
<file path=[Content_Types].xml><?xml version="1.0" encoding="utf-8"?>
<Types xmlns="http://schemas.openxmlformats.org/package/2006/content-types">
  <Default Extension="png" ContentType="image/png"/>
  <Default Extension="jpeg" ContentType="image/jpeg"/>
  <Default Extension="emf" ContentType="image/x-emf"/>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notesMasters/notesMaster1.xml" ContentType="application/vnd.openxmlformats-officedocument.presentationml.notesMaster+xml"/>
  <Override PartName="/ppt/handoutMasters/handoutMaster1.xml" ContentType="application/vnd.openxmlformats-officedocument.presentationml.handout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830" r:id="rId1"/>
  </p:sldMasterIdLst>
  <p:notesMasterIdLst>
    <p:notesMasterId r:id="rId35"/>
  </p:notesMasterIdLst>
  <p:handoutMasterIdLst>
    <p:handoutMasterId r:id="rId36"/>
  </p:handoutMasterIdLst>
  <p:sldIdLst>
    <p:sldId id="341" r:id="rId2"/>
    <p:sldId id="342" r:id="rId3"/>
    <p:sldId id="343" r:id="rId4"/>
    <p:sldId id="359" r:id="rId5"/>
    <p:sldId id="344" r:id="rId6"/>
    <p:sldId id="345" r:id="rId7"/>
    <p:sldId id="346" r:id="rId8"/>
    <p:sldId id="347" r:id="rId9"/>
    <p:sldId id="348" r:id="rId10"/>
    <p:sldId id="368" r:id="rId11"/>
    <p:sldId id="369" r:id="rId12"/>
    <p:sldId id="360" r:id="rId13"/>
    <p:sldId id="365" r:id="rId14"/>
    <p:sldId id="361" r:id="rId15"/>
    <p:sldId id="362" r:id="rId16"/>
    <p:sldId id="363" r:id="rId17"/>
    <p:sldId id="364" r:id="rId18"/>
    <p:sldId id="352" r:id="rId19"/>
    <p:sldId id="366" r:id="rId20"/>
    <p:sldId id="371" r:id="rId21"/>
    <p:sldId id="354" r:id="rId22"/>
    <p:sldId id="372" r:id="rId23"/>
    <p:sldId id="373" r:id="rId24"/>
    <p:sldId id="357" r:id="rId25"/>
    <p:sldId id="358" r:id="rId26"/>
    <p:sldId id="351" r:id="rId27"/>
    <p:sldId id="370" r:id="rId28"/>
    <p:sldId id="353" r:id="rId29"/>
    <p:sldId id="349" r:id="rId30"/>
    <p:sldId id="350" r:id="rId31"/>
    <p:sldId id="355" r:id="rId32"/>
    <p:sldId id="356" r:id="rId33"/>
    <p:sldId id="374" r:id="rId34"/>
  </p:sldIdLst>
  <p:sldSz cx="9144000" cy="6858000" type="screen4x3"/>
  <p:notesSz cx="6881813" cy="92964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15:guide id="1" orient="horz" pos="2160">
          <p15:clr>
            <a:srgbClr val="A4A3A4"/>
          </p15:clr>
        </p15:guide>
        <p15:guide id="2" pos="2880">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006600"/>
    <a:srgbClr val="FFFF00"/>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 styleId="{073A0DAA-6AF3-43AB-8588-CEC1D06C72B9}" styleName="Medium Style 2">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dk1">
              <a:tint val="20000"/>
            </a:schemeClr>
          </a:solidFill>
        </a:fill>
      </a:tcStyle>
    </a:wholeTbl>
    <a:band1H>
      <a:tcStyle>
        <a:tcBdr/>
        <a:fill>
          <a:solidFill>
            <a:schemeClr val="dk1">
              <a:tint val="40000"/>
            </a:schemeClr>
          </a:solidFill>
        </a:fill>
      </a:tcStyle>
    </a:band1H>
    <a:band2H>
      <a:tcStyle>
        <a:tcBdr/>
      </a:tcStyle>
    </a:band2H>
    <a:band1V>
      <a:tcStyle>
        <a:tcBdr/>
        <a:fill>
          <a:solidFill>
            <a:schemeClr val="dk1">
              <a:tint val="40000"/>
            </a:schemeClr>
          </a:solidFill>
        </a:fill>
      </a:tcStyle>
    </a:band1V>
    <a:band2V>
      <a:tcStyle>
        <a:tcBdr/>
      </a:tcStyle>
    </a:band2V>
    <a:lastCol>
      <a:tcTxStyle b="on">
        <a:fontRef idx="minor">
          <a:prstClr val="black"/>
        </a:fontRef>
        <a:schemeClr val="lt1"/>
      </a:tcTxStyle>
      <a:tcStyle>
        <a:tcBdr/>
        <a:fill>
          <a:solidFill>
            <a:schemeClr val="dk1"/>
          </a:solidFill>
        </a:fill>
      </a:tcStyle>
    </a:lastCol>
    <a:firstCol>
      <a:tcTxStyle b="on">
        <a:fontRef idx="minor">
          <a:prstClr val="black"/>
        </a:fontRef>
        <a:schemeClr val="lt1"/>
      </a:tcTxStyle>
      <a:tcStyle>
        <a:tcBdr/>
        <a:fill>
          <a:solidFill>
            <a:schemeClr val="dk1"/>
          </a:solidFill>
        </a:fill>
      </a:tcStyle>
    </a:firstCol>
    <a:lastRow>
      <a:tcTxStyle b="on">
        <a:fontRef idx="minor">
          <a:prstClr val="black"/>
        </a:fontRef>
        <a:schemeClr val="lt1"/>
      </a:tcTxStyle>
      <a:tcStyle>
        <a:tcBdr>
          <a:top>
            <a:ln w="38100" cmpd="sng">
              <a:solidFill>
                <a:schemeClr val="lt1"/>
              </a:solidFill>
            </a:ln>
          </a:top>
        </a:tcBdr>
        <a:fill>
          <a:solidFill>
            <a:schemeClr val="dk1"/>
          </a:solidFill>
        </a:fill>
      </a:tcStyle>
    </a:lastRow>
    <a:firstRow>
      <a:tcTxStyle b="on">
        <a:fontRef idx="minor">
          <a:prstClr val="black"/>
        </a:fontRef>
        <a:schemeClr val="lt1"/>
      </a:tcTxStyle>
      <a:tcStyle>
        <a:tcBdr>
          <a:bottom>
            <a:ln w="38100" cmpd="sng">
              <a:solidFill>
                <a:schemeClr val="lt1"/>
              </a:solidFill>
            </a:ln>
          </a:bottom>
        </a:tcBdr>
        <a:fill>
          <a:solidFill>
            <a:schemeClr val="dk1"/>
          </a:solidFill>
        </a:fill>
      </a:tcStyle>
    </a:firstRow>
  </a:tblStyle>
  <a:tblStyle styleId="{EB344D84-9AFB-497E-A393-DC336BA19D2E}" styleName="Medium Style 3 - Accent 3">
    <a:wholeTbl>
      <a:tcTxStyle>
        <a:fontRef idx="minor">
          <a:scrgbClr r="0" g="0" b="0"/>
        </a:fontRef>
        <a:schemeClr val="dk1"/>
      </a:tcTxStyle>
      <a:tcStyle>
        <a:tcBdr>
          <a:left>
            <a:ln>
              <a:noFill/>
            </a:ln>
          </a:left>
          <a:right>
            <a:ln>
              <a:noFill/>
            </a:ln>
          </a:right>
          <a:top>
            <a:ln w="25400" cmpd="sng">
              <a:solidFill>
                <a:schemeClr val="dk1"/>
              </a:solidFill>
            </a:ln>
          </a:top>
          <a:bottom>
            <a:ln w="25400" cmpd="sng">
              <a:solidFill>
                <a:schemeClr val="dk1"/>
              </a:solidFill>
            </a:ln>
          </a:bottom>
          <a:insideH>
            <a:ln>
              <a:noFill/>
            </a:ln>
          </a:insideH>
          <a:insideV>
            <a:ln>
              <a:noFill/>
            </a:ln>
          </a:insideV>
        </a:tcBdr>
        <a:fill>
          <a:solidFill>
            <a:schemeClr val="lt1"/>
          </a:solidFill>
        </a:fill>
      </a:tcStyle>
    </a:wholeTbl>
    <a:band1H>
      <a:tcStyle>
        <a:tcBdr/>
        <a:fill>
          <a:solidFill>
            <a:schemeClr val="dk1">
              <a:tint val="20000"/>
            </a:schemeClr>
          </a:solidFill>
        </a:fill>
      </a:tcStyle>
    </a:band1H>
    <a:band1V>
      <a:tcStyle>
        <a:tcBdr/>
        <a:fill>
          <a:solidFill>
            <a:schemeClr val="dk1">
              <a:tint val="20000"/>
            </a:schemeClr>
          </a:solidFill>
        </a:fill>
      </a:tcStyle>
    </a:band1V>
    <a:lastCol>
      <a:tcTxStyle b="on">
        <a:fontRef idx="minor">
          <a:scrgbClr r="0" g="0" b="0"/>
        </a:fontRef>
        <a:schemeClr val="lt1"/>
      </a:tcTxStyle>
      <a:tcStyle>
        <a:tcBdr/>
        <a:fill>
          <a:solidFill>
            <a:schemeClr val="accent3"/>
          </a:solidFill>
        </a:fill>
      </a:tcStyle>
    </a:lastCol>
    <a:firstCol>
      <a:tcTxStyle b="on">
        <a:fontRef idx="minor">
          <a:scrgbClr r="0" g="0" b="0"/>
        </a:fontRef>
        <a:schemeClr val="lt1"/>
      </a:tcTxStyle>
      <a:tcStyle>
        <a:tcBdr/>
        <a:fill>
          <a:solidFill>
            <a:schemeClr val="accent3"/>
          </a:solidFill>
        </a:fill>
      </a:tcStyle>
    </a:firstCol>
    <a:lastRow>
      <a:tcTxStyle b="on"/>
      <a:tcStyle>
        <a:tcBdr>
          <a:top>
            <a:ln w="50800" cmpd="dbl">
              <a:solidFill>
                <a:schemeClr val="dk1"/>
              </a:solidFill>
            </a:ln>
          </a:top>
        </a:tcBdr>
        <a:fill>
          <a:solidFill>
            <a:schemeClr val="lt1"/>
          </a:solidFill>
        </a:fill>
      </a:tcStyle>
    </a:lastRow>
    <a:seCell>
      <a:tcTxStyle b="on">
        <a:fontRef idx="minor">
          <a:scrgbClr r="0" g="0" b="0"/>
        </a:fontRef>
        <a:schemeClr val="dk1"/>
      </a:tcTxStyle>
      <a:tcStyle>
        <a:tcBdr/>
      </a:tcStyle>
    </a:seCell>
    <a:swCell>
      <a:tcTxStyle b="on">
        <a:fontRef idx="minor">
          <a:scrgbClr r="0" g="0" b="0"/>
        </a:fontRef>
        <a:schemeClr val="dk1"/>
      </a:tcTxStyle>
      <a:tcStyle>
        <a:tcBdr/>
      </a:tcStyle>
    </a:swCell>
    <a:firstRow>
      <a:tcTxStyle b="on">
        <a:fontRef idx="minor">
          <a:scrgbClr r="0" g="0" b="0"/>
        </a:fontRef>
        <a:schemeClr val="lt1"/>
      </a:tcTxStyle>
      <a:tcStyle>
        <a:tcBdr>
          <a:bottom>
            <a:ln w="25400" cmpd="sng">
              <a:solidFill>
                <a:schemeClr val="dk1"/>
              </a:solidFill>
            </a:ln>
          </a:bottom>
        </a:tcBdr>
        <a:fill>
          <a:solidFill>
            <a:schemeClr val="accent3"/>
          </a:solidFill>
        </a:fill>
      </a:tcStyle>
    </a:firstRow>
  </a:tblStyle>
  <a:tblStyle styleId="{EB9631B5-78F2-41C9-869B-9F39066F8104}" styleName="Medium Style 3 - Accent 4">
    <a:wholeTbl>
      <a:tcTxStyle>
        <a:fontRef idx="minor">
          <a:scrgbClr r="0" g="0" b="0"/>
        </a:fontRef>
        <a:schemeClr val="dk1"/>
      </a:tcTxStyle>
      <a:tcStyle>
        <a:tcBdr>
          <a:left>
            <a:ln>
              <a:noFill/>
            </a:ln>
          </a:left>
          <a:right>
            <a:ln>
              <a:noFill/>
            </a:ln>
          </a:right>
          <a:top>
            <a:ln w="25400" cmpd="sng">
              <a:solidFill>
                <a:schemeClr val="dk1"/>
              </a:solidFill>
            </a:ln>
          </a:top>
          <a:bottom>
            <a:ln w="25400" cmpd="sng">
              <a:solidFill>
                <a:schemeClr val="dk1"/>
              </a:solidFill>
            </a:ln>
          </a:bottom>
          <a:insideH>
            <a:ln>
              <a:noFill/>
            </a:ln>
          </a:insideH>
          <a:insideV>
            <a:ln>
              <a:noFill/>
            </a:ln>
          </a:insideV>
        </a:tcBdr>
        <a:fill>
          <a:solidFill>
            <a:schemeClr val="lt1"/>
          </a:solidFill>
        </a:fill>
      </a:tcStyle>
    </a:wholeTbl>
    <a:band1H>
      <a:tcStyle>
        <a:tcBdr/>
        <a:fill>
          <a:solidFill>
            <a:schemeClr val="dk1">
              <a:tint val="20000"/>
            </a:schemeClr>
          </a:solidFill>
        </a:fill>
      </a:tcStyle>
    </a:band1H>
    <a:band1V>
      <a:tcStyle>
        <a:tcBdr/>
        <a:fill>
          <a:solidFill>
            <a:schemeClr val="dk1">
              <a:tint val="20000"/>
            </a:schemeClr>
          </a:solidFill>
        </a:fill>
      </a:tcStyle>
    </a:band1V>
    <a:lastCol>
      <a:tcTxStyle b="on">
        <a:fontRef idx="minor">
          <a:scrgbClr r="0" g="0" b="0"/>
        </a:fontRef>
        <a:schemeClr val="lt1"/>
      </a:tcTxStyle>
      <a:tcStyle>
        <a:tcBdr/>
        <a:fill>
          <a:solidFill>
            <a:schemeClr val="accent4"/>
          </a:solidFill>
        </a:fill>
      </a:tcStyle>
    </a:lastCol>
    <a:firstCol>
      <a:tcTxStyle b="on">
        <a:fontRef idx="minor">
          <a:scrgbClr r="0" g="0" b="0"/>
        </a:fontRef>
        <a:schemeClr val="lt1"/>
      </a:tcTxStyle>
      <a:tcStyle>
        <a:tcBdr/>
        <a:fill>
          <a:solidFill>
            <a:schemeClr val="accent4"/>
          </a:solidFill>
        </a:fill>
      </a:tcStyle>
    </a:firstCol>
    <a:lastRow>
      <a:tcTxStyle b="on"/>
      <a:tcStyle>
        <a:tcBdr>
          <a:top>
            <a:ln w="50800" cmpd="dbl">
              <a:solidFill>
                <a:schemeClr val="dk1"/>
              </a:solidFill>
            </a:ln>
          </a:top>
        </a:tcBdr>
        <a:fill>
          <a:solidFill>
            <a:schemeClr val="lt1"/>
          </a:solidFill>
        </a:fill>
      </a:tcStyle>
    </a:lastRow>
    <a:seCell>
      <a:tcTxStyle b="on">
        <a:fontRef idx="minor">
          <a:scrgbClr r="0" g="0" b="0"/>
        </a:fontRef>
        <a:schemeClr val="dk1"/>
      </a:tcTxStyle>
      <a:tcStyle>
        <a:tcBdr/>
      </a:tcStyle>
    </a:seCell>
    <a:swCell>
      <a:tcTxStyle b="on">
        <a:fontRef idx="minor">
          <a:scrgbClr r="0" g="0" b="0"/>
        </a:fontRef>
        <a:schemeClr val="dk1"/>
      </a:tcTxStyle>
      <a:tcStyle>
        <a:tcBdr/>
      </a:tcStyle>
    </a:swCell>
    <a:firstRow>
      <a:tcTxStyle b="on">
        <a:fontRef idx="minor">
          <a:scrgbClr r="0" g="0" b="0"/>
        </a:fontRef>
        <a:schemeClr val="lt1"/>
      </a:tcTxStyle>
      <a:tcStyle>
        <a:tcBdr>
          <a:bottom>
            <a:ln w="25400" cmpd="sng">
              <a:solidFill>
                <a:schemeClr val="dk1"/>
              </a:solidFill>
            </a:ln>
          </a:bottom>
        </a:tcBdr>
        <a:fill>
          <a:solidFill>
            <a:schemeClr val="accent4"/>
          </a:solidFill>
        </a:fill>
      </a:tcStyle>
    </a:firstRow>
  </a:tblStyle>
  <a:tblStyle styleId="{74C1A8A3-306A-4EB7-A6B1-4F7E0EB9C5D6}" styleName="Medium Style 3 - Accent 5">
    <a:wholeTbl>
      <a:tcTxStyle>
        <a:fontRef idx="minor">
          <a:scrgbClr r="0" g="0" b="0"/>
        </a:fontRef>
        <a:schemeClr val="dk1"/>
      </a:tcTxStyle>
      <a:tcStyle>
        <a:tcBdr>
          <a:left>
            <a:ln>
              <a:noFill/>
            </a:ln>
          </a:left>
          <a:right>
            <a:ln>
              <a:noFill/>
            </a:ln>
          </a:right>
          <a:top>
            <a:ln w="25400" cmpd="sng">
              <a:solidFill>
                <a:schemeClr val="dk1"/>
              </a:solidFill>
            </a:ln>
          </a:top>
          <a:bottom>
            <a:ln w="25400" cmpd="sng">
              <a:solidFill>
                <a:schemeClr val="dk1"/>
              </a:solidFill>
            </a:ln>
          </a:bottom>
          <a:insideH>
            <a:ln>
              <a:noFill/>
            </a:ln>
          </a:insideH>
          <a:insideV>
            <a:ln>
              <a:noFill/>
            </a:ln>
          </a:insideV>
        </a:tcBdr>
        <a:fill>
          <a:solidFill>
            <a:schemeClr val="lt1"/>
          </a:solidFill>
        </a:fill>
      </a:tcStyle>
    </a:wholeTbl>
    <a:band1H>
      <a:tcStyle>
        <a:tcBdr/>
        <a:fill>
          <a:solidFill>
            <a:schemeClr val="dk1">
              <a:tint val="20000"/>
            </a:schemeClr>
          </a:solidFill>
        </a:fill>
      </a:tcStyle>
    </a:band1H>
    <a:band1V>
      <a:tcStyle>
        <a:tcBdr/>
        <a:fill>
          <a:solidFill>
            <a:schemeClr val="dk1">
              <a:tint val="20000"/>
            </a:schemeClr>
          </a:solidFill>
        </a:fill>
      </a:tcStyle>
    </a:band1V>
    <a:lastCol>
      <a:tcTxStyle b="on">
        <a:fontRef idx="minor">
          <a:scrgbClr r="0" g="0" b="0"/>
        </a:fontRef>
        <a:schemeClr val="lt1"/>
      </a:tcTxStyle>
      <a:tcStyle>
        <a:tcBdr/>
        <a:fill>
          <a:solidFill>
            <a:schemeClr val="accent5"/>
          </a:solidFill>
        </a:fill>
      </a:tcStyle>
    </a:lastCol>
    <a:firstCol>
      <a:tcTxStyle b="on">
        <a:fontRef idx="minor">
          <a:scrgbClr r="0" g="0" b="0"/>
        </a:fontRef>
        <a:schemeClr val="lt1"/>
      </a:tcTxStyle>
      <a:tcStyle>
        <a:tcBdr/>
        <a:fill>
          <a:solidFill>
            <a:schemeClr val="accent5"/>
          </a:solidFill>
        </a:fill>
      </a:tcStyle>
    </a:firstCol>
    <a:lastRow>
      <a:tcTxStyle b="on"/>
      <a:tcStyle>
        <a:tcBdr>
          <a:top>
            <a:ln w="50800" cmpd="dbl">
              <a:solidFill>
                <a:schemeClr val="dk1"/>
              </a:solidFill>
            </a:ln>
          </a:top>
        </a:tcBdr>
        <a:fill>
          <a:solidFill>
            <a:schemeClr val="lt1"/>
          </a:solidFill>
        </a:fill>
      </a:tcStyle>
    </a:lastRow>
    <a:seCell>
      <a:tcTxStyle b="on">
        <a:fontRef idx="minor">
          <a:scrgbClr r="0" g="0" b="0"/>
        </a:fontRef>
        <a:schemeClr val="dk1"/>
      </a:tcTxStyle>
      <a:tcStyle>
        <a:tcBdr/>
      </a:tcStyle>
    </a:seCell>
    <a:swCell>
      <a:tcTxStyle b="on">
        <a:fontRef idx="minor">
          <a:scrgbClr r="0" g="0" b="0"/>
        </a:fontRef>
        <a:schemeClr val="dk1"/>
      </a:tcTxStyle>
      <a:tcStyle>
        <a:tcBdr/>
      </a:tcStyle>
    </a:swCell>
    <a:firstRow>
      <a:tcTxStyle b="on">
        <a:fontRef idx="minor">
          <a:scrgbClr r="0" g="0" b="0"/>
        </a:fontRef>
        <a:schemeClr val="lt1"/>
      </a:tcTxStyle>
      <a:tcStyle>
        <a:tcBdr>
          <a:bottom>
            <a:ln w="25400" cmpd="sng">
              <a:solidFill>
                <a:schemeClr val="dk1"/>
              </a:solidFill>
            </a:ln>
          </a:bottom>
        </a:tcBdr>
        <a:fill>
          <a:solidFill>
            <a:schemeClr val="accent5"/>
          </a:solidFill>
        </a:fill>
      </a:tcStyle>
    </a:firstRow>
  </a:tblStyle>
  <a:tblStyle styleId="{2A488322-F2BA-4B5B-9748-0D474271808F}" styleName="Medium Style 3 - Accent 6">
    <a:wholeTbl>
      <a:tcTxStyle>
        <a:fontRef idx="minor">
          <a:scrgbClr r="0" g="0" b="0"/>
        </a:fontRef>
        <a:schemeClr val="dk1"/>
      </a:tcTxStyle>
      <a:tcStyle>
        <a:tcBdr>
          <a:left>
            <a:ln>
              <a:noFill/>
            </a:ln>
          </a:left>
          <a:right>
            <a:ln>
              <a:noFill/>
            </a:ln>
          </a:right>
          <a:top>
            <a:ln w="25400" cmpd="sng">
              <a:solidFill>
                <a:schemeClr val="dk1"/>
              </a:solidFill>
            </a:ln>
          </a:top>
          <a:bottom>
            <a:ln w="25400" cmpd="sng">
              <a:solidFill>
                <a:schemeClr val="dk1"/>
              </a:solidFill>
            </a:ln>
          </a:bottom>
          <a:insideH>
            <a:ln>
              <a:noFill/>
            </a:ln>
          </a:insideH>
          <a:insideV>
            <a:ln>
              <a:noFill/>
            </a:ln>
          </a:insideV>
        </a:tcBdr>
        <a:fill>
          <a:solidFill>
            <a:schemeClr val="lt1"/>
          </a:solidFill>
        </a:fill>
      </a:tcStyle>
    </a:wholeTbl>
    <a:band1H>
      <a:tcStyle>
        <a:tcBdr/>
        <a:fill>
          <a:solidFill>
            <a:schemeClr val="dk1">
              <a:tint val="20000"/>
            </a:schemeClr>
          </a:solidFill>
        </a:fill>
      </a:tcStyle>
    </a:band1H>
    <a:band1V>
      <a:tcStyle>
        <a:tcBdr/>
        <a:fill>
          <a:solidFill>
            <a:schemeClr val="dk1">
              <a:tint val="20000"/>
            </a:schemeClr>
          </a:solidFill>
        </a:fill>
      </a:tcStyle>
    </a:band1V>
    <a:lastCol>
      <a:tcTxStyle b="on">
        <a:fontRef idx="minor">
          <a:scrgbClr r="0" g="0" b="0"/>
        </a:fontRef>
        <a:schemeClr val="lt1"/>
      </a:tcTxStyle>
      <a:tcStyle>
        <a:tcBdr/>
        <a:fill>
          <a:solidFill>
            <a:schemeClr val="accent6"/>
          </a:solidFill>
        </a:fill>
      </a:tcStyle>
    </a:lastCol>
    <a:firstCol>
      <a:tcTxStyle b="on">
        <a:fontRef idx="minor">
          <a:scrgbClr r="0" g="0" b="0"/>
        </a:fontRef>
        <a:schemeClr val="lt1"/>
      </a:tcTxStyle>
      <a:tcStyle>
        <a:tcBdr/>
        <a:fill>
          <a:solidFill>
            <a:schemeClr val="accent6"/>
          </a:solidFill>
        </a:fill>
      </a:tcStyle>
    </a:firstCol>
    <a:lastRow>
      <a:tcTxStyle b="on"/>
      <a:tcStyle>
        <a:tcBdr>
          <a:top>
            <a:ln w="50800" cmpd="dbl">
              <a:solidFill>
                <a:schemeClr val="dk1"/>
              </a:solidFill>
            </a:ln>
          </a:top>
        </a:tcBdr>
        <a:fill>
          <a:solidFill>
            <a:schemeClr val="lt1"/>
          </a:solidFill>
        </a:fill>
      </a:tcStyle>
    </a:lastRow>
    <a:seCell>
      <a:tcTxStyle b="on">
        <a:fontRef idx="minor">
          <a:scrgbClr r="0" g="0" b="0"/>
        </a:fontRef>
        <a:schemeClr val="dk1"/>
      </a:tcTxStyle>
      <a:tcStyle>
        <a:tcBdr/>
      </a:tcStyle>
    </a:seCell>
    <a:swCell>
      <a:tcTxStyle b="on">
        <a:fontRef idx="minor">
          <a:scrgbClr r="0" g="0" b="0"/>
        </a:fontRef>
        <a:schemeClr val="dk1"/>
      </a:tcTxStyle>
      <a:tcStyle>
        <a:tcBdr/>
      </a:tcStyle>
    </a:swCell>
    <a:firstRow>
      <a:tcTxStyle b="on">
        <a:fontRef idx="minor">
          <a:scrgbClr r="0" g="0" b="0"/>
        </a:fontRef>
        <a:schemeClr val="lt1"/>
      </a:tcTxStyle>
      <a:tcStyle>
        <a:tcBdr>
          <a:bottom>
            <a:ln w="25400" cmpd="sng">
              <a:solidFill>
                <a:schemeClr val="dk1"/>
              </a:solidFill>
            </a:ln>
          </a:bottom>
        </a:tcBdr>
        <a:fill>
          <a:solidFill>
            <a:schemeClr val="accent6"/>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p:restoredLeft sz="22583" autoAdjust="0"/>
    <p:restoredTop sz="92449" autoAdjust="0"/>
  </p:normalViewPr>
  <p:slideViewPr>
    <p:cSldViewPr>
      <p:cViewPr varScale="1">
        <p:scale>
          <a:sx n="106" d="100"/>
          <a:sy n="106" d="100"/>
        </p:scale>
        <p:origin x="762" y="96"/>
      </p:cViewPr>
      <p:guideLst>
        <p:guide orient="horz" pos="2160"/>
        <p:guide pos="2880"/>
      </p:guideLst>
    </p:cSldViewPr>
  </p:slideViewPr>
  <p:outlineViewPr>
    <p:cViewPr>
      <p:scale>
        <a:sx n="33" d="100"/>
        <a:sy n="33" d="100"/>
      </p:scale>
      <p:origin x="0" y="17632"/>
    </p:cViewPr>
  </p:outlineViewPr>
  <p:notesTextViewPr>
    <p:cViewPr>
      <p:scale>
        <a:sx n="100" d="100"/>
        <a:sy n="100" d="100"/>
      </p:scale>
      <p:origin x="0" y="0"/>
    </p:cViewPr>
  </p:notesTextViewPr>
  <p:sorterViewPr>
    <p:cViewPr>
      <p:scale>
        <a:sx n="90" d="100"/>
        <a:sy n="90" d="100"/>
      </p:scale>
      <p:origin x="0" y="0"/>
    </p:cViewPr>
  </p:sorter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9" Type="http://schemas.openxmlformats.org/officeDocument/2006/relationships/theme" Target="theme/theme1.xml"/><Relationship Id="rId3" Type="http://schemas.openxmlformats.org/officeDocument/2006/relationships/slide" Target="slides/slide2.xml"/><Relationship Id="rId21" Type="http://schemas.openxmlformats.org/officeDocument/2006/relationships/slide" Target="slides/slide20.xml"/><Relationship Id="rId34" Type="http://schemas.openxmlformats.org/officeDocument/2006/relationships/slide" Target="slides/slide33.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viewProps" Target="viewProps.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slide" Target="slides/slide28.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presProps" Target="presProps.xml"/><Relationship Id="rId40" Type="http://schemas.openxmlformats.org/officeDocument/2006/relationships/tableStyles" Target="tableStyles.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handoutMaster" Target="handoutMasters/handoutMaster1.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slide" Target="slides/slide30.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notesMaster" Target="notesMasters/notesMaster1.xml"/></Relationships>
</file>

<file path=ppt/handoutMasters/_rels/handoutMaster1.xml.rels><?xml version="1.0" encoding="UTF-8" standalone="yes"?>
<Relationships xmlns="http://schemas.openxmlformats.org/package/2006/relationships"><Relationship Id="rId1" Type="http://schemas.openxmlformats.org/officeDocument/2006/relationships/theme" Target="../theme/theme3.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82119" cy="464820"/>
          </a:xfrm>
          <a:prstGeom prst="rect">
            <a:avLst/>
          </a:prstGeom>
        </p:spPr>
        <p:txBody>
          <a:bodyPr vert="horz" lIns="93164" tIns="46582" rIns="93164" bIns="46582" rtlCol="0"/>
          <a:lstStyle>
            <a:lvl1pPr algn="l">
              <a:defRPr sz="1200"/>
            </a:lvl1pPr>
          </a:lstStyle>
          <a:p>
            <a:r>
              <a:rPr lang="en-US" dirty="0"/>
              <a:t>Student Services Briefing  01.1</a:t>
            </a:r>
          </a:p>
        </p:txBody>
      </p:sp>
      <p:sp>
        <p:nvSpPr>
          <p:cNvPr id="3" name="Date Placeholder 2"/>
          <p:cNvSpPr>
            <a:spLocks noGrp="1"/>
          </p:cNvSpPr>
          <p:nvPr>
            <p:ph type="dt" sz="quarter" idx="1"/>
          </p:nvPr>
        </p:nvSpPr>
        <p:spPr>
          <a:xfrm>
            <a:off x="3898102" y="0"/>
            <a:ext cx="2982119" cy="464820"/>
          </a:xfrm>
          <a:prstGeom prst="rect">
            <a:avLst/>
          </a:prstGeom>
        </p:spPr>
        <p:txBody>
          <a:bodyPr vert="horz" lIns="93164" tIns="46582" rIns="93164" bIns="46582" rtlCol="0"/>
          <a:lstStyle>
            <a:lvl1pPr algn="r">
              <a:defRPr sz="1200"/>
            </a:lvl1pPr>
          </a:lstStyle>
          <a:p>
            <a:fld id="{7031DFA0-6C69-4BA3-93F4-430663DCBAF3}" type="datetimeFigureOut">
              <a:rPr lang="en-US" smtClean="0"/>
              <a:pPr/>
              <a:t>10/20/2022</a:t>
            </a:fld>
            <a:endParaRPr lang="en-US" dirty="0"/>
          </a:p>
        </p:txBody>
      </p:sp>
      <p:sp>
        <p:nvSpPr>
          <p:cNvPr id="4" name="Footer Placeholder 3"/>
          <p:cNvSpPr>
            <a:spLocks noGrp="1"/>
          </p:cNvSpPr>
          <p:nvPr>
            <p:ph type="ftr" sz="quarter" idx="2"/>
          </p:nvPr>
        </p:nvSpPr>
        <p:spPr>
          <a:xfrm>
            <a:off x="0" y="8829967"/>
            <a:ext cx="2982119" cy="464820"/>
          </a:xfrm>
          <a:prstGeom prst="rect">
            <a:avLst/>
          </a:prstGeom>
        </p:spPr>
        <p:txBody>
          <a:bodyPr vert="horz" lIns="93164" tIns="46582" rIns="93164" bIns="46582" rtlCol="0" anchor="b"/>
          <a:lstStyle>
            <a:lvl1pPr algn="l">
              <a:defRPr sz="1200"/>
            </a:lvl1pPr>
          </a:lstStyle>
          <a:p>
            <a:endParaRPr lang="en-US" dirty="0"/>
          </a:p>
        </p:txBody>
      </p:sp>
      <p:sp>
        <p:nvSpPr>
          <p:cNvPr id="5" name="Slide Number Placeholder 4"/>
          <p:cNvSpPr>
            <a:spLocks noGrp="1"/>
          </p:cNvSpPr>
          <p:nvPr>
            <p:ph type="sldNum" sz="quarter" idx="3"/>
          </p:nvPr>
        </p:nvSpPr>
        <p:spPr>
          <a:xfrm>
            <a:off x="3898102" y="8829967"/>
            <a:ext cx="2982119" cy="464820"/>
          </a:xfrm>
          <a:prstGeom prst="rect">
            <a:avLst/>
          </a:prstGeom>
        </p:spPr>
        <p:txBody>
          <a:bodyPr vert="horz" lIns="93164" tIns="46582" rIns="93164" bIns="46582" rtlCol="0" anchor="b"/>
          <a:lstStyle>
            <a:lvl1pPr algn="r">
              <a:defRPr sz="1200"/>
            </a:lvl1pPr>
          </a:lstStyle>
          <a:p>
            <a:fld id="{36067127-A087-48C6-88FF-9A09C3D54510}" type="slidenum">
              <a:rPr lang="en-US" smtClean="0"/>
              <a:pPr/>
              <a:t>‹#›</a:t>
            </a:fld>
            <a:endParaRPr lang="en-US" dirty="0"/>
          </a:p>
        </p:txBody>
      </p:sp>
    </p:spTree>
    <p:extLst>
      <p:ext uri="{BB962C8B-B14F-4D97-AF65-F5344CB8AC3E}">
        <p14:creationId xmlns:p14="http://schemas.microsoft.com/office/powerpoint/2010/main" val="3391511254"/>
      </p:ext>
    </p:extLst>
  </p:cSld>
  <p:clrMap bg1="lt1" tx1="dk1" bg2="lt2" tx2="dk2" accent1="accent1" accent2="accent2" accent3="accent3" accent4="accent4" accent5="accent5" accent6="accent6" hlink="hlink" folHlink="folHlink"/>
  <p:hf ftr="0" dt="0"/>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82119" cy="464820"/>
          </a:xfrm>
          <a:prstGeom prst="rect">
            <a:avLst/>
          </a:prstGeom>
        </p:spPr>
        <p:txBody>
          <a:bodyPr vert="horz" lIns="93164" tIns="46582" rIns="93164" bIns="46582" rtlCol="0"/>
          <a:lstStyle>
            <a:lvl1pPr algn="l">
              <a:defRPr sz="1200"/>
            </a:lvl1pPr>
          </a:lstStyle>
          <a:p>
            <a:r>
              <a:rPr lang="en-US" dirty="0"/>
              <a:t>Student Services Briefing  01.1</a:t>
            </a:r>
          </a:p>
        </p:txBody>
      </p:sp>
      <p:sp>
        <p:nvSpPr>
          <p:cNvPr id="3" name="Date Placeholder 2"/>
          <p:cNvSpPr>
            <a:spLocks noGrp="1"/>
          </p:cNvSpPr>
          <p:nvPr>
            <p:ph type="dt" idx="1"/>
          </p:nvPr>
        </p:nvSpPr>
        <p:spPr>
          <a:xfrm>
            <a:off x="3898102" y="0"/>
            <a:ext cx="2982119" cy="464820"/>
          </a:xfrm>
          <a:prstGeom prst="rect">
            <a:avLst/>
          </a:prstGeom>
        </p:spPr>
        <p:txBody>
          <a:bodyPr vert="horz" lIns="93164" tIns="46582" rIns="93164" bIns="46582" rtlCol="0"/>
          <a:lstStyle>
            <a:lvl1pPr algn="r">
              <a:defRPr sz="1200"/>
            </a:lvl1pPr>
          </a:lstStyle>
          <a:p>
            <a:fld id="{E72C69D9-2031-4229-B961-B2B81ADB7788}" type="datetimeFigureOut">
              <a:rPr lang="en-US" smtClean="0"/>
              <a:pPr/>
              <a:t>10/20/2022</a:t>
            </a:fld>
            <a:endParaRPr lang="en-US" dirty="0"/>
          </a:p>
        </p:txBody>
      </p:sp>
      <p:sp>
        <p:nvSpPr>
          <p:cNvPr id="4" name="Slide Image Placeholder 3"/>
          <p:cNvSpPr>
            <a:spLocks noGrp="1" noRot="1" noChangeAspect="1"/>
          </p:cNvSpPr>
          <p:nvPr>
            <p:ph type="sldImg" idx="2"/>
          </p:nvPr>
        </p:nvSpPr>
        <p:spPr>
          <a:xfrm>
            <a:off x="1117600" y="696913"/>
            <a:ext cx="4646613" cy="3486150"/>
          </a:xfrm>
          <a:prstGeom prst="rect">
            <a:avLst/>
          </a:prstGeom>
          <a:noFill/>
          <a:ln w="12700">
            <a:solidFill>
              <a:prstClr val="black"/>
            </a:solidFill>
          </a:ln>
        </p:spPr>
        <p:txBody>
          <a:bodyPr vert="horz" lIns="93164" tIns="46582" rIns="93164" bIns="46582" rtlCol="0" anchor="ctr"/>
          <a:lstStyle/>
          <a:p>
            <a:endParaRPr lang="en-US" dirty="0"/>
          </a:p>
        </p:txBody>
      </p:sp>
      <p:sp>
        <p:nvSpPr>
          <p:cNvPr id="5" name="Notes Placeholder 4"/>
          <p:cNvSpPr>
            <a:spLocks noGrp="1"/>
          </p:cNvSpPr>
          <p:nvPr>
            <p:ph type="body" sz="quarter" idx="3"/>
          </p:nvPr>
        </p:nvSpPr>
        <p:spPr>
          <a:xfrm>
            <a:off x="688182" y="4415790"/>
            <a:ext cx="5505450" cy="4183380"/>
          </a:xfrm>
          <a:prstGeom prst="rect">
            <a:avLst/>
          </a:prstGeom>
        </p:spPr>
        <p:txBody>
          <a:bodyPr vert="horz" lIns="93164" tIns="46582" rIns="93164" bIns="46582"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829967"/>
            <a:ext cx="2982119" cy="464820"/>
          </a:xfrm>
          <a:prstGeom prst="rect">
            <a:avLst/>
          </a:prstGeom>
        </p:spPr>
        <p:txBody>
          <a:bodyPr vert="horz" lIns="93164" tIns="46582" rIns="93164" bIns="46582" rtlCol="0" anchor="b"/>
          <a:lstStyle>
            <a:lvl1pPr algn="l">
              <a:defRPr sz="1200"/>
            </a:lvl1pPr>
          </a:lstStyle>
          <a:p>
            <a:endParaRPr lang="en-US" dirty="0"/>
          </a:p>
        </p:txBody>
      </p:sp>
      <p:sp>
        <p:nvSpPr>
          <p:cNvPr id="7" name="Slide Number Placeholder 6"/>
          <p:cNvSpPr>
            <a:spLocks noGrp="1"/>
          </p:cNvSpPr>
          <p:nvPr>
            <p:ph type="sldNum" sz="quarter" idx="5"/>
          </p:nvPr>
        </p:nvSpPr>
        <p:spPr>
          <a:xfrm>
            <a:off x="3898102" y="8829967"/>
            <a:ext cx="2982119" cy="464820"/>
          </a:xfrm>
          <a:prstGeom prst="rect">
            <a:avLst/>
          </a:prstGeom>
        </p:spPr>
        <p:txBody>
          <a:bodyPr vert="horz" lIns="93164" tIns="46582" rIns="93164" bIns="46582" rtlCol="0" anchor="b"/>
          <a:lstStyle>
            <a:lvl1pPr algn="r">
              <a:defRPr sz="1200"/>
            </a:lvl1pPr>
          </a:lstStyle>
          <a:p>
            <a:fld id="{B9B8BE19-6E00-4951-A66B-FB8DEBB338A9}" type="slidenum">
              <a:rPr lang="en-US" smtClean="0"/>
              <a:pPr/>
              <a:t>‹#›</a:t>
            </a:fld>
            <a:endParaRPr lang="en-US" dirty="0"/>
          </a:p>
        </p:txBody>
      </p:sp>
    </p:spTree>
    <p:extLst>
      <p:ext uri="{BB962C8B-B14F-4D97-AF65-F5344CB8AC3E}">
        <p14:creationId xmlns:p14="http://schemas.microsoft.com/office/powerpoint/2010/main" val="391050718"/>
      </p:ext>
    </p:extLst>
  </p:cSld>
  <p:clrMap bg1="lt1" tx1="dk1" bg2="lt2" tx2="dk2" accent1="accent1" accent2="accent2" accent3="accent3" accent4="accent4" accent5="accent5" accent6="accent6" hlink="hlink" folHlink="folHlink"/>
  <p:hf ftr="0" dt="0"/>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3" Type="http://schemas.openxmlformats.org/officeDocument/2006/relationships/hyperlink" Target="https://teacher.desmos.com/activitybuilder/custom/566b31784e38e1e21a10aade?collections=featured-collections%2C5e73b204d560367270838c4b#preview/8790da79-5f23-4403-8bcc-ffdf269a7f08" TargetMode="External"/><Relationship Id="rId2" Type="http://schemas.openxmlformats.org/officeDocument/2006/relationships/slide" Target="../slides/slide28.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Header Placeholder 3"/>
          <p:cNvSpPr>
            <a:spLocks noGrp="1"/>
          </p:cNvSpPr>
          <p:nvPr>
            <p:ph type="hdr" sz="quarter"/>
          </p:nvPr>
        </p:nvSpPr>
        <p:spPr/>
        <p:txBody>
          <a:bodyPr/>
          <a:lstStyle/>
          <a:p>
            <a:r>
              <a:rPr lang="en-US"/>
              <a:t>Student Services Briefing  01.1</a:t>
            </a:r>
            <a:endParaRPr lang="en-US" dirty="0"/>
          </a:p>
        </p:txBody>
      </p:sp>
      <p:sp>
        <p:nvSpPr>
          <p:cNvPr id="5" name="Slide Number Placeholder 4"/>
          <p:cNvSpPr>
            <a:spLocks noGrp="1"/>
          </p:cNvSpPr>
          <p:nvPr>
            <p:ph type="sldNum" sz="quarter" idx="5"/>
          </p:nvPr>
        </p:nvSpPr>
        <p:spPr/>
        <p:txBody>
          <a:bodyPr/>
          <a:lstStyle/>
          <a:p>
            <a:fld id="{B9B8BE19-6E00-4951-A66B-FB8DEBB338A9}" type="slidenum">
              <a:rPr lang="en-US" smtClean="0"/>
              <a:pPr/>
              <a:t>24</a:t>
            </a:fld>
            <a:endParaRPr lang="en-US" dirty="0"/>
          </a:p>
        </p:txBody>
      </p:sp>
    </p:spTree>
    <p:extLst>
      <p:ext uri="{BB962C8B-B14F-4D97-AF65-F5344CB8AC3E}">
        <p14:creationId xmlns:p14="http://schemas.microsoft.com/office/powerpoint/2010/main" val="325380558"/>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dirty="0">
                <a:hlinkClick r:id="rId3"/>
              </a:rPr>
              <a:t>https://teacher.desmos.com/activitybuilder/custom/566b31784e38e1e21a10aade?collections=featured-collections%2C5e73b204d560367270838c4b#preview/8790da79-5f23-4403-8bcc-ffdf269a7f08</a:t>
            </a:r>
            <a:r>
              <a:rPr lang="en-US" dirty="0"/>
              <a:t> </a:t>
            </a:r>
          </a:p>
          <a:p>
            <a:endParaRPr lang="en-US" dirty="0"/>
          </a:p>
        </p:txBody>
      </p:sp>
      <p:sp>
        <p:nvSpPr>
          <p:cNvPr id="4" name="Header Placeholder 3"/>
          <p:cNvSpPr>
            <a:spLocks noGrp="1"/>
          </p:cNvSpPr>
          <p:nvPr>
            <p:ph type="hdr" sz="quarter"/>
          </p:nvPr>
        </p:nvSpPr>
        <p:spPr/>
        <p:txBody>
          <a:bodyPr/>
          <a:lstStyle/>
          <a:p>
            <a:r>
              <a:rPr lang="en-US"/>
              <a:t>Student Services Briefing  01.1</a:t>
            </a:r>
            <a:endParaRPr lang="en-US" dirty="0"/>
          </a:p>
        </p:txBody>
      </p:sp>
      <p:sp>
        <p:nvSpPr>
          <p:cNvPr id="5" name="Slide Number Placeholder 4"/>
          <p:cNvSpPr>
            <a:spLocks noGrp="1"/>
          </p:cNvSpPr>
          <p:nvPr>
            <p:ph type="sldNum" sz="quarter" idx="5"/>
          </p:nvPr>
        </p:nvSpPr>
        <p:spPr/>
        <p:txBody>
          <a:bodyPr/>
          <a:lstStyle/>
          <a:p>
            <a:fld id="{B9B8BE19-6E00-4951-A66B-FB8DEBB338A9}" type="slidenum">
              <a:rPr lang="en-US" smtClean="0"/>
              <a:pPr/>
              <a:t>28</a:t>
            </a:fld>
            <a:endParaRPr lang="en-US" dirty="0"/>
          </a:p>
        </p:txBody>
      </p:sp>
    </p:spTree>
    <p:extLst>
      <p:ext uri="{BB962C8B-B14F-4D97-AF65-F5344CB8AC3E}">
        <p14:creationId xmlns:p14="http://schemas.microsoft.com/office/powerpoint/2010/main" val="1627368809"/>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2130425"/>
            <a:ext cx="7772400" cy="1470025"/>
          </a:xfrm>
          <a:prstGeom prst="rect">
            <a:avLst/>
          </a:prstGeom>
        </p:spPr>
        <p:txBody>
          <a:bodyPr/>
          <a:lstStyle/>
          <a:p>
            <a:r>
              <a:rPr lang="en-US"/>
              <a:t>Click to edit Master title style</a:t>
            </a:r>
          </a:p>
        </p:txBody>
      </p:sp>
      <p:sp>
        <p:nvSpPr>
          <p:cNvPr id="3" name="Subtitle 2"/>
          <p:cNvSpPr>
            <a:spLocks noGrp="1"/>
          </p:cNvSpPr>
          <p:nvPr>
            <p:ph type="subTitle" idx="1"/>
          </p:nvPr>
        </p:nvSpPr>
        <p:spPr>
          <a:xfrm>
            <a:off x="1371600" y="3886200"/>
            <a:ext cx="64008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a:t>Click to edit Master subtitle style</a:t>
            </a:r>
          </a:p>
        </p:txBody>
      </p:sp>
      <p:sp>
        <p:nvSpPr>
          <p:cNvPr id="4" name="Date Placeholder 3"/>
          <p:cNvSpPr>
            <a:spLocks noGrp="1"/>
          </p:cNvSpPr>
          <p:nvPr>
            <p:ph type="dt" sz="half" idx="10"/>
          </p:nvPr>
        </p:nvSpPr>
        <p:spPr/>
        <p:txBody>
          <a:bodyPr/>
          <a:lstStyle>
            <a:lvl1pPr>
              <a:defRPr/>
            </a:lvl1pPr>
          </a:lstStyle>
          <a:p>
            <a:pPr>
              <a:defRPr/>
            </a:pPr>
            <a:fld id="{BDF65022-ED34-314C-B1A2-6CDD263DF58A}" type="datetime1">
              <a:rPr lang="en-US"/>
              <a:pPr>
                <a:defRPr/>
              </a:pPr>
              <a:t>10/20/2022</a:t>
            </a:fld>
            <a:endParaRPr lang="en-US"/>
          </a:p>
        </p:txBody>
      </p:sp>
      <p:sp>
        <p:nvSpPr>
          <p:cNvPr id="5" name="Footer Placeholder 4"/>
          <p:cNvSpPr>
            <a:spLocks noGrp="1"/>
          </p:cNvSpPr>
          <p:nvPr>
            <p:ph type="ftr" sz="quarter" idx="11"/>
          </p:nvPr>
        </p:nvSpPr>
        <p:spPr/>
        <p:txBody>
          <a:bodyPr/>
          <a:lstStyle>
            <a:lvl1pPr>
              <a:defRPr/>
            </a:lvl1pPr>
          </a:lstStyle>
          <a:p>
            <a:pPr>
              <a:defRPr/>
            </a:pPr>
            <a:endParaRPr lang="en-US">
              <a:solidFill>
                <a:prstClr val="black">
                  <a:tint val="75000"/>
                </a:prstClr>
              </a:solidFill>
              <a:latin typeface="Calibri"/>
            </a:endParaRPr>
          </a:p>
        </p:txBody>
      </p:sp>
      <p:sp>
        <p:nvSpPr>
          <p:cNvPr id="6" name="Slide Number Placeholder 5"/>
          <p:cNvSpPr>
            <a:spLocks noGrp="1"/>
          </p:cNvSpPr>
          <p:nvPr>
            <p:ph type="sldNum" sz="quarter" idx="12"/>
          </p:nvPr>
        </p:nvSpPr>
        <p:spPr/>
        <p:txBody>
          <a:bodyPr/>
          <a:lstStyle>
            <a:lvl1pPr>
              <a:defRPr/>
            </a:lvl1pPr>
          </a:lstStyle>
          <a:p>
            <a:pPr>
              <a:defRPr/>
            </a:pPr>
            <a:fld id="{C06A025A-DCEA-0642-AA24-01773F4B5C11}" type="slidenum">
              <a:rPr lang="en-US"/>
              <a:pPr>
                <a:defRPr/>
              </a:pPr>
              <a:t>‹#›</a:t>
            </a:fld>
            <a:endParaRPr lang="en-US"/>
          </a:p>
        </p:txBody>
      </p:sp>
    </p:spTree>
    <p:extLst>
      <p:ext uri="{BB962C8B-B14F-4D97-AF65-F5344CB8AC3E}">
        <p14:creationId xmlns:p14="http://schemas.microsoft.com/office/powerpoint/2010/main" val="3382413529"/>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a:xfrm>
            <a:off x="457200" y="914400"/>
            <a:ext cx="8229600" cy="1143000"/>
          </a:xfrm>
          <a:prstGeom prst="rect">
            <a:avLst/>
          </a:prstGeom>
        </p:spPr>
        <p:txBody>
          <a:bodyPr/>
          <a:lstStyle/>
          <a:p>
            <a:r>
              <a:rPr lang="en-US" dirty="0"/>
              <a:t>Click to edit Master title style</a:t>
            </a:r>
          </a:p>
        </p:txBody>
      </p:sp>
      <p:sp>
        <p:nvSpPr>
          <p:cNvPr id="3" name="Content Placeholder 2"/>
          <p:cNvSpPr>
            <a:spLocks noGrp="1"/>
          </p:cNvSpPr>
          <p:nvPr>
            <p:ph idx="1"/>
          </p:nvPr>
        </p:nvSpPr>
        <p:spPr>
          <a:xfrm>
            <a:off x="457200" y="1981200"/>
            <a:ext cx="8229600" cy="4144963"/>
          </a:xfrm>
        </p:spPr>
        <p:txBody>
          <a:bodyPr/>
          <a:lstStyle/>
          <a:p>
            <a:pPr lvl="0"/>
            <a:r>
              <a:rPr lang="en-US" dirty="0"/>
              <a:t>Click to edit Master text styles</a:t>
            </a:r>
          </a:p>
          <a:p>
            <a:pPr lvl="1"/>
            <a:r>
              <a:rPr lang="en-US" dirty="0"/>
              <a:t>Second level</a:t>
            </a:r>
          </a:p>
          <a:p>
            <a:pPr lvl="2"/>
            <a:r>
              <a:rPr lang="en-US" dirty="0"/>
              <a:t>Third level</a:t>
            </a:r>
          </a:p>
          <a:p>
            <a:pPr lvl="3"/>
            <a:r>
              <a:rPr lang="en-US" dirty="0"/>
              <a:t>Fourth level</a:t>
            </a:r>
          </a:p>
          <a:p>
            <a:pPr lvl="4"/>
            <a:r>
              <a:rPr lang="en-US" dirty="0"/>
              <a:t>Fifth level</a:t>
            </a:r>
          </a:p>
        </p:txBody>
      </p:sp>
      <p:sp>
        <p:nvSpPr>
          <p:cNvPr id="4" name="Date Placeholder 3"/>
          <p:cNvSpPr>
            <a:spLocks noGrp="1"/>
          </p:cNvSpPr>
          <p:nvPr>
            <p:ph type="dt" sz="half" idx="10"/>
          </p:nvPr>
        </p:nvSpPr>
        <p:spPr/>
        <p:txBody>
          <a:bodyPr/>
          <a:lstStyle>
            <a:lvl1pPr>
              <a:defRPr/>
            </a:lvl1pPr>
          </a:lstStyle>
          <a:p>
            <a:pPr>
              <a:defRPr/>
            </a:pPr>
            <a:fld id="{2D611633-A04F-6D40-A408-171B0D4D041C}" type="datetime1">
              <a:rPr lang="en-US"/>
              <a:pPr>
                <a:defRPr/>
              </a:pPr>
              <a:t>10/20/2022</a:t>
            </a:fld>
            <a:endParaRPr lang="en-US"/>
          </a:p>
        </p:txBody>
      </p:sp>
      <p:sp>
        <p:nvSpPr>
          <p:cNvPr id="5" name="Footer Placeholder 4"/>
          <p:cNvSpPr>
            <a:spLocks noGrp="1"/>
          </p:cNvSpPr>
          <p:nvPr>
            <p:ph type="ftr" sz="quarter" idx="11"/>
          </p:nvPr>
        </p:nvSpPr>
        <p:spPr/>
        <p:txBody>
          <a:bodyPr/>
          <a:lstStyle>
            <a:lvl1pPr>
              <a:defRPr/>
            </a:lvl1pPr>
          </a:lstStyle>
          <a:p>
            <a:pPr>
              <a:defRPr/>
            </a:pPr>
            <a:endParaRPr lang="en-US">
              <a:solidFill>
                <a:prstClr val="black">
                  <a:tint val="75000"/>
                </a:prstClr>
              </a:solidFill>
              <a:latin typeface="Calibri"/>
            </a:endParaRPr>
          </a:p>
        </p:txBody>
      </p:sp>
      <p:sp>
        <p:nvSpPr>
          <p:cNvPr id="6" name="Slide Number Placeholder 5"/>
          <p:cNvSpPr>
            <a:spLocks noGrp="1"/>
          </p:cNvSpPr>
          <p:nvPr>
            <p:ph type="sldNum" sz="quarter" idx="12"/>
          </p:nvPr>
        </p:nvSpPr>
        <p:spPr/>
        <p:txBody>
          <a:bodyPr/>
          <a:lstStyle>
            <a:lvl1pPr>
              <a:defRPr/>
            </a:lvl1pPr>
          </a:lstStyle>
          <a:p>
            <a:pPr>
              <a:defRPr/>
            </a:pPr>
            <a:fld id="{B92044A3-2CE2-6947-926B-83014907E0DC}" type="slidenum">
              <a:rPr lang="en-US"/>
              <a:pPr>
                <a:defRPr/>
              </a:pPr>
              <a:t>‹#›</a:t>
            </a:fld>
            <a:endParaRPr lang="en-US"/>
          </a:p>
        </p:txBody>
      </p:sp>
    </p:spTree>
    <p:extLst>
      <p:ext uri="{BB962C8B-B14F-4D97-AF65-F5344CB8AC3E}">
        <p14:creationId xmlns:p14="http://schemas.microsoft.com/office/powerpoint/2010/main" val="3295316140"/>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a:prstGeom prst="rect">
            <a:avLst/>
          </a:prstGeom>
        </p:spPr>
        <p:txBody>
          <a:bodyPr anchor="t"/>
          <a:lstStyle>
            <a:lvl1pPr algn="l">
              <a:defRPr sz="4000" b="1" cap="all"/>
            </a:lvl1pPr>
          </a:lstStyle>
          <a:p>
            <a:r>
              <a:rPr lang="en-US"/>
              <a:t>Click to edit Master title style</a:t>
            </a:r>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lvl1pPr>
              <a:defRPr/>
            </a:lvl1pPr>
          </a:lstStyle>
          <a:p>
            <a:pPr>
              <a:defRPr/>
            </a:pPr>
            <a:fld id="{B809A4B1-CE22-6F4C-A4D1-90E9B3C5E2BC}" type="datetime1">
              <a:rPr lang="en-US"/>
              <a:pPr>
                <a:defRPr/>
              </a:pPr>
              <a:t>10/20/2022</a:t>
            </a:fld>
            <a:endParaRPr lang="en-US"/>
          </a:p>
        </p:txBody>
      </p:sp>
      <p:sp>
        <p:nvSpPr>
          <p:cNvPr id="5" name="Footer Placeholder 4"/>
          <p:cNvSpPr>
            <a:spLocks noGrp="1"/>
          </p:cNvSpPr>
          <p:nvPr>
            <p:ph type="ftr" sz="quarter" idx="11"/>
          </p:nvPr>
        </p:nvSpPr>
        <p:spPr/>
        <p:txBody>
          <a:bodyPr/>
          <a:lstStyle>
            <a:lvl1pPr>
              <a:defRPr/>
            </a:lvl1pPr>
          </a:lstStyle>
          <a:p>
            <a:pPr>
              <a:defRPr/>
            </a:pPr>
            <a:endParaRPr lang="en-US">
              <a:solidFill>
                <a:prstClr val="black">
                  <a:tint val="75000"/>
                </a:prstClr>
              </a:solidFill>
              <a:latin typeface="Calibri"/>
            </a:endParaRPr>
          </a:p>
        </p:txBody>
      </p:sp>
      <p:sp>
        <p:nvSpPr>
          <p:cNvPr id="6" name="Slide Number Placeholder 5"/>
          <p:cNvSpPr>
            <a:spLocks noGrp="1"/>
          </p:cNvSpPr>
          <p:nvPr>
            <p:ph type="sldNum" sz="quarter" idx="12"/>
          </p:nvPr>
        </p:nvSpPr>
        <p:spPr/>
        <p:txBody>
          <a:bodyPr/>
          <a:lstStyle>
            <a:lvl1pPr>
              <a:defRPr/>
            </a:lvl1pPr>
          </a:lstStyle>
          <a:p>
            <a:pPr>
              <a:defRPr/>
            </a:pPr>
            <a:fld id="{8DA4D0D9-BD60-504E-A81C-92A4BE5EE535}" type="slidenum">
              <a:rPr lang="en-US"/>
              <a:pPr>
                <a:defRPr/>
              </a:pPr>
              <a:t>‹#›</a:t>
            </a:fld>
            <a:endParaRPr lang="en-US"/>
          </a:p>
        </p:txBody>
      </p:sp>
    </p:spTree>
    <p:extLst>
      <p:ext uri="{BB962C8B-B14F-4D97-AF65-F5344CB8AC3E}">
        <p14:creationId xmlns:p14="http://schemas.microsoft.com/office/powerpoint/2010/main" val="2083201477"/>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a:xfrm>
            <a:off x="457200" y="274638"/>
            <a:ext cx="8229600" cy="1143000"/>
          </a:xfrm>
          <a:prstGeom prst="rect">
            <a:avLst/>
          </a:prstGeom>
        </p:spPr>
        <p:txBody>
          <a:bodyPr/>
          <a:lstStyle/>
          <a:p>
            <a:r>
              <a:rPr lang="en-US"/>
              <a:t>Click to edit Master title style</a:t>
            </a:r>
          </a:p>
        </p:txBody>
      </p:sp>
      <p:sp>
        <p:nvSpPr>
          <p:cNvPr id="3" name="Content Placeholder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3"/>
          <p:cNvSpPr>
            <a:spLocks noGrp="1"/>
          </p:cNvSpPr>
          <p:nvPr>
            <p:ph type="dt" sz="half" idx="10"/>
          </p:nvPr>
        </p:nvSpPr>
        <p:spPr/>
        <p:txBody>
          <a:bodyPr/>
          <a:lstStyle>
            <a:lvl1pPr>
              <a:defRPr/>
            </a:lvl1pPr>
          </a:lstStyle>
          <a:p>
            <a:pPr>
              <a:defRPr/>
            </a:pPr>
            <a:fld id="{FE3DC2B9-F737-CC43-AFEF-F24308931F70}" type="datetime1">
              <a:rPr lang="en-US"/>
              <a:pPr>
                <a:defRPr/>
              </a:pPr>
              <a:t>10/20/2022</a:t>
            </a:fld>
            <a:endParaRPr lang="en-US"/>
          </a:p>
        </p:txBody>
      </p:sp>
      <p:sp>
        <p:nvSpPr>
          <p:cNvPr id="6" name="Footer Placeholder 4"/>
          <p:cNvSpPr>
            <a:spLocks noGrp="1"/>
          </p:cNvSpPr>
          <p:nvPr>
            <p:ph type="ftr" sz="quarter" idx="11"/>
          </p:nvPr>
        </p:nvSpPr>
        <p:spPr/>
        <p:txBody>
          <a:bodyPr/>
          <a:lstStyle>
            <a:lvl1pPr>
              <a:defRPr/>
            </a:lvl1pPr>
          </a:lstStyle>
          <a:p>
            <a:pPr>
              <a:defRPr/>
            </a:pPr>
            <a:endParaRPr lang="en-US">
              <a:solidFill>
                <a:prstClr val="black">
                  <a:tint val="75000"/>
                </a:prstClr>
              </a:solidFill>
              <a:latin typeface="Calibri"/>
            </a:endParaRPr>
          </a:p>
        </p:txBody>
      </p:sp>
      <p:sp>
        <p:nvSpPr>
          <p:cNvPr id="7" name="Slide Number Placeholder 5"/>
          <p:cNvSpPr>
            <a:spLocks noGrp="1"/>
          </p:cNvSpPr>
          <p:nvPr>
            <p:ph type="sldNum" sz="quarter" idx="12"/>
          </p:nvPr>
        </p:nvSpPr>
        <p:spPr/>
        <p:txBody>
          <a:bodyPr/>
          <a:lstStyle>
            <a:lvl1pPr>
              <a:defRPr/>
            </a:lvl1pPr>
          </a:lstStyle>
          <a:p>
            <a:pPr>
              <a:defRPr/>
            </a:pPr>
            <a:fld id="{0BA78D45-E418-A54E-ACBD-23293B94B017}" type="slidenum">
              <a:rPr lang="en-US"/>
              <a:pPr>
                <a:defRPr/>
              </a:pPr>
              <a:t>‹#›</a:t>
            </a:fld>
            <a:endParaRPr lang="en-US"/>
          </a:p>
        </p:txBody>
      </p:sp>
    </p:spTree>
    <p:extLst>
      <p:ext uri="{BB962C8B-B14F-4D97-AF65-F5344CB8AC3E}">
        <p14:creationId xmlns:p14="http://schemas.microsoft.com/office/powerpoint/2010/main" val="1042067049"/>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4638"/>
            <a:ext cx="8229600" cy="1143000"/>
          </a:xfrm>
          <a:prstGeom prst="rect">
            <a:avLst/>
          </a:prstGeom>
        </p:spPr>
        <p:txBody>
          <a:bodyPr/>
          <a:lstStyle>
            <a:lvl1pPr>
              <a:defRPr/>
            </a:lvl1pPr>
          </a:lstStyle>
          <a:p>
            <a:r>
              <a:rPr lang="en-US"/>
              <a:t>Click to edit Master title style</a:t>
            </a:r>
          </a:p>
        </p:txBody>
      </p:sp>
      <p:sp>
        <p:nvSpPr>
          <p:cNvPr id="3" name="Text Placehold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Date Placeholder 3"/>
          <p:cNvSpPr>
            <a:spLocks noGrp="1"/>
          </p:cNvSpPr>
          <p:nvPr>
            <p:ph type="dt" sz="half" idx="10"/>
          </p:nvPr>
        </p:nvSpPr>
        <p:spPr/>
        <p:txBody>
          <a:bodyPr/>
          <a:lstStyle>
            <a:lvl1pPr>
              <a:defRPr/>
            </a:lvl1pPr>
          </a:lstStyle>
          <a:p>
            <a:pPr>
              <a:defRPr/>
            </a:pPr>
            <a:fld id="{356014B9-FA76-5E4E-AED4-A92AEDBD025E}" type="datetime1">
              <a:rPr lang="en-US"/>
              <a:pPr>
                <a:defRPr/>
              </a:pPr>
              <a:t>10/20/2022</a:t>
            </a:fld>
            <a:endParaRPr lang="en-US"/>
          </a:p>
        </p:txBody>
      </p:sp>
      <p:sp>
        <p:nvSpPr>
          <p:cNvPr id="8" name="Footer Placeholder 4"/>
          <p:cNvSpPr>
            <a:spLocks noGrp="1"/>
          </p:cNvSpPr>
          <p:nvPr>
            <p:ph type="ftr" sz="quarter" idx="11"/>
          </p:nvPr>
        </p:nvSpPr>
        <p:spPr/>
        <p:txBody>
          <a:bodyPr/>
          <a:lstStyle>
            <a:lvl1pPr>
              <a:defRPr/>
            </a:lvl1pPr>
          </a:lstStyle>
          <a:p>
            <a:pPr>
              <a:defRPr/>
            </a:pPr>
            <a:endParaRPr lang="en-US">
              <a:solidFill>
                <a:prstClr val="black">
                  <a:tint val="75000"/>
                </a:prstClr>
              </a:solidFill>
              <a:latin typeface="Calibri"/>
            </a:endParaRPr>
          </a:p>
        </p:txBody>
      </p:sp>
      <p:sp>
        <p:nvSpPr>
          <p:cNvPr id="9" name="Slide Number Placeholder 5"/>
          <p:cNvSpPr>
            <a:spLocks noGrp="1"/>
          </p:cNvSpPr>
          <p:nvPr>
            <p:ph type="sldNum" sz="quarter" idx="12"/>
          </p:nvPr>
        </p:nvSpPr>
        <p:spPr/>
        <p:txBody>
          <a:bodyPr/>
          <a:lstStyle>
            <a:lvl1pPr>
              <a:defRPr/>
            </a:lvl1pPr>
          </a:lstStyle>
          <a:p>
            <a:pPr>
              <a:defRPr/>
            </a:pPr>
            <a:fld id="{2D68D997-8590-C543-93AC-20E6F77AD055}" type="slidenum">
              <a:rPr lang="en-US"/>
              <a:pPr>
                <a:defRPr/>
              </a:pPr>
              <a:t>‹#›</a:t>
            </a:fld>
            <a:endParaRPr lang="en-US"/>
          </a:p>
        </p:txBody>
      </p:sp>
    </p:spTree>
    <p:extLst>
      <p:ext uri="{BB962C8B-B14F-4D97-AF65-F5344CB8AC3E}">
        <p14:creationId xmlns:p14="http://schemas.microsoft.com/office/powerpoint/2010/main" val="536642107"/>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a:xfrm>
            <a:off x="457200" y="274638"/>
            <a:ext cx="8229600" cy="1143000"/>
          </a:xfrm>
          <a:prstGeom prst="rect">
            <a:avLst/>
          </a:prstGeom>
        </p:spPr>
        <p:txBody>
          <a:bodyPr/>
          <a:lstStyle/>
          <a:p>
            <a:r>
              <a:rPr lang="en-US"/>
              <a:t>Click to edit Master title style</a:t>
            </a:r>
          </a:p>
        </p:txBody>
      </p:sp>
      <p:sp>
        <p:nvSpPr>
          <p:cNvPr id="3" name="Date Placeholder 3"/>
          <p:cNvSpPr>
            <a:spLocks noGrp="1"/>
          </p:cNvSpPr>
          <p:nvPr>
            <p:ph type="dt" sz="half" idx="10"/>
          </p:nvPr>
        </p:nvSpPr>
        <p:spPr/>
        <p:txBody>
          <a:bodyPr/>
          <a:lstStyle>
            <a:lvl1pPr>
              <a:defRPr/>
            </a:lvl1pPr>
          </a:lstStyle>
          <a:p>
            <a:pPr>
              <a:defRPr/>
            </a:pPr>
            <a:fld id="{FD6850CD-93EE-CC4F-9919-43D8D2CC3423}" type="datetime1">
              <a:rPr lang="en-US"/>
              <a:pPr>
                <a:defRPr/>
              </a:pPr>
              <a:t>10/20/2022</a:t>
            </a:fld>
            <a:endParaRPr lang="en-US"/>
          </a:p>
        </p:txBody>
      </p:sp>
      <p:sp>
        <p:nvSpPr>
          <p:cNvPr id="4" name="Footer Placeholder 4"/>
          <p:cNvSpPr>
            <a:spLocks noGrp="1"/>
          </p:cNvSpPr>
          <p:nvPr>
            <p:ph type="ftr" sz="quarter" idx="11"/>
          </p:nvPr>
        </p:nvSpPr>
        <p:spPr/>
        <p:txBody>
          <a:bodyPr/>
          <a:lstStyle>
            <a:lvl1pPr>
              <a:defRPr/>
            </a:lvl1pPr>
          </a:lstStyle>
          <a:p>
            <a:pPr>
              <a:defRPr/>
            </a:pPr>
            <a:endParaRPr lang="en-US">
              <a:solidFill>
                <a:prstClr val="black">
                  <a:tint val="75000"/>
                </a:prstClr>
              </a:solidFill>
              <a:latin typeface="Calibri"/>
            </a:endParaRPr>
          </a:p>
        </p:txBody>
      </p:sp>
      <p:sp>
        <p:nvSpPr>
          <p:cNvPr id="5" name="Slide Number Placeholder 5"/>
          <p:cNvSpPr>
            <a:spLocks noGrp="1"/>
          </p:cNvSpPr>
          <p:nvPr>
            <p:ph type="sldNum" sz="quarter" idx="12"/>
          </p:nvPr>
        </p:nvSpPr>
        <p:spPr/>
        <p:txBody>
          <a:bodyPr/>
          <a:lstStyle>
            <a:lvl1pPr>
              <a:defRPr/>
            </a:lvl1pPr>
          </a:lstStyle>
          <a:p>
            <a:pPr>
              <a:defRPr/>
            </a:pPr>
            <a:fld id="{29826C4C-33D6-1249-96FE-68AB76D37589}" type="slidenum">
              <a:rPr lang="en-US"/>
              <a:pPr>
                <a:defRPr/>
              </a:pPr>
              <a:t>‹#›</a:t>
            </a:fld>
            <a:endParaRPr lang="en-US"/>
          </a:p>
        </p:txBody>
      </p:sp>
    </p:spTree>
    <p:extLst>
      <p:ext uri="{BB962C8B-B14F-4D97-AF65-F5344CB8AC3E}">
        <p14:creationId xmlns:p14="http://schemas.microsoft.com/office/powerpoint/2010/main" val="2180369816"/>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3"/>
          <p:cNvSpPr>
            <a:spLocks noGrp="1"/>
          </p:cNvSpPr>
          <p:nvPr>
            <p:ph type="dt" sz="half" idx="10"/>
          </p:nvPr>
        </p:nvSpPr>
        <p:spPr/>
        <p:txBody>
          <a:bodyPr/>
          <a:lstStyle>
            <a:lvl1pPr>
              <a:defRPr/>
            </a:lvl1pPr>
          </a:lstStyle>
          <a:p>
            <a:pPr>
              <a:defRPr/>
            </a:pPr>
            <a:fld id="{C4C34623-28DD-FF41-AEFA-76137F8BA44A}" type="datetime1">
              <a:rPr lang="en-US"/>
              <a:pPr>
                <a:defRPr/>
              </a:pPr>
              <a:t>10/20/2022</a:t>
            </a:fld>
            <a:endParaRPr lang="en-US"/>
          </a:p>
        </p:txBody>
      </p:sp>
      <p:sp>
        <p:nvSpPr>
          <p:cNvPr id="3" name="Footer Placeholder 4"/>
          <p:cNvSpPr>
            <a:spLocks noGrp="1"/>
          </p:cNvSpPr>
          <p:nvPr>
            <p:ph type="ftr" sz="quarter" idx="11"/>
          </p:nvPr>
        </p:nvSpPr>
        <p:spPr/>
        <p:txBody>
          <a:bodyPr/>
          <a:lstStyle>
            <a:lvl1pPr>
              <a:defRPr/>
            </a:lvl1pPr>
          </a:lstStyle>
          <a:p>
            <a:pPr>
              <a:defRPr/>
            </a:pPr>
            <a:endParaRPr lang="en-US">
              <a:solidFill>
                <a:prstClr val="black">
                  <a:tint val="75000"/>
                </a:prstClr>
              </a:solidFill>
              <a:latin typeface="Calibri"/>
            </a:endParaRPr>
          </a:p>
        </p:txBody>
      </p:sp>
      <p:sp>
        <p:nvSpPr>
          <p:cNvPr id="4" name="Slide Number Placeholder 5"/>
          <p:cNvSpPr>
            <a:spLocks noGrp="1"/>
          </p:cNvSpPr>
          <p:nvPr>
            <p:ph type="sldNum" sz="quarter" idx="12"/>
          </p:nvPr>
        </p:nvSpPr>
        <p:spPr/>
        <p:txBody>
          <a:bodyPr/>
          <a:lstStyle>
            <a:lvl1pPr>
              <a:defRPr/>
            </a:lvl1pPr>
          </a:lstStyle>
          <a:p>
            <a:pPr>
              <a:defRPr/>
            </a:pPr>
            <a:fld id="{1FEE21A4-1054-A54F-92D9-C5B7473E9488}" type="slidenum">
              <a:rPr lang="en-US"/>
              <a:pPr>
                <a:defRPr/>
              </a:pPr>
              <a:t>‹#›</a:t>
            </a:fld>
            <a:endParaRPr lang="en-US"/>
          </a:p>
        </p:txBody>
      </p:sp>
    </p:spTree>
    <p:extLst>
      <p:ext uri="{BB962C8B-B14F-4D97-AF65-F5344CB8AC3E}">
        <p14:creationId xmlns:p14="http://schemas.microsoft.com/office/powerpoint/2010/main" val="1300152047"/>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a:prstGeom prst="rect">
            <a:avLst/>
          </a:prstGeom>
        </p:spPr>
        <p:txBody>
          <a:bodyPr anchor="b"/>
          <a:lstStyle>
            <a:lvl1pPr algn="l">
              <a:defRPr sz="2000" b="1"/>
            </a:lvl1pPr>
          </a:lstStyle>
          <a:p>
            <a:r>
              <a:rPr lang="en-US"/>
              <a:t>Click to edit Master title style</a:t>
            </a:r>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3"/>
          <p:cNvSpPr>
            <a:spLocks noGrp="1"/>
          </p:cNvSpPr>
          <p:nvPr>
            <p:ph type="dt" sz="half" idx="10"/>
          </p:nvPr>
        </p:nvSpPr>
        <p:spPr/>
        <p:txBody>
          <a:bodyPr/>
          <a:lstStyle>
            <a:lvl1pPr>
              <a:defRPr/>
            </a:lvl1pPr>
          </a:lstStyle>
          <a:p>
            <a:pPr>
              <a:defRPr/>
            </a:pPr>
            <a:fld id="{0365ACF1-6DDE-5C46-8303-AC1F2DCEF5C1}" type="datetime1">
              <a:rPr lang="en-US"/>
              <a:pPr>
                <a:defRPr/>
              </a:pPr>
              <a:t>10/20/2022</a:t>
            </a:fld>
            <a:endParaRPr lang="en-US"/>
          </a:p>
        </p:txBody>
      </p:sp>
      <p:sp>
        <p:nvSpPr>
          <p:cNvPr id="6" name="Footer Placeholder 4"/>
          <p:cNvSpPr>
            <a:spLocks noGrp="1"/>
          </p:cNvSpPr>
          <p:nvPr>
            <p:ph type="ftr" sz="quarter" idx="11"/>
          </p:nvPr>
        </p:nvSpPr>
        <p:spPr/>
        <p:txBody>
          <a:bodyPr/>
          <a:lstStyle>
            <a:lvl1pPr>
              <a:defRPr/>
            </a:lvl1pPr>
          </a:lstStyle>
          <a:p>
            <a:pPr>
              <a:defRPr/>
            </a:pPr>
            <a:endParaRPr lang="en-US">
              <a:solidFill>
                <a:prstClr val="black">
                  <a:tint val="75000"/>
                </a:prstClr>
              </a:solidFill>
              <a:latin typeface="Calibri"/>
            </a:endParaRPr>
          </a:p>
        </p:txBody>
      </p:sp>
      <p:sp>
        <p:nvSpPr>
          <p:cNvPr id="7" name="Slide Number Placeholder 5"/>
          <p:cNvSpPr>
            <a:spLocks noGrp="1"/>
          </p:cNvSpPr>
          <p:nvPr>
            <p:ph type="sldNum" sz="quarter" idx="12"/>
          </p:nvPr>
        </p:nvSpPr>
        <p:spPr/>
        <p:txBody>
          <a:bodyPr/>
          <a:lstStyle>
            <a:lvl1pPr>
              <a:defRPr/>
            </a:lvl1pPr>
          </a:lstStyle>
          <a:p>
            <a:pPr>
              <a:defRPr/>
            </a:pPr>
            <a:fld id="{65A55A6E-E4CB-DD42-AF65-27A1E046ECE5}" type="slidenum">
              <a:rPr lang="en-US"/>
              <a:pPr>
                <a:defRPr/>
              </a:pPr>
              <a:t>‹#›</a:t>
            </a:fld>
            <a:endParaRPr lang="en-US"/>
          </a:p>
        </p:txBody>
      </p:sp>
    </p:spTree>
    <p:extLst>
      <p:ext uri="{BB962C8B-B14F-4D97-AF65-F5344CB8AC3E}">
        <p14:creationId xmlns:p14="http://schemas.microsoft.com/office/powerpoint/2010/main" val="2374426629"/>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a:prstGeom prst="rect">
            <a:avLst/>
          </a:prstGeom>
        </p:spPr>
        <p:txBody>
          <a:bodyPr anchor="b"/>
          <a:lstStyle>
            <a:lvl1pPr algn="l">
              <a:defRPr sz="2000" b="1"/>
            </a:lvl1pPr>
          </a:lstStyle>
          <a:p>
            <a:r>
              <a:rPr lang="en-US"/>
              <a:t>Click to edit Master title style</a:t>
            </a:r>
          </a:p>
        </p:txBody>
      </p:sp>
      <p:sp>
        <p:nvSpPr>
          <p:cNvPr id="3" name="Picture Placeholder 2"/>
          <p:cNvSpPr>
            <a:spLocks noGrp="1"/>
          </p:cNvSpPr>
          <p:nvPr>
            <p:ph type="pic" idx="1"/>
          </p:nvPr>
        </p:nvSpPr>
        <p:spPr>
          <a:xfrm>
            <a:off x="1792288" y="612775"/>
            <a:ext cx="5486400" cy="4114800"/>
          </a:xfrm>
        </p:spPr>
        <p:txBody>
          <a:bodyPr rtlCol="0">
            <a:normAutofit/>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pPr lvl="0"/>
            <a:endParaRPr lang="en-US" noProof="0"/>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3"/>
          <p:cNvSpPr>
            <a:spLocks noGrp="1"/>
          </p:cNvSpPr>
          <p:nvPr>
            <p:ph type="dt" sz="half" idx="10"/>
          </p:nvPr>
        </p:nvSpPr>
        <p:spPr/>
        <p:txBody>
          <a:bodyPr/>
          <a:lstStyle>
            <a:lvl1pPr>
              <a:defRPr/>
            </a:lvl1pPr>
          </a:lstStyle>
          <a:p>
            <a:pPr>
              <a:defRPr/>
            </a:pPr>
            <a:fld id="{69EBF83F-3535-1E46-8BAA-4CA904DC50AE}" type="datetime1">
              <a:rPr lang="en-US"/>
              <a:pPr>
                <a:defRPr/>
              </a:pPr>
              <a:t>10/20/2022</a:t>
            </a:fld>
            <a:endParaRPr lang="en-US"/>
          </a:p>
        </p:txBody>
      </p:sp>
      <p:sp>
        <p:nvSpPr>
          <p:cNvPr id="6" name="Footer Placeholder 4"/>
          <p:cNvSpPr>
            <a:spLocks noGrp="1"/>
          </p:cNvSpPr>
          <p:nvPr>
            <p:ph type="ftr" sz="quarter" idx="11"/>
          </p:nvPr>
        </p:nvSpPr>
        <p:spPr/>
        <p:txBody>
          <a:bodyPr/>
          <a:lstStyle>
            <a:lvl1pPr>
              <a:defRPr/>
            </a:lvl1pPr>
          </a:lstStyle>
          <a:p>
            <a:pPr>
              <a:defRPr/>
            </a:pPr>
            <a:endParaRPr lang="en-US">
              <a:solidFill>
                <a:prstClr val="black">
                  <a:tint val="75000"/>
                </a:prstClr>
              </a:solidFill>
              <a:latin typeface="Calibri"/>
            </a:endParaRPr>
          </a:p>
        </p:txBody>
      </p:sp>
      <p:sp>
        <p:nvSpPr>
          <p:cNvPr id="7" name="Slide Number Placeholder 5"/>
          <p:cNvSpPr>
            <a:spLocks noGrp="1"/>
          </p:cNvSpPr>
          <p:nvPr>
            <p:ph type="sldNum" sz="quarter" idx="12"/>
          </p:nvPr>
        </p:nvSpPr>
        <p:spPr/>
        <p:txBody>
          <a:bodyPr/>
          <a:lstStyle>
            <a:lvl1pPr>
              <a:defRPr/>
            </a:lvl1pPr>
          </a:lstStyle>
          <a:p>
            <a:pPr>
              <a:defRPr/>
            </a:pPr>
            <a:fld id="{37AEFAD5-40A6-3D41-9A7F-CBABF69FA689}" type="slidenum">
              <a:rPr lang="en-US"/>
              <a:pPr>
                <a:defRPr/>
              </a:pPr>
              <a:t>‹#›</a:t>
            </a:fld>
            <a:endParaRPr lang="en-US"/>
          </a:p>
        </p:txBody>
      </p:sp>
    </p:spTree>
    <p:extLst>
      <p:ext uri="{BB962C8B-B14F-4D97-AF65-F5344CB8AC3E}">
        <p14:creationId xmlns:p14="http://schemas.microsoft.com/office/powerpoint/2010/main" val="4034864467"/>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a:xfrm>
            <a:off x="457200" y="274638"/>
            <a:ext cx="8229600" cy="1143000"/>
          </a:xfrm>
          <a:prstGeom prst="rect">
            <a:avLst/>
          </a:prstGeom>
        </p:spPr>
        <p:txBody>
          <a:bodyPr/>
          <a:lstStyle/>
          <a:p>
            <a:r>
              <a:rPr lang="en-US"/>
              <a:t>Click to edit Master title style</a:t>
            </a:r>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lvl1pPr>
              <a:defRPr/>
            </a:lvl1pPr>
          </a:lstStyle>
          <a:p>
            <a:pPr>
              <a:defRPr/>
            </a:pPr>
            <a:fld id="{9D0F6960-ACEC-964E-B5F8-B9AD9777A804}" type="datetime1">
              <a:rPr lang="en-US"/>
              <a:pPr>
                <a:defRPr/>
              </a:pPr>
              <a:t>10/20/2022</a:t>
            </a:fld>
            <a:endParaRPr lang="en-US"/>
          </a:p>
        </p:txBody>
      </p:sp>
      <p:sp>
        <p:nvSpPr>
          <p:cNvPr id="5" name="Footer Placeholder 4"/>
          <p:cNvSpPr>
            <a:spLocks noGrp="1"/>
          </p:cNvSpPr>
          <p:nvPr>
            <p:ph type="ftr" sz="quarter" idx="11"/>
          </p:nvPr>
        </p:nvSpPr>
        <p:spPr/>
        <p:txBody>
          <a:bodyPr/>
          <a:lstStyle>
            <a:lvl1pPr>
              <a:defRPr/>
            </a:lvl1pPr>
          </a:lstStyle>
          <a:p>
            <a:pPr>
              <a:defRPr/>
            </a:pPr>
            <a:endParaRPr lang="en-US">
              <a:solidFill>
                <a:prstClr val="black">
                  <a:tint val="75000"/>
                </a:prstClr>
              </a:solidFill>
              <a:latin typeface="Calibri"/>
            </a:endParaRPr>
          </a:p>
        </p:txBody>
      </p:sp>
      <p:sp>
        <p:nvSpPr>
          <p:cNvPr id="6" name="Slide Number Placeholder 5"/>
          <p:cNvSpPr>
            <a:spLocks noGrp="1"/>
          </p:cNvSpPr>
          <p:nvPr>
            <p:ph type="sldNum" sz="quarter" idx="12"/>
          </p:nvPr>
        </p:nvSpPr>
        <p:spPr/>
        <p:txBody>
          <a:bodyPr/>
          <a:lstStyle>
            <a:lvl1pPr>
              <a:defRPr/>
            </a:lvl1pPr>
          </a:lstStyle>
          <a:p>
            <a:pPr>
              <a:defRPr/>
            </a:pPr>
            <a:fld id="{6CDC1EEE-AC7F-1D4A-AA99-68355BFB7C0D}" type="slidenum">
              <a:rPr lang="en-US"/>
              <a:pPr>
                <a:defRPr/>
              </a:pPr>
              <a:t>‹#›</a:t>
            </a:fld>
            <a:endParaRPr lang="en-US"/>
          </a:p>
        </p:txBody>
      </p:sp>
    </p:spTree>
    <p:extLst>
      <p:ext uri="{BB962C8B-B14F-4D97-AF65-F5344CB8AC3E}">
        <p14:creationId xmlns:p14="http://schemas.microsoft.com/office/powerpoint/2010/main" val="299579643"/>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38"/>
            <a:ext cx="2057400" cy="5851525"/>
          </a:xfrm>
          <a:prstGeom prst="rect">
            <a:avLst/>
          </a:prstGeom>
        </p:spPr>
        <p:txBody>
          <a:bodyPr vert="eaVert"/>
          <a:lstStyle/>
          <a:p>
            <a:r>
              <a:rPr lang="en-US"/>
              <a:t>Click to edit Master title style</a:t>
            </a:r>
          </a:p>
        </p:txBody>
      </p:sp>
      <p:sp>
        <p:nvSpPr>
          <p:cNvPr id="3" name="Vertical Text Placeholder 2"/>
          <p:cNvSpPr>
            <a:spLocks noGrp="1"/>
          </p:cNvSpPr>
          <p:nvPr>
            <p:ph type="body" orient="vert" idx="1"/>
          </p:nvPr>
        </p:nvSpPr>
        <p:spPr>
          <a:xfrm>
            <a:off x="457200" y="274638"/>
            <a:ext cx="6019800" cy="5851525"/>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lvl1pPr>
              <a:defRPr/>
            </a:lvl1pPr>
          </a:lstStyle>
          <a:p>
            <a:pPr>
              <a:defRPr/>
            </a:pPr>
            <a:fld id="{882034AB-EA57-FD4E-A9BB-AA68DE6387E1}" type="datetime1">
              <a:rPr lang="en-US"/>
              <a:pPr>
                <a:defRPr/>
              </a:pPr>
              <a:t>10/20/2022</a:t>
            </a:fld>
            <a:endParaRPr lang="en-US"/>
          </a:p>
        </p:txBody>
      </p:sp>
      <p:sp>
        <p:nvSpPr>
          <p:cNvPr id="5" name="Footer Placeholder 4"/>
          <p:cNvSpPr>
            <a:spLocks noGrp="1"/>
          </p:cNvSpPr>
          <p:nvPr>
            <p:ph type="ftr" sz="quarter" idx="11"/>
          </p:nvPr>
        </p:nvSpPr>
        <p:spPr/>
        <p:txBody>
          <a:bodyPr/>
          <a:lstStyle>
            <a:lvl1pPr>
              <a:defRPr/>
            </a:lvl1pPr>
          </a:lstStyle>
          <a:p>
            <a:pPr>
              <a:defRPr/>
            </a:pPr>
            <a:endParaRPr lang="en-US">
              <a:solidFill>
                <a:prstClr val="black">
                  <a:tint val="75000"/>
                </a:prstClr>
              </a:solidFill>
              <a:latin typeface="Calibri"/>
            </a:endParaRPr>
          </a:p>
        </p:txBody>
      </p:sp>
      <p:sp>
        <p:nvSpPr>
          <p:cNvPr id="6" name="Slide Number Placeholder 5"/>
          <p:cNvSpPr>
            <a:spLocks noGrp="1"/>
          </p:cNvSpPr>
          <p:nvPr>
            <p:ph type="sldNum" sz="quarter" idx="12"/>
          </p:nvPr>
        </p:nvSpPr>
        <p:spPr/>
        <p:txBody>
          <a:bodyPr/>
          <a:lstStyle>
            <a:lvl1pPr>
              <a:defRPr/>
            </a:lvl1pPr>
          </a:lstStyle>
          <a:p>
            <a:pPr>
              <a:defRPr/>
            </a:pPr>
            <a:fld id="{191A6460-194B-8E49-8F38-91D96D2CD02E}" type="slidenum">
              <a:rPr lang="en-US"/>
              <a:pPr>
                <a:defRPr/>
              </a:pPr>
              <a:t>‹#›</a:t>
            </a:fld>
            <a:endParaRPr lang="en-US"/>
          </a:p>
        </p:txBody>
      </p:sp>
    </p:spTree>
    <p:extLst>
      <p:ext uri="{BB962C8B-B14F-4D97-AF65-F5344CB8AC3E}">
        <p14:creationId xmlns:p14="http://schemas.microsoft.com/office/powerpoint/2010/main" val="222538709"/>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image" Target="../media/image1.jpeg"/><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image" Target="../media/image3.emf"/><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image" Target="../media/image2.emf"/></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pic>
        <p:nvPicPr>
          <p:cNvPr id="1026" name="Picture 9" descr="ghosted_min2WARM_GRAY_PB.jpg"/>
          <p:cNvPicPr>
            <a:picLocks noChangeAspect="1"/>
          </p:cNvPicPr>
          <p:nvPr userDrawn="1"/>
        </p:nvPicPr>
        <p:blipFill>
          <a:blip r:embed="rId13">
            <a:extLst>
              <a:ext uri="{28A0092B-C50C-407E-A947-70E740481C1C}">
                <a14:useLocalDpi xmlns:a14="http://schemas.microsoft.com/office/drawing/2010/main" val="0"/>
              </a:ext>
            </a:extLst>
          </a:blip>
          <a:srcRect/>
          <a:stretch>
            <a:fillRect/>
          </a:stretch>
        </p:blipFill>
        <p:spPr bwMode="auto">
          <a:xfrm>
            <a:off x="0" y="0"/>
            <a:ext cx="5400675" cy="6858000"/>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000000"/>
                </a:solidFill>
                <a:miter lim="800000"/>
                <a:headEnd/>
                <a:tailEnd/>
              </a14:hiddenLine>
            </a:ext>
          </a:extLst>
        </p:spPr>
      </p:pic>
      <p:sp>
        <p:nvSpPr>
          <p:cNvPr id="1027" name="Text Placeholder 2"/>
          <p:cNvSpPr>
            <a:spLocks noGrp="1"/>
          </p:cNvSpPr>
          <p:nvPr>
            <p:ph type="body" idx="1"/>
          </p:nvPr>
        </p:nvSpPr>
        <p:spPr bwMode="auto">
          <a:xfrm>
            <a:off x="457200" y="1600200"/>
            <a:ext cx="8229600" cy="4525963"/>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000000"/>
                </a:solidFill>
                <a:miter lim="800000"/>
                <a:headEnd/>
                <a:tailEnd/>
              </a14:hiddenLine>
            </a:ext>
            <a:ext uri="{FAA26D3D-D897-4be2-8F04-BA451C77F1D7}">
              <ma14:placeholderFlag xmlns="" xmlns:ma14="http://schemas.microsoft.com/office/mac/drawingml/2011/main" val="1"/>
            </a:ext>
          </a:extLst>
        </p:spPr>
        <p:txBody>
          <a:bodyPr vert="horz" wrap="square" lIns="91440" tIns="45720" rIns="91440" bIns="45720" numCol="1" anchor="t" anchorCtr="0" compatLnSpc="1">
            <a:prstTxWarp prst="textNoShape">
              <a:avLst/>
            </a:prstTxWarp>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2"/>
          </p:nvPr>
        </p:nvSpPr>
        <p:spPr>
          <a:xfrm>
            <a:off x="457200" y="6356350"/>
            <a:ext cx="2133600" cy="365125"/>
          </a:xfrm>
          <a:prstGeom prst="rect">
            <a:avLst/>
          </a:prstGeom>
        </p:spPr>
        <p:txBody>
          <a:bodyPr vert="horz" wrap="square" lIns="91440" tIns="45720" rIns="91440" bIns="45720" numCol="1" anchor="ctr" anchorCtr="0" compatLnSpc="1">
            <a:prstTxWarp prst="textNoShape">
              <a:avLst/>
            </a:prstTxWarp>
          </a:bodyPr>
          <a:lstStyle>
            <a:lvl1pPr>
              <a:defRPr sz="1200">
                <a:solidFill>
                  <a:srgbClr val="898989"/>
                </a:solidFill>
                <a:latin typeface="Calibri" charset="0"/>
              </a:defRPr>
            </a:lvl1pPr>
          </a:lstStyle>
          <a:p>
            <a:pPr defTabSz="457200" fontAlgn="base">
              <a:spcBef>
                <a:spcPct val="0"/>
              </a:spcBef>
              <a:spcAft>
                <a:spcPct val="0"/>
              </a:spcAft>
              <a:defRPr/>
            </a:pPr>
            <a:fld id="{F0D09928-B1AF-F542-9DBB-92D2D1A5A9D2}" type="datetime1">
              <a:rPr lang="en-US">
                <a:ea typeface="ＭＳ Ｐゴシック" charset="0"/>
                <a:cs typeface="ＭＳ Ｐゴシック" charset="0"/>
              </a:rPr>
              <a:pPr defTabSz="457200" fontAlgn="base">
                <a:spcBef>
                  <a:spcPct val="0"/>
                </a:spcBef>
                <a:spcAft>
                  <a:spcPct val="0"/>
                </a:spcAft>
                <a:defRPr/>
              </a:pPr>
              <a:t>10/20/2022</a:t>
            </a:fld>
            <a:endParaRPr lang="en-US">
              <a:ea typeface="ＭＳ Ｐゴシック" charset="0"/>
              <a:cs typeface="ＭＳ Ｐゴシック" charset="0"/>
            </a:endParaRPr>
          </a:p>
        </p:txBody>
      </p:sp>
      <p:sp>
        <p:nvSpPr>
          <p:cNvPr id="5" name="Footer Placeholder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fontAlgn="auto">
              <a:spcBef>
                <a:spcPts val="0"/>
              </a:spcBef>
              <a:spcAft>
                <a:spcPts val="0"/>
              </a:spcAft>
              <a:defRPr sz="1200">
                <a:solidFill>
                  <a:schemeClr val="tx1">
                    <a:tint val="75000"/>
                  </a:schemeClr>
                </a:solidFill>
                <a:latin typeface="+mn-lt"/>
                <a:ea typeface="+mn-ea"/>
                <a:cs typeface="+mn-cs"/>
              </a:defRPr>
            </a:lvl1pPr>
          </a:lstStyle>
          <a:p>
            <a:pPr defTabSz="457200">
              <a:defRPr/>
            </a:pPr>
            <a:endParaRPr lang="en-US">
              <a:solidFill>
                <a:prstClr val="black">
                  <a:tint val="75000"/>
                </a:prstClr>
              </a:solidFill>
              <a:latin typeface="Calibri"/>
            </a:endParaRPr>
          </a:p>
        </p:txBody>
      </p:sp>
      <p:sp>
        <p:nvSpPr>
          <p:cNvPr id="6" name="Slide Number Placeholder 5"/>
          <p:cNvSpPr>
            <a:spLocks noGrp="1"/>
          </p:cNvSpPr>
          <p:nvPr>
            <p:ph type="sldNum" sz="quarter" idx="4"/>
          </p:nvPr>
        </p:nvSpPr>
        <p:spPr>
          <a:xfrm>
            <a:off x="6553200" y="6356350"/>
            <a:ext cx="2133600" cy="365125"/>
          </a:xfrm>
          <a:prstGeom prst="rect">
            <a:avLst/>
          </a:prstGeom>
        </p:spPr>
        <p:txBody>
          <a:bodyPr vert="horz" wrap="square" lIns="91440" tIns="45720" rIns="91440" bIns="45720" numCol="1" anchor="ctr" anchorCtr="0" compatLnSpc="1">
            <a:prstTxWarp prst="textNoShape">
              <a:avLst/>
            </a:prstTxWarp>
          </a:bodyPr>
          <a:lstStyle>
            <a:lvl1pPr algn="r">
              <a:defRPr sz="1200">
                <a:solidFill>
                  <a:srgbClr val="898989"/>
                </a:solidFill>
                <a:latin typeface="Calibri" charset="0"/>
              </a:defRPr>
            </a:lvl1pPr>
          </a:lstStyle>
          <a:p>
            <a:pPr defTabSz="457200" fontAlgn="base">
              <a:spcBef>
                <a:spcPct val="0"/>
              </a:spcBef>
              <a:spcAft>
                <a:spcPct val="0"/>
              </a:spcAft>
              <a:defRPr/>
            </a:pPr>
            <a:fld id="{6F8197ED-ADEC-2949-993C-E1C61E18F094}" type="slidenum">
              <a:rPr lang="en-US">
                <a:ea typeface="ＭＳ Ｐゴシック" charset="0"/>
                <a:cs typeface="ＭＳ Ｐゴシック" charset="0"/>
              </a:rPr>
              <a:pPr defTabSz="457200" fontAlgn="base">
                <a:spcBef>
                  <a:spcPct val="0"/>
                </a:spcBef>
                <a:spcAft>
                  <a:spcPct val="0"/>
                </a:spcAft>
                <a:defRPr/>
              </a:pPr>
              <a:t>‹#›</a:t>
            </a:fld>
            <a:endParaRPr lang="en-US">
              <a:ea typeface="ＭＳ Ｐゴシック" charset="0"/>
              <a:cs typeface="ＭＳ Ｐゴシック" charset="0"/>
            </a:endParaRPr>
          </a:p>
        </p:txBody>
      </p:sp>
      <p:pic>
        <p:nvPicPr>
          <p:cNvPr id="1031" name="Picture 15" descr="header.eps"/>
          <p:cNvPicPr>
            <a:picLocks noChangeAspect="1"/>
          </p:cNvPicPr>
          <p:nvPr userDrawn="1"/>
        </p:nvPicPr>
        <p:blipFill>
          <a:blip r:embed="rId14">
            <a:extLst>
              <a:ext uri="{28A0092B-C50C-407E-A947-70E740481C1C}">
                <a14:useLocalDpi xmlns:a14="http://schemas.microsoft.com/office/drawing/2010/main" val="0"/>
              </a:ext>
            </a:extLst>
          </a:blip>
          <a:srcRect/>
          <a:stretch>
            <a:fillRect/>
          </a:stretch>
        </p:blipFill>
        <p:spPr bwMode="auto">
          <a:xfrm>
            <a:off x="0" y="0"/>
            <a:ext cx="9144000" cy="925513"/>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000000"/>
                </a:solidFill>
                <a:miter lim="800000"/>
                <a:headEnd/>
                <a:tailEnd/>
              </a14:hiddenLine>
            </a:ext>
          </a:extLst>
        </p:spPr>
      </p:pic>
      <p:pic>
        <p:nvPicPr>
          <p:cNvPr id="1032" name="Picture 18" descr="footer.eps"/>
          <p:cNvPicPr>
            <a:picLocks noChangeAspect="1"/>
          </p:cNvPicPr>
          <p:nvPr userDrawn="1"/>
        </p:nvPicPr>
        <p:blipFill>
          <a:blip r:embed="rId15">
            <a:extLst>
              <a:ext uri="{28A0092B-C50C-407E-A947-70E740481C1C}">
                <a14:useLocalDpi xmlns:a14="http://schemas.microsoft.com/office/drawing/2010/main" val="0"/>
              </a:ext>
            </a:extLst>
          </a:blip>
          <a:srcRect/>
          <a:stretch>
            <a:fillRect/>
          </a:stretch>
        </p:blipFill>
        <p:spPr bwMode="auto">
          <a:xfrm>
            <a:off x="0" y="6234113"/>
            <a:ext cx="9144000" cy="623887"/>
          </a:xfrm>
          <a:prstGeom prst="rect">
            <a:avLst/>
          </a:prstGeom>
          <a:noFill/>
          <a:ln>
            <a:noFill/>
          </a:ln>
          <a:extLst>
            <a:ext uri="{909E8E84-426E-40dd-AFC4-6F175D3DCCD1}">
              <a14:hiddenFill xmlns="" xmlns:a14="http://schemas.microsoft.com/office/drawing/2010/main">
                <a:solidFill>
                  <a:srgbClr val="FFFFFF"/>
                </a:solidFill>
              </a14:hiddenFill>
            </a:ext>
            <a:ext uri="{91240B29-F687-4f45-9708-019B960494DF}">
              <a14:hiddenLine xmlns="" xmlns:a14="http://schemas.microsoft.com/office/drawing/2010/main" w="9525">
                <a:solidFill>
                  <a:srgbClr val="000000"/>
                </a:solidFill>
                <a:miter lim="800000"/>
                <a:headEnd/>
                <a:tailEnd/>
              </a14:hiddenLine>
            </a:ext>
          </a:extLst>
        </p:spPr>
      </p:pic>
    </p:spTree>
  </p:cSld>
  <p:clrMap bg1="lt1" tx1="dk1" bg2="lt2" tx2="dk2" accent1="accent1" accent2="accent2" accent3="accent3" accent4="accent4" accent5="accent5" accent6="accent6" hlink="hlink" folHlink="folHlink"/>
  <p:sldLayoutIdLst>
    <p:sldLayoutId id="2147483831" r:id="rId1"/>
    <p:sldLayoutId id="2147483832" r:id="rId2"/>
    <p:sldLayoutId id="2147483833" r:id="rId3"/>
    <p:sldLayoutId id="2147483834" r:id="rId4"/>
    <p:sldLayoutId id="2147483835" r:id="rId5"/>
    <p:sldLayoutId id="2147483836" r:id="rId6"/>
    <p:sldLayoutId id="2147483837" r:id="rId7"/>
    <p:sldLayoutId id="2147483838" r:id="rId8"/>
    <p:sldLayoutId id="2147483839" r:id="rId9"/>
    <p:sldLayoutId id="2147483840" r:id="rId10"/>
    <p:sldLayoutId id="2147483841" r:id="rId11"/>
  </p:sldLayoutIdLst>
  <p:txStyles>
    <p:titleStyle>
      <a:lvl1pPr algn="ctr" defTabSz="457200" rtl="0" eaLnBrk="0" fontAlgn="base" hangingPunct="0">
        <a:spcBef>
          <a:spcPct val="0"/>
        </a:spcBef>
        <a:spcAft>
          <a:spcPct val="0"/>
        </a:spcAft>
        <a:defRPr sz="4400" kern="1200">
          <a:solidFill>
            <a:schemeClr val="tx1"/>
          </a:solidFill>
          <a:latin typeface="+mj-lt"/>
          <a:ea typeface="ＭＳ Ｐゴシック" charset="-128"/>
          <a:cs typeface="ＭＳ Ｐゴシック" charset="-128"/>
        </a:defRPr>
      </a:lvl1pPr>
      <a:lvl2pPr algn="ctr" defTabSz="457200" rtl="0" eaLnBrk="0" fontAlgn="base" hangingPunct="0">
        <a:spcBef>
          <a:spcPct val="0"/>
        </a:spcBef>
        <a:spcAft>
          <a:spcPct val="0"/>
        </a:spcAft>
        <a:defRPr sz="4400">
          <a:solidFill>
            <a:schemeClr val="tx1"/>
          </a:solidFill>
          <a:latin typeface="Calibri" charset="0"/>
          <a:ea typeface="ＭＳ Ｐゴシック" charset="-128"/>
          <a:cs typeface="ＭＳ Ｐゴシック" charset="-128"/>
        </a:defRPr>
      </a:lvl2pPr>
      <a:lvl3pPr algn="ctr" defTabSz="457200" rtl="0" eaLnBrk="0" fontAlgn="base" hangingPunct="0">
        <a:spcBef>
          <a:spcPct val="0"/>
        </a:spcBef>
        <a:spcAft>
          <a:spcPct val="0"/>
        </a:spcAft>
        <a:defRPr sz="4400">
          <a:solidFill>
            <a:schemeClr val="tx1"/>
          </a:solidFill>
          <a:latin typeface="Calibri" charset="0"/>
          <a:ea typeface="ＭＳ Ｐゴシック" charset="-128"/>
          <a:cs typeface="ＭＳ Ｐゴシック" charset="-128"/>
        </a:defRPr>
      </a:lvl3pPr>
      <a:lvl4pPr algn="ctr" defTabSz="457200" rtl="0" eaLnBrk="0" fontAlgn="base" hangingPunct="0">
        <a:spcBef>
          <a:spcPct val="0"/>
        </a:spcBef>
        <a:spcAft>
          <a:spcPct val="0"/>
        </a:spcAft>
        <a:defRPr sz="4400">
          <a:solidFill>
            <a:schemeClr val="tx1"/>
          </a:solidFill>
          <a:latin typeface="Calibri" charset="0"/>
          <a:ea typeface="ＭＳ Ｐゴシック" charset="-128"/>
          <a:cs typeface="ＭＳ Ｐゴシック" charset="-128"/>
        </a:defRPr>
      </a:lvl4pPr>
      <a:lvl5pPr algn="ctr" defTabSz="457200" rtl="0" eaLnBrk="0" fontAlgn="base" hangingPunct="0">
        <a:spcBef>
          <a:spcPct val="0"/>
        </a:spcBef>
        <a:spcAft>
          <a:spcPct val="0"/>
        </a:spcAft>
        <a:defRPr sz="4400">
          <a:solidFill>
            <a:schemeClr val="tx1"/>
          </a:solidFill>
          <a:latin typeface="Calibri" charset="0"/>
          <a:ea typeface="ＭＳ Ｐゴシック" charset="-128"/>
          <a:cs typeface="ＭＳ Ｐゴシック" charset="-128"/>
        </a:defRPr>
      </a:lvl5pPr>
      <a:lvl6pPr marL="457200" algn="ctr" defTabSz="457200" rtl="0" fontAlgn="base">
        <a:spcBef>
          <a:spcPct val="0"/>
        </a:spcBef>
        <a:spcAft>
          <a:spcPct val="0"/>
        </a:spcAft>
        <a:defRPr sz="4400">
          <a:solidFill>
            <a:schemeClr val="tx1"/>
          </a:solidFill>
          <a:latin typeface="Calibri" charset="0"/>
          <a:ea typeface="ＭＳ Ｐゴシック" charset="-128"/>
          <a:cs typeface="ＭＳ Ｐゴシック" charset="-128"/>
        </a:defRPr>
      </a:lvl6pPr>
      <a:lvl7pPr marL="914400" algn="ctr" defTabSz="457200" rtl="0" fontAlgn="base">
        <a:spcBef>
          <a:spcPct val="0"/>
        </a:spcBef>
        <a:spcAft>
          <a:spcPct val="0"/>
        </a:spcAft>
        <a:defRPr sz="4400">
          <a:solidFill>
            <a:schemeClr val="tx1"/>
          </a:solidFill>
          <a:latin typeface="Calibri" charset="0"/>
          <a:ea typeface="ＭＳ Ｐゴシック" charset="-128"/>
          <a:cs typeface="ＭＳ Ｐゴシック" charset="-128"/>
        </a:defRPr>
      </a:lvl7pPr>
      <a:lvl8pPr marL="1371600" algn="ctr" defTabSz="457200" rtl="0" fontAlgn="base">
        <a:spcBef>
          <a:spcPct val="0"/>
        </a:spcBef>
        <a:spcAft>
          <a:spcPct val="0"/>
        </a:spcAft>
        <a:defRPr sz="4400">
          <a:solidFill>
            <a:schemeClr val="tx1"/>
          </a:solidFill>
          <a:latin typeface="Calibri" charset="0"/>
          <a:ea typeface="ＭＳ Ｐゴシック" charset="-128"/>
          <a:cs typeface="ＭＳ Ｐゴシック" charset="-128"/>
        </a:defRPr>
      </a:lvl8pPr>
      <a:lvl9pPr marL="1828800" algn="ctr" defTabSz="457200" rtl="0" fontAlgn="base">
        <a:spcBef>
          <a:spcPct val="0"/>
        </a:spcBef>
        <a:spcAft>
          <a:spcPct val="0"/>
        </a:spcAft>
        <a:defRPr sz="4400">
          <a:solidFill>
            <a:schemeClr val="tx1"/>
          </a:solidFill>
          <a:latin typeface="Calibri" charset="0"/>
          <a:ea typeface="ＭＳ Ｐゴシック" charset="-128"/>
          <a:cs typeface="ＭＳ Ｐゴシック" charset="-128"/>
        </a:defRPr>
      </a:lvl9pPr>
    </p:titleStyle>
    <p:bodyStyle>
      <a:lvl1pPr marL="342900" indent="-342900" algn="l" defTabSz="457200" rtl="0" eaLnBrk="0" fontAlgn="base" hangingPunct="0">
        <a:spcBef>
          <a:spcPct val="20000"/>
        </a:spcBef>
        <a:spcAft>
          <a:spcPct val="0"/>
        </a:spcAft>
        <a:buFont typeface="Arial" charset="0"/>
        <a:buChar char="•"/>
        <a:defRPr sz="3200" kern="1200">
          <a:solidFill>
            <a:schemeClr val="tx1"/>
          </a:solidFill>
          <a:latin typeface="+mn-lt"/>
          <a:ea typeface="ＭＳ Ｐゴシック" charset="-128"/>
          <a:cs typeface="ＭＳ Ｐゴシック" charset="-128"/>
        </a:defRPr>
      </a:lvl1pPr>
      <a:lvl2pPr marL="742950" indent="-285750" algn="l" defTabSz="457200" rtl="0" eaLnBrk="0" fontAlgn="base" hangingPunct="0">
        <a:spcBef>
          <a:spcPct val="20000"/>
        </a:spcBef>
        <a:spcAft>
          <a:spcPct val="0"/>
        </a:spcAft>
        <a:buFont typeface="Arial" charset="0"/>
        <a:buChar char="–"/>
        <a:defRPr sz="2800" kern="1200">
          <a:solidFill>
            <a:schemeClr val="tx1"/>
          </a:solidFill>
          <a:latin typeface="+mn-lt"/>
          <a:ea typeface="ＭＳ Ｐゴシック" charset="-128"/>
          <a:cs typeface="+mn-cs"/>
        </a:defRPr>
      </a:lvl2pPr>
      <a:lvl3pPr marL="1143000" indent="-228600" algn="l" defTabSz="457200" rtl="0" eaLnBrk="0" fontAlgn="base" hangingPunct="0">
        <a:spcBef>
          <a:spcPct val="20000"/>
        </a:spcBef>
        <a:spcAft>
          <a:spcPct val="0"/>
        </a:spcAft>
        <a:buFont typeface="Arial" charset="0"/>
        <a:buChar char="•"/>
        <a:defRPr sz="2400" kern="1200">
          <a:solidFill>
            <a:schemeClr val="tx1"/>
          </a:solidFill>
          <a:latin typeface="+mn-lt"/>
          <a:ea typeface="ＭＳ Ｐゴシック" charset="-128"/>
          <a:cs typeface="+mn-cs"/>
        </a:defRPr>
      </a:lvl3pPr>
      <a:lvl4pPr marL="1600200" indent="-228600" algn="l" defTabSz="457200" rtl="0" eaLnBrk="0" fontAlgn="base" hangingPunct="0">
        <a:spcBef>
          <a:spcPct val="20000"/>
        </a:spcBef>
        <a:spcAft>
          <a:spcPct val="0"/>
        </a:spcAft>
        <a:buFont typeface="Arial" charset="0"/>
        <a:buChar char="–"/>
        <a:defRPr sz="2000" kern="1200">
          <a:solidFill>
            <a:schemeClr val="tx1"/>
          </a:solidFill>
          <a:latin typeface="+mn-lt"/>
          <a:ea typeface="ＭＳ Ｐゴシック" charset="-128"/>
          <a:cs typeface="+mn-cs"/>
        </a:defRPr>
      </a:lvl4pPr>
      <a:lvl5pPr marL="2057400" indent="-228600" algn="l" defTabSz="457200" rtl="0" eaLnBrk="0" fontAlgn="base" hangingPunct="0">
        <a:spcBef>
          <a:spcPct val="20000"/>
        </a:spcBef>
        <a:spcAft>
          <a:spcPct val="0"/>
        </a:spcAft>
        <a:buFont typeface="Arial" charset="0"/>
        <a:buChar char="»"/>
        <a:defRPr sz="2000" kern="1200">
          <a:solidFill>
            <a:schemeClr val="tx1"/>
          </a:solidFill>
          <a:latin typeface="+mn-lt"/>
          <a:ea typeface="ＭＳ Ｐゴシック" charset="-128"/>
          <a:cs typeface="+mn-cs"/>
        </a:defRPr>
      </a:lvl5pPr>
      <a:lvl6pPr marL="2514600" indent="-228600" algn="l" defTabSz="457200" rtl="0" eaLnBrk="1" latinLnBrk="0" hangingPunct="1">
        <a:spcBef>
          <a:spcPct val="20000"/>
        </a:spcBef>
        <a:buFont typeface="Arial"/>
        <a:buChar char="•"/>
        <a:defRPr sz="20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20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20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2000" kern="1200">
          <a:solidFill>
            <a:schemeClr val="tx1"/>
          </a:solidFill>
          <a:latin typeface="+mn-lt"/>
          <a:ea typeface="+mn-ea"/>
          <a:cs typeface="+mn-cs"/>
        </a:defRPr>
      </a:lvl9pPr>
    </p:bodyStyle>
    <p:other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1" Type="http://schemas.openxmlformats.org/officeDocument/2006/relationships/slideLayout" Target="../slideLayouts/slideLayout4.xml"/></Relationships>
</file>

<file path=ppt/slides/_rels/slide1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4.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2.xml"/></Relationships>
</file>

<file path=ppt/slides/_rels/slide25.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8.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notesSlide" Target="../notesSlides/notesSlide2.xml"/><Relationship Id="rId1" Type="http://schemas.openxmlformats.org/officeDocument/2006/relationships/slideLayout" Target="../slideLayouts/slideLayout2.xml"/><Relationship Id="rId4" Type="http://schemas.openxmlformats.org/officeDocument/2006/relationships/image" Target="../media/image5.png"/></Relationships>
</file>

<file path=ppt/slides/_rels/slide2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3.xml.rels><?xml version="1.0" encoding="UTF-8" standalone="yes"?>
<Relationships xmlns="http://schemas.openxmlformats.org/package/2006/relationships"><Relationship Id="rId3" Type="http://schemas.openxmlformats.org/officeDocument/2006/relationships/hyperlink" Target="https://www.ut.edu/news-and-ut-life/ut-senior-spends-summer-helping-nesting-sea-turtles-" TargetMode="External"/><Relationship Id="rId2" Type="http://schemas.openxmlformats.org/officeDocument/2006/relationships/hyperlink" Target="https://www.shsu.edu/academics/cce/documents/Service_Learning_Balanced_Approach_To_Experimental_Education.pdf" TargetMode="External"/><Relationship Id="rId1" Type="http://schemas.openxmlformats.org/officeDocument/2006/relationships/slideLayout" Target="../slideLayouts/slideLayout2.xml"/><Relationship Id="rId6" Type="http://schemas.openxmlformats.org/officeDocument/2006/relationships/hyperlink" Target="https://teacher.desmos.com/activitybuilder/custom/566b31784e38e1e21a10aade?collections=featured-collections%2C5e73b204d560367270838c4b" TargetMode="External"/><Relationship Id="rId5" Type="http://schemas.openxmlformats.org/officeDocument/2006/relationships/hyperlink" Target="https://www.wgu.edu/blog/experiential-learning-theory2006.html#close" TargetMode="External"/><Relationship Id="rId4" Type="http://schemas.openxmlformats.org/officeDocument/2006/relationships/hyperlink" Target="https://www.ut.edu/news-and-ut-life/ut-film-students-work-with-innovative-led-volume" TargetMode="Externa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Title 1">
            <a:extLst>
              <a:ext uri="{FF2B5EF4-FFF2-40B4-BE49-F238E27FC236}">
                <a16:creationId xmlns:a16="http://schemas.microsoft.com/office/drawing/2014/main" id="{9C498045-4717-90D2-9806-B1574E35EB00}"/>
              </a:ext>
            </a:extLst>
          </p:cNvPr>
          <p:cNvSpPr>
            <a:spLocks noGrp="1"/>
          </p:cNvSpPr>
          <p:nvPr>
            <p:ph type="ctrTitle"/>
          </p:nvPr>
        </p:nvSpPr>
        <p:spPr>
          <a:xfrm>
            <a:off x="685800" y="2130425"/>
            <a:ext cx="7772400" cy="1470025"/>
          </a:xfrm>
        </p:spPr>
        <p:txBody>
          <a:bodyPr/>
          <a:lstStyle/>
          <a:p>
            <a:r>
              <a:rPr lang="en-US" dirty="0"/>
              <a:t>Experiential Learning 101</a:t>
            </a:r>
          </a:p>
        </p:txBody>
      </p:sp>
      <p:sp>
        <p:nvSpPr>
          <p:cNvPr id="10" name="Subtitle 2">
            <a:extLst>
              <a:ext uri="{FF2B5EF4-FFF2-40B4-BE49-F238E27FC236}">
                <a16:creationId xmlns:a16="http://schemas.microsoft.com/office/drawing/2014/main" id="{8D2C8CA2-D984-3FBD-619D-BEDA7DCB5D71}"/>
              </a:ext>
            </a:extLst>
          </p:cNvPr>
          <p:cNvSpPr>
            <a:spLocks noGrp="1"/>
          </p:cNvSpPr>
          <p:nvPr>
            <p:ph type="subTitle" idx="1"/>
          </p:nvPr>
        </p:nvSpPr>
        <p:spPr>
          <a:xfrm>
            <a:off x="1371600" y="3886200"/>
            <a:ext cx="6400800" cy="1752600"/>
          </a:xfrm>
        </p:spPr>
        <p:txBody>
          <a:bodyPr/>
          <a:lstStyle/>
          <a:p>
            <a:r>
              <a:rPr lang="en-US" dirty="0">
                <a:solidFill>
                  <a:schemeClr val="tx1"/>
                </a:solidFill>
              </a:rPr>
              <a:t>Dr. Lacey Johnson</a:t>
            </a:r>
          </a:p>
          <a:p>
            <a:r>
              <a:rPr lang="en-US" dirty="0">
                <a:solidFill>
                  <a:schemeClr val="tx1"/>
                </a:solidFill>
              </a:rPr>
              <a:t>University of Tampa</a:t>
            </a:r>
          </a:p>
          <a:p>
            <a:r>
              <a:rPr lang="en-US" dirty="0">
                <a:solidFill>
                  <a:schemeClr val="tx1"/>
                </a:solidFill>
              </a:rPr>
              <a:t>October 19, 2022</a:t>
            </a:r>
          </a:p>
        </p:txBody>
      </p:sp>
    </p:spTree>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 name="Title 1">
            <a:extLst>
              <a:ext uri="{FF2B5EF4-FFF2-40B4-BE49-F238E27FC236}">
                <a16:creationId xmlns:a16="http://schemas.microsoft.com/office/drawing/2014/main" id="{B454782B-6A27-D482-F582-B38A92185A54}"/>
              </a:ext>
            </a:extLst>
          </p:cNvPr>
          <p:cNvSpPr>
            <a:spLocks noGrp="1"/>
          </p:cNvSpPr>
          <p:nvPr>
            <p:ph type="title"/>
          </p:nvPr>
        </p:nvSpPr>
        <p:spPr>
          <a:xfrm>
            <a:off x="457200" y="914400"/>
            <a:ext cx="8229600" cy="1143000"/>
          </a:xfrm>
        </p:spPr>
        <p:txBody>
          <a:bodyPr/>
          <a:lstStyle/>
          <a:p>
            <a:r>
              <a:rPr lang="en-US" dirty="0"/>
              <a:t>Outline</a:t>
            </a:r>
          </a:p>
        </p:txBody>
      </p:sp>
      <p:sp>
        <p:nvSpPr>
          <p:cNvPr id="12" name="Content Placeholder 2">
            <a:extLst>
              <a:ext uri="{FF2B5EF4-FFF2-40B4-BE49-F238E27FC236}">
                <a16:creationId xmlns:a16="http://schemas.microsoft.com/office/drawing/2014/main" id="{C5C11406-DC92-0FB7-5F27-1F8D8814B944}"/>
              </a:ext>
            </a:extLst>
          </p:cNvPr>
          <p:cNvSpPr>
            <a:spLocks noGrp="1"/>
          </p:cNvSpPr>
          <p:nvPr>
            <p:ph idx="1"/>
          </p:nvPr>
        </p:nvSpPr>
        <p:spPr>
          <a:xfrm>
            <a:off x="457200" y="1981200"/>
            <a:ext cx="8229600" cy="4144963"/>
          </a:xfrm>
        </p:spPr>
        <p:txBody>
          <a:bodyPr/>
          <a:lstStyle/>
          <a:p>
            <a:r>
              <a:rPr lang="en-US" dirty="0"/>
              <a:t>Experiential learning theory</a:t>
            </a:r>
          </a:p>
          <a:p>
            <a:r>
              <a:rPr lang="en-US" dirty="0"/>
              <a:t>Examples </a:t>
            </a:r>
          </a:p>
          <a:p>
            <a:r>
              <a:rPr lang="en-US" dirty="0"/>
              <a:t>Benefits</a:t>
            </a:r>
          </a:p>
          <a:p>
            <a:r>
              <a:rPr lang="en-US" dirty="0"/>
              <a:t>Challenges</a:t>
            </a:r>
          </a:p>
          <a:p>
            <a:r>
              <a:rPr lang="en-US" dirty="0"/>
              <a:t>Discussion</a:t>
            </a:r>
          </a:p>
        </p:txBody>
      </p:sp>
    </p:spTree>
    <p:extLst>
      <p:ext uri="{BB962C8B-B14F-4D97-AF65-F5344CB8AC3E}">
        <p14:creationId xmlns:p14="http://schemas.microsoft.com/office/powerpoint/2010/main" val="2030665063"/>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 name="Title 1">
            <a:extLst>
              <a:ext uri="{FF2B5EF4-FFF2-40B4-BE49-F238E27FC236}">
                <a16:creationId xmlns:a16="http://schemas.microsoft.com/office/drawing/2014/main" id="{B454782B-6A27-D482-F582-B38A92185A54}"/>
              </a:ext>
            </a:extLst>
          </p:cNvPr>
          <p:cNvSpPr>
            <a:spLocks noGrp="1"/>
          </p:cNvSpPr>
          <p:nvPr>
            <p:ph type="title"/>
          </p:nvPr>
        </p:nvSpPr>
        <p:spPr>
          <a:xfrm>
            <a:off x="457200" y="914400"/>
            <a:ext cx="8229600" cy="1143000"/>
          </a:xfrm>
        </p:spPr>
        <p:txBody>
          <a:bodyPr/>
          <a:lstStyle/>
          <a:p>
            <a:r>
              <a:rPr lang="en-US" dirty="0"/>
              <a:t>Experiential Learning Theory</a:t>
            </a:r>
          </a:p>
        </p:txBody>
      </p:sp>
      <p:sp>
        <p:nvSpPr>
          <p:cNvPr id="12" name="Content Placeholder 2">
            <a:extLst>
              <a:ext uri="{FF2B5EF4-FFF2-40B4-BE49-F238E27FC236}">
                <a16:creationId xmlns:a16="http://schemas.microsoft.com/office/drawing/2014/main" id="{C5C11406-DC92-0FB7-5F27-1F8D8814B944}"/>
              </a:ext>
            </a:extLst>
          </p:cNvPr>
          <p:cNvSpPr>
            <a:spLocks noGrp="1"/>
          </p:cNvSpPr>
          <p:nvPr>
            <p:ph idx="1"/>
          </p:nvPr>
        </p:nvSpPr>
        <p:spPr>
          <a:xfrm>
            <a:off x="457200" y="1676400"/>
            <a:ext cx="8229600" cy="4144963"/>
          </a:xfrm>
        </p:spPr>
        <p:txBody>
          <a:bodyPr/>
          <a:lstStyle/>
          <a:p>
            <a:r>
              <a:rPr lang="en-US" dirty="0"/>
              <a:t>David Kolb is best known for his work on experiential learning theory. He was influenced by the work of John Dewey, Kurt Lewin, and Jean Piaget.</a:t>
            </a:r>
          </a:p>
          <a:p>
            <a:r>
              <a:rPr lang="en-US" dirty="0"/>
              <a:t>Experiential learning is the process of learning by doing. </a:t>
            </a:r>
          </a:p>
          <a:p>
            <a:pPr marL="0" indent="0" algn="ctr">
              <a:buNone/>
            </a:pPr>
            <a:r>
              <a:rPr lang="en-US" sz="2800" i="1" dirty="0"/>
              <a:t>“Learning is the process whereby knowledge is created through the transformation of experience.” </a:t>
            </a:r>
          </a:p>
          <a:p>
            <a:pPr marL="0" indent="0" algn="ctr">
              <a:buNone/>
            </a:pPr>
            <a:r>
              <a:rPr lang="en-US" sz="2800" i="1" dirty="0"/>
              <a:t>-Kolb</a:t>
            </a:r>
          </a:p>
          <a:p>
            <a:pPr marL="0" indent="0">
              <a:buNone/>
            </a:pPr>
            <a:endParaRPr lang="en-US" dirty="0"/>
          </a:p>
        </p:txBody>
      </p:sp>
    </p:spTree>
    <p:extLst>
      <p:ext uri="{BB962C8B-B14F-4D97-AF65-F5344CB8AC3E}">
        <p14:creationId xmlns:p14="http://schemas.microsoft.com/office/powerpoint/2010/main" val="4117691752"/>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 name="Title 1">
            <a:extLst>
              <a:ext uri="{FF2B5EF4-FFF2-40B4-BE49-F238E27FC236}">
                <a16:creationId xmlns:a16="http://schemas.microsoft.com/office/drawing/2014/main" id="{B454782B-6A27-D482-F582-B38A92185A54}"/>
              </a:ext>
            </a:extLst>
          </p:cNvPr>
          <p:cNvSpPr>
            <a:spLocks noGrp="1"/>
          </p:cNvSpPr>
          <p:nvPr>
            <p:ph type="title"/>
          </p:nvPr>
        </p:nvSpPr>
        <p:spPr>
          <a:xfrm>
            <a:off x="457200" y="914400"/>
            <a:ext cx="8229600" cy="1143000"/>
          </a:xfrm>
        </p:spPr>
        <p:txBody>
          <a:bodyPr/>
          <a:lstStyle/>
          <a:p>
            <a:r>
              <a:rPr lang="en-US" dirty="0"/>
              <a:t>Experiential Learning Theory</a:t>
            </a:r>
          </a:p>
        </p:txBody>
      </p:sp>
      <p:sp>
        <p:nvSpPr>
          <p:cNvPr id="12" name="Content Placeholder 2">
            <a:extLst>
              <a:ext uri="{FF2B5EF4-FFF2-40B4-BE49-F238E27FC236}">
                <a16:creationId xmlns:a16="http://schemas.microsoft.com/office/drawing/2014/main" id="{C5C11406-DC92-0FB7-5F27-1F8D8814B944}"/>
              </a:ext>
            </a:extLst>
          </p:cNvPr>
          <p:cNvSpPr>
            <a:spLocks noGrp="1"/>
          </p:cNvSpPr>
          <p:nvPr>
            <p:ph idx="1"/>
          </p:nvPr>
        </p:nvSpPr>
        <p:spPr>
          <a:xfrm>
            <a:off x="457200" y="1676400"/>
            <a:ext cx="8229600" cy="4144963"/>
          </a:xfrm>
        </p:spPr>
        <p:txBody>
          <a:bodyPr/>
          <a:lstStyle/>
          <a:p>
            <a:r>
              <a:rPr lang="en-US" sz="2800" dirty="0"/>
              <a:t>By engaging students in hands-on experience and reflection, they are better able to connect theories and knowledge learned in the classroom to real-world situations.</a:t>
            </a:r>
          </a:p>
          <a:p>
            <a:r>
              <a:rPr lang="en-US" sz="2800" dirty="0"/>
              <a:t>Teachers can help create environments where students can learn and have experiences at the same time.</a:t>
            </a:r>
          </a:p>
        </p:txBody>
      </p:sp>
    </p:spTree>
    <p:extLst>
      <p:ext uri="{BB962C8B-B14F-4D97-AF65-F5344CB8AC3E}">
        <p14:creationId xmlns:p14="http://schemas.microsoft.com/office/powerpoint/2010/main" val="3385174860"/>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 name="Title 1">
            <a:extLst>
              <a:ext uri="{FF2B5EF4-FFF2-40B4-BE49-F238E27FC236}">
                <a16:creationId xmlns:a16="http://schemas.microsoft.com/office/drawing/2014/main" id="{B454782B-6A27-D482-F582-B38A92185A54}"/>
              </a:ext>
            </a:extLst>
          </p:cNvPr>
          <p:cNvSpPr>
            <a:spLocks noGrp="1"/>
          </p:cNvSpPr>
          <p:nvPr>
            <p:ph type="title"/>
          </p:nvPr>
        </p:nvSpPr>
        <p:spPr>
          <a:xfrm>
            <a:off x="457200" y="914400"/>
            <a:ext cx="8229600" cy="1143000"/>
          </a:xfrm>
        </p:spPr>
        <p:txBody>
          <a:bodyPr/>
          <a:lstStyle/>
          <a:p>
            <a:r>
              <a:rPr lang="en-US" dirty="0"/>
              <a:t>ELT works in four stages:</a:t>
            </a:r>
          </a:p>
        </p:txBody>
      </p:sp>
      <p:sp>
        <p:nvSpPr>
          <p:cNvPr id="12" name="Content Placeholder 2">
            <a:extLst>
              <a:ext uri="{FF2B5EF4-FFF2-40B4-BE49-F238E27FC236}">
                <a16:creationId xmlns:a16="http://schemas.microsoft.com/office/drawing/2014/main" id="{C5C11406-DC92-0FB7-5F27-1F8D8814B944}"/>
              </a:ext>
            </a:extLst>
          </p:cNvPr>
          <p:cNvSpPr>
            <a:spLocks noGrp="1"/>
          </p:cNvSpPr>
          <p:nvPr>
            <p:ph idx="1"/>
          </p:nvPr>
        </p:nvSpPr>
        <p:spPr>
          <a:xfrm>
            <a:off x="457200" y="1905000"/>
            <a:ext cx="8229600" cy="4221163"/>
          </a:xfrm>
        </p:spPr>
        <p:txBody>
          <a:bodyPr/>
          <a:lstStyle/>
          <a:p>
            <a:pPr marL="0" indent="0">
              <a:buNone/>
            </a:pPr>
            <a:r>
              <a:rPr lang="en-US" dirty="0"/>
              <a:t>Effective learning is seen as the learner goes through the cycle. They can enter into the cycle at any time.</a:t>
            </a:r>
          </a:p>
          <a:p>
            <a:pPr marL="514350" indent="-514350">
              <a:buFont typeface="+mj-lt"/>
              <a:buAutoNum type="arabicPeriod"/>
            </a:pPr>
            <a:r>
              <a:rPr lang="en-US" dirty="0"/>
              <a:t>Concrete learning </a:t>
            </a:r>
          </a:p>
          <a:p>
            <a:pPr marL="514350" indent="-514350">
              <a:buFont typeface="+mj-lt"/>
              <a:buAutoNum type="arabicPeriod"/>
            </a:pPr>
            <a:r>
              <a:rPr lang="en-US" dirty="0"/>
              <a:t>Reflective observation</a:t>
            </a:r>
          </a:p>
          <a:p>
            <a:pPr marL="514350" indent="-514350">
              <a:buFont typeface="+mj-lt"/>
              <a:buAutoNum type="arabicPeriod"/>
            </a:pPr>
            <a:r>
              <a:rPr lang="en-US" dirty="0"/>
              <a:t>Abstract conceptualization </a:t>
            </a:r>
          </a:p>
          <a:p>
            <a:pPr marL="514350" indent="-514350">
              <a:buFont typeface="+mj-lt"/>
              <a:buAutoNum type="arabicPeriod"/>
            </a:pPr>
            <a:r>
              <a:rPr lang="en-US" dirty="0"/>
              <a:t>Active experimentation</a:t>
            </a:r>
          </a:p>
        </p:txBody>
      </p:sp>
    </p:spTree>
    <p:extLst>
      <p:ext uri="{BB962C8B-B14F-4D97-AF65-F5344CB8AC3E}">
        <p14:creationId xmlns:p14="http://schemas.microsoft.com/office/powerpoint/2010/main" val="2954208976"/>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B14AA64-D5DE-8428-66C1-CB9ECDC89590}"/>
              </a:ext>
            </a:extLst>
          </p:cNvPr>
          <p:cNvSpPr>
            <a:spLocks noGrp="1"/>
          </p:cNvSpPr>
          <p:nvPr>
            <p:ph type="title"/>
          </p:nvPr>
        </p:nvSpPr>
        <p:spPr/>
        <p:txBody>
          <a:bodyPr/>
          <a:lstStyle/>
          <a:p>
            <a:r>
              <a:rPr lang="en-US" dirty="0"/>
              <a:t>Concrete Experience</a:t>
            </a:r>
          </a:p>
        </p:txBody>
      </p:sp>
      <p:sp>
        <p:nvSpPr>
          <p:cNvPr id="3" name="Content Placeholder 2">
            <a:extLst>
              <a:ext uri="{FF2B5EF4-FFF2-40B4-BE49-F238E27FC236}">
                <a16:creationId xmlns:a16="http://schemas.microsoft.com/office/drawing/2014/main" id="{A3881061-EAC7-D58B-71A1-7847A45E101B}"/>
              </a:ext>
            </a:extLst>
          </p:cNvPr>
          <p:cNvSpPr>
            <a:spLocks noGrp="1"/>
          </p:cNvSpPr>
          <p:nvPr>
            <p:ph idx="1"/>
          </p:nvPr>
        </p:nvSpPr>
        <p:spPr/>
        <p:txBody>
          <a:bodyPr/>
          <a:lstStyle/>
          <a:p>
            <a:r>
              <a:rPr lang="en-US" dirty="0"/>
              <a:t>When a learner gets a new experience, or interprets a past experience in a new way</a:t>
            </a:r>
          </a:p>
        </p:txBody>
      </p:sp>
    </p:spTree>
    <p:extLst>
      <p:ext uri="{BB962C8B-B14F-4D97-AF65-F5344CB8AC3E}">
        <p14:creationId xmlns:p14="http://schemas.microsoft.com/office/powerpoint/2010/main" val="4193175563"/>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A3014C9D-5538-091A-691A-65680DEBFC36}"/>
              </a:ext>
            </a:extLst>
          </p:cNvPr>
          <p:cNvSpPr>
            <a:spLocks noGrp="1"/>
          </p:cNvSpPr>
          <p:nvPr>
            <p:ph type="title"/>
          </p:nvPr>
        </p:nvSpPr>
        <p:spPr/>
        <p:txBody>
          <a:bodyPr/>
          <a:lstStyle/>
          <a:p>
            <a:r>
              <a:rPr lang="en-US" dirty="0"/>
              <a:t>Reflective Observation</a:t>
            </a:r>
          </a:p>
        </p:txBody>
      </p:sp>
      <p:sp>
        <p:nvSpPr>
          <p:cNvPr id="3" name="Content Placeholder 2">
            <a:extLst>
              <a:ext uri="{FF2B5EF4-FFF2-40B4-BE49-F238E27FC236}">
                <a16:creationId xmlns:a16="http://schemas.microsoft.com/office/drawing/2014/main" id="{416E824B-BB71-1EDF-64C6-B93F9B55CDFD}"/>
              </a:ext>
            </a:extLst>
          </p:cNvPr>
          <p:cNvSpPr>
            <a:spLocks noGrp="1"/>
          </p:cNvSpPr>
          <p:nvPr>
            <p:ph idx="1"/>
          </p:nvPr>
        </p:nvSpPr>
        <p:spPr>
          <a:xfrm>
            <a:off x="457200" y="1905000"/>
            <a:ext cx="8229600" cy="4144963"/>
          </a:xfrm>
        </p:spPr>
        <p:txBody>
          <a:bodyPr/>
          <a:lstStyle/>
          <a:p>
            <a:r>
              <a:rPr lang="en-US" sz="2800" dirty="0"/>
              <a:t>Learner reflects on their experience personally</a:t>
            </a:r>
          </a:p>
          <a:p>
            <a:r>
              <a:rPr lang="en-US" sz="2800" dirty="0"/>
              <a:t>Learner uses the lens of their experience and understanding to reflect on what this experience means</a:t>
            </a:r>
          </a:p>
          <a:p>
            <a:r>
              <a:rPr lang="en-US" sz="2800" dirty="0"/>
              <a:t>Identify any inconsistencies between experience and understanding</a:t>
            </a:r>
          </a:p>
          <a:p>
            <a:r>
              <a:rPr lang="en-US" sz="2800" dirty="0"/>
              <a:t>Example in the classroom: Ask probing or motivating questions, mini-quizzes, or ”minute paper”</a:t>
            </a:r>
          </a:p>
          <a:p>
            <a:pPr marL="0" indent="0">
              <a:buNone/>
            </a:pPr>
            <a:endParaRPr lang="en-US" sz="2800" dirty="0"/>
          </a:p>
        </p:txBody>
      </p:sp>
    </p:spTree>
    <p:extLst>
      <p:ext uri="{BB962C8B-B14F-4D97-AF65-F5344CB8AC3E}">
        <p14:creationId xmlns:p14="http://schemas.microsoft.com/office/powerpoint/2010/main" val="1561285211"/>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EF628432-74D4-A57A-5DE7-30A6A9BEE46D}"/>
              </a:ext>
            </a:extLst>
          </p:cNvPr>
          <p:cNvSpPr>
            <a:spLocks noGrp="1"/>
          </p:cNvSpPr>
          <p:nvPr>
            <p:ph type="title"/>
          </p:nvPr>
        </p:nvSpPr>
        <p:spPr/>
        <p:txBody>
          <a:bodyPr/>
          <a:lstStyle/>
          <a:p>
            <a:r>
              <a:rPr lang="en-US" dirty="0"/>
              <a:t>Abstract Conceptualization</a:t>
            </a:r>
          </a:p>
        </p:txBody>
      </p:sp>
      <p:sp>
        <p:nvSpPr>
          <p:cNvPr id="3" name="Content Placeholder 2">
            <a:extLst>
              <a:ext uri="{FF2B5EF4-FFF2-40B4-BE49-F238E27FC236}">
                <a16:creationId xmlns:a16="http://schemas.microsoft.com/office/drawing/2014/main" id="{8BD470B8-7348-196D-831A-2AD95F7234CA}"/>
              </a:ext>
            </a:extLst>
          </p:cNvPr>
          <p:cNvSpPr>
            <a:spLocks noGrp="1"/>
          </p:cNvSpPr>
          <p:nvPr>
            <p:ph idx="1"/>
          </p:nvPr>
        </p:nvSpPr>
        <p:spPr/>
        <p:txBody>
          <a:bodyPr/>
          <a:lstStyle/>
          <a:p>
            <a:r>
              <a:rPr lang="en-US" dirty="0"/>
              <a:t>Learning from the experience</a:t>
            </a:r>
          </a:p>
          <a:p>
            <a:r>
              <a:rPr lang="en-US" dirty="0"/>
              <a:t>Learner forms new ideas or adjusts their thinking based on the experience and their reflection about it</a:t>
            </a:r>
          </a:p>
        </p:txBody>
      </p:sp>
    </p:spTree>
    <p:extLst>
      <p:ext uri="{BB962C8B-B14F-4D97-AF65-F5344CB8AC3E}">
        <p14:creationId xmlns:p14="http://schemas.microsoft.com/office/powerpoint/2010/main" val="2255684262"/>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5B8BEBC-7896-72A0-27E1-5A9F370829EA}"/>
              </a:ext>
            </a:extLst>
          </p:cNvPr>
          <p:cNvSpPr>
            <a:spLocks noGrp="1"/>
          </p:cNvSpPr>
          <p:nvPr>
            <p:ph type="title"/>
          </p:nvPr>
        </p:nvSpPr>
        <p:spPr/>
        <p:txBody>
          <a:bodyPr/>
          <a:lstStyle/>
          <a:p>
            <a:r>
              <a:rPr lang="en-US" dirty="0"/>
              <a:t>Active Experimentation</a:t>
            </a:r>
          </a:p>
        </p:txBody>
      </p:sp>
      <p:sp>
        <p:nvSpPr>
          <p:cNvPr id="3" name="Content Placeholder 2">
            <a:extLst>
              <a:ext uri="{FF2B5EF4-FFF2-40B4-BE49-F238E27FC236}">
                <a16:creationId xmlns:a16="http://schemas.microsoft.com/office/drawing/2014/main" id="{2D86495C-9DA8-9E87-936A-52702D6AAB1F}"/>
              </a:ext>
            </a:extLst>
          </p:cNvPr>
          <p:cNvSpPr>
            <a:spLocks noGrp="1"/>
          </p:cNvSpPr>
          <p:nvPr>
            <p:ph idx="1"/>
          </p:nvPr>
        </p:nvSpPr>
        <p:spPr/>
        <p:txBody>
          <a:bodyPr/>
          <a:lstStyle/>
          <a:p>
            <a:r>
              <a:rPr lang="en-US" dirty="0"/>
              <a:t>Learner applies new ideas to the world to see if there are any modifications to be made </a:t>
            </a:r>
          </a:p>
          <a:p>
            <a:r>
              <a:rPr lang="en-US" dirty="0"/>
              <a:t>This process can happen over a short period of time, or over a long period of time</a:t>
            </a:r>
          </a:p>
        </p:txBody>
      </p:sp>
    </p:spTree>
    <p:extLst>
      <p:ext uri="{BB962C8B-B14F-4D97-AF65-F5344CB8AC3E}">
        <p14:creationId xmlns:p14="http://schemas.microsoft.com/office/powerpoint/2010/main" val="3931354215"/>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8F67963-E977-1590-1597-E981D85F15DE}"/>
              </a:ext>
            </a:extLst>
          </p:cNvPr>
          <p:cNvSpPr>
            <a:spLocks noGrp="1"/>
          </p:cNvSpPr>
          <p:nvPr>
            <p:ph type="title"/>
          </p:nvPr>
        </p:nvSpPr>
        <p:spPr>
          <a:xfrm>
            <a:off x="457200" y="1066800"/>
            <a:ext cx="8229600" cy="1143000"/>
          </a:xfrm>
        </p:spPr>
        <p:txBody>
          <a:bodyPr/>
          <a:lstStyle/>
          <a:p>
            <a:r>
              <a:rPr lang="en-US" sz="3200" dirty="0"/>
              <a:t>Example: Baking banana bread for the first time</a:t>
            </a:r>
          </a:p>
        </p:txBody>
      </p:sp>
      <p:sp>
        <p:nvSpPr>
          <p:cNvPr id="3" name="Content Placeholder 2">
            <a:extLst>
              <a:ext uri="{FF2B5EF4-FFF2-40B4-BE49-F238E27FC236}">
                <a16:creationId xmlns:a16="http://schemas.microsoft.com/office/drawing/2014/main" id="{D733C5BD-B393-EB88-D1FD-B0F3DF8B76A3}"/>
              </a:ext>
            </a:extLst>
          </p:cNvPr>
          <p:cNvSpPr>
            <a:spLocks noGrp="1"/>
          </p:cNvSpPr>
          <p:nvPr>
            <p:ph idx="1"/>
          </p:nvPr>
        </p:nvSpPr>
        <p:spPr>
          <a:xfrm>
            <a:off x="457200" y="1752600"/>
            <a:ext cx="8229600" cy="4419600"/>
          </a:xfrm>
        </p:spPr>
        <p:txBody>
          <a:bodyPr/>
          <a:lstStyle/>
          <a:p>
            <a:pPr marL="514350" indent="-514350">
              <a:buFont typeface="+mj-lt"/>
              <a:buAutoNum type="arabicPeriod"/>
            </a:pPr>
            <a:r>
              <a:rPr lang="en-US" sz="2400" dirty="0"/>
              <a:t>You remove the banana bread from the oven and notice the top is burnt, but the inside is raw. (concrete experience)</a:t>
            </a:r>
          </a:p>
          <a:p>
            <a:pPr marL="514350" indent="-514350">
              <a:buFont typeface="+mj-lt"/>
              <a:buAutoNum type="arabicPeriod"/>
            </a:pPr>
            <a:r>
              <a:rPr lang="en-US" sz="2400" dirty="0"/>
              <a:t>You check to see if you followed the recipe. (reflective observation)</a:t>
            </a:r>
          </a:p>
          <a:p>
            <a:pPr marL="514350" indent="-514350">
              <a:buFont typeface="+mj-lt"/>
              <a:buAutoNum type="arabicPeriod"/>
            </a:pPr>
            <a:r>
              <a:rPr lang="en-US" sz="2400" dirty="0"/>
              <a:t>You determine that your oven was too hot, and you need to bake the banana bread for longer and at a lower temperature. (abstract conceptualization)</a:t>
            </a:r>
          </a:p>
          <a:p>
            <a:pPr marL="514350" indent="-514350">
              <a:buFont typeface="+mj-lt"/>
              <a:buAutoNum type="arabicPeriod"/>
            </a:pPr>
            <a:r>
              <a:rPr lang="en-US" sz="2400" dirty="0"/>
              <a:t>You try again, but this time you adjust the temperature and baking time. (active experimentation)</a:t>
            </a:r>
          </a:p>
          <a:p>
            <a:pPr marL="514350" indent="-514350">
              <a:buFont typeface="+mj-lt"/>
              <a:buAutoNum type="arabicPeriod"/>
            </a:pPr>
            <a:r>
              <a:rPr lang="en-US" sz="2400" dirty="0"/>
              <a:t>Your second attempt results in a new concrete experience, and the cycle of learning continues.</a:t>
            </a:r>
          </a:p>
          <a:p>
            <a:pPr marL="514350" indent="-514350">
              <a:buFont typeface="+mj-lt"/>
              <a:buAutoNum type="arabicPeriod"/>
            </a:pPr>
            <a:endParaRPr lang="en-US" sz="2400" dirty="0"/>
          </a:p>
        </p:txBody>
      </p:sp>
    </p:spTree>
    <p:extLst>
      <p:ext uri="{BB962C8B-B14F-4D97-AF65-F5344CB8AC3E}">
        <p14:creationId xmlns:p14="http://schemas.microsoft.com/office/powerpoint/2010/main" val="3749004288"/>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8F67963-E977-1590-1597-E981D85F15DE}"/>
              </a:ext>
            </a:extLst>
          </p:cNvPr>
          <p:cNvSpPr>
            <a:spLocks noGrp="1"/>
          </p:cNvSpPr>
          <p:nvPr>
            <p:ph type="title"/>
          </p:nvPr>
        </p:nvSpPr>
        <p:spPr>
          <a:xfrm>
            <a:off x="457200" y="1066800"/>
            <a:ext cx="8229600" cy="1143000"/>
          </a:xfrm>
        </p:spPr>
        <p:txBody>
          <a:bodyPr/>
          <a:lstStyle/>
          <a:p>
            <a:r>
              <a:rPr lang="en-US" sz="3200" dirty="0"/>
              <a:t>Example: Baking banana bread for the first time</a:t>
            </a:r>
          </a:p>
        </p:txBody>
      </p:sp>
      <p:sp>
        <p:nvSpPr>
          <p:cNvPr id="3" name="Content Placeholder 2">
            <a:extLst>
              <a:ext uri="{FF2B5EF4-FFF2-40B4-BE49-F238E27FC236}">
                <a16:creationId xmlns:a16="http://schemas.microsoft.com/office/drawing/2014/main" id="{D733C5BD-B393-EB88-D1FD-B0F3DF8B76A3}"/>
              </a:ext>
            </a:extLst>
          </p:cNvPr>
          <p:cNvSpPr>
            <a:spLocks noGrp="1"/>
          </p:cNvSpPr>
          <p:nvPr>
            <p:ph idx="1"/>
          </p:nvPr>
        </p:nvSpPr>
        <p:spPr>
          <a:xfrm>
            <a:off x="457200" y="1752600"/>
            <a:ext cx="8229600" cy="4419600"/>
          </a:xfrm>
        </p:spPr>
        <p:txBody>
          <a:bodyPr/>
          <a:lstStyle/>
          <a:p>
            <a:r>
              <a:rPr lang="en-US" sz="2400" dirty="0"/>
              <a:t>There are two goals in the experiential learning process</a:t>
            </a:r>
          </a:p>
          <a:p>
            <a:pPr marL="914400" lvl="1" indent="-457200">
              <a:buFont typeface="+mj-lt"/>
              <a:buAutoNum type="arabicPeriod"/>
            </a:pPr>
            <a:r>
              <a:rPr lang="en-US" sz="2000" dirty="0"/>
              <a:t>Learning the specifics of a particular subject</a:t>
            </a:r>
          </a:p>
          <a:p>
            <a:pPr marL="914400" lvl="1" indent="-457200">
              <a:buFont typeface="+mj-lt"/>
              <a:buAutoNum type="arabicPeriod"/>
            </a:pPr>
            <a:r>
              <a:rPr lang="en-US" sz="2000" dirty="0"/>
              <a:t>Learning about your own learning process</a:t>
            </a:r>
          </a:p>
          <a:p>
            <a:r>
              <a:rPr lang="en-US" sz="2400" dirty="0"/>
              <a:t>While breaking banana bread you have:</a:t>
            </a:r>
          </a:p>
          <a:p>
            <a:pPr marL="914400" lvl="1" indent="-457200">
              <a:buFont typeface="+mj-lt"/>
              <a:buAutoNum type="arabicPeriod"/>
            </a:pPr>
            <a:r>
              <a:rPr lang="en-US" sz="2000" dirty="0"/>
              <a:t>Learned some specifics about baking</a:t>
            </a:r>
          </a:p>
          <a:p>
            <a:pPr marL="914400" lvl="1" indent="-457200">
              <a:buFont typeface="+mj-lt"/>
              <a:buAutoNum type="arabicPeriod"/>
            </a:pPr>
            <a:r>
              <a:rPr lang="en-US" sz="2000" dirty="0"/>
              <a:t>Learned something about how you build your baking knowledge through trial and error</a:t>
            </a:r>
          </a:p>
          <a:p>
            <a:pPr marL="457200" lvl="1" indent="0">
              <a:buNone/>
            </a:pPr>
            <a:endParaRPr lang="en-US" sz="2000" dirty="0"/>
          </a:p>
        </p:txBody>
      </p:sp>
    </p:spTree>
    <p:extLst>
      <p:ext uri="{BB962C8B-B14F-4D97-AF65-F5344CB8AC3E}">
        <p14:creationId xmlns:p14="http://schemas.microsoft.com/office/powerpoint/2010/main" val="4087481181"/>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CAC4BC8-E58B-FC7F-DFD1-B4ECF9D85EB5}"/>
              </a:ext>
            </a:extLst>
          </p:cNvPr>
          <p:cNvSpPr>
            <a:spLocks noGrp="1"/>
          </p:cNvSpPr>
          <p:nvPr>
            <p:ph type="title"/>
          </p:nvPr>
        </p:nvSpPr>
        <p:spPr/>
        <p:txBody>
          <a:bodyPr/>
          <a:lstStyle/>
          <a:p>
            <a:r>
              <a:rPr lang="en-US" dirty="0"/>
              <a:t>Learning Styles</a:t>
            </a:r>
          </a:p>
        </p:txBody>
      </p:sp>
      <p:sp>
        <p:nvSpPr>
          <p:cNvPr id="3" name="Content Placeholder 2">
            <a:extLst>
              <a:ext uri="{FF2B5EF4-FFF2-40B4-BE49-F238E27FC236}">
                <a16:creationId xmlns:a16="http://schemas.microsoft.com/office/drawing/2014/main" id="{97DB0D26-72E2-2FD8-33A6-5D06D68A1CCE}"/>
              </a:ext>
            </a:extLst>
          </p:cNvPr>
          <p:cNvSpPr>
            <a:spLocks noGrp="1"/>
          </p:cNvSpPr>
          <p:nvPr>
            <p:ph idx="1"/>
          </p:nvPr>
        </p:nvSpPr>
        <p:spPr>
          <a:xfrm>
            <a:off x="457200" y="1798637"/>
            <a:ext cx="8229600" cy="4144963"/>
          </a:xfrm>
        </p:spPr>
        <p:txBody>
          <a:bodyPr/>
          <a:lstStyle/>
          <a:p>
            <a:r>
              <a:rPr lang="en-US" sz="2800" dirty="0"/>
              <a:t>Learners will have their own preferences for how they enter the cycle </a:t>
            </a:r>
          </a:p>
          <a:p>
            <a:r>
              <a:rPr lang="en-US" sz="2800" dirty="0"/>
              <a:t>Example: Learning how to drive a car</a:t>
            </a:r>
          </a:p>
          <a:p>
            <a:pPr lvl="1"/>
            <a:r>
              <a:rPr lang="en-US" dirty="0"/>
              <a:t>Learning via reflection by observing other people as they drive</a:t>
            </a:r>
          </a:p>
          <a:p>
            <a:pPr lvl="1"/>
            <a:r>
              <a:rPr lang="en-US" dirty="0"/>
              <a:t>Start more abstractly by reading and analyzing a driving instruction book</a:t>
            </a:r>
          </a:p>
          <a:p>
            <a:pPr lvl="1"/>
            <a:r>
              <a:rPr lang="en-US" dirty="0"/>
              <a:t>Jump right in and get behind the seat of a car to practice driving on a test course</a:t>
            </a:r>
          </a:p>
        </p:txBody>
      </p:sp>
    </p:spTree>
    <p:extLst>
      <p:ext uri="{BB962C8B-B14F-4D97-AF65-F5344CB8AC3E}">
        <p14:creationId xmlns:p14="http://schemas.microsoft.com/office/powerpoint/2010/main" val="152792402"/>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9CAC4BC8-E58B-FC7F-DFD1-B4ECF9D85EB5}"/>
              </a:ext>
            </a:extLst>
          </p:cNvPr>
          <p:cNvSpPr>
            <a:spLocks noGrp="1"/>
          </p:cNvSpPr>
          <p:nvPr>
            <p:ph type="title"/>
          </p:nvPr>
        </p:nvSpPr>
        <p:spPr/>
        <p:txBody>
          <a:bodyPr/>
          <a:lstStyle/>
          <a:p>
            <a:r>
              <a:rPr lang="en-US" dirty="0"/>
              <a:t>Learning Styles</a:t>
            </a:r>
          </a:p>
        </p:txBody>
      </p:sp>
      <p:sp>
        <p:nvSpPr>
          <p:cNvPr id="3" name="Content Placeholder 2">
            <a:extLst>
              <a:ext uri="{FF2B5EF4-FFF2-40B4-BE49-F238E27FC236}">
                <a16:creationId xmlns:a16="http://schemas.microsoft.com/office/drawing/2014/main" id="{97DB0D26-72E2-2FD8-33A6-5D06D68A1CCE}"/>
              </a:ext>
            </a:extLst>
          </p:cNvPr>
          <p:cNvSpPr>
            <a:spLocks noGrp="1"/>
          </p:cNvSpPr>
          <p:nvPr>
            <p:ph idx="1"/>
          </p:nvPr>
        </p:nvSpPr>
        <p:spPr/>
        <p:txBody>
          <a:bodyPr/>
          <a:lstStyle/>
          <a:p>
            <a:r>
              <a:rPr lang="en-US" sz="2800" dirty="0"/>
              <a:t>Kolb described learning styles as the way students prefer to process new information including strategies that are consistently adopted to learn</a:t>
            </a:r>
          </a:p>
          <a:p>
            <a:r>
              <a:rPr lang="en-US" sz="2800" dirty="0"/>
              <a:t>Understanding a student’s learning style enables learning to be orientated according to a preferred method</a:t>
            </a:r>
          </a:p>
          <a:p>
            <a:r>
              <a:rPr lang="en-US" sz="2800" dirty="0"/>
              <a:t>A student may favor more than one learning style</a:t>
            </a:r>
          </a:p>
        </p:txBody>
      </p:sp>
    </p:spTree>
    <p:extLst>
      <p:ext uri="{BB962C8B-B14F-4D97-AF65-F5344CB8AC3E}">
        <p14:creationId xmlns:p14="http://schemas.microsoft.com/office/powerpoint/2010/main" val="1107962480"/>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A3F48E9-6C78-9A3B-5954-FB6310804C6B}"/>
              </a:ext>
            </a:extLst>
          </p:cNvPr>
          <p:cNvSpPr>
            <a:spLocks noGrp="1"/>
          </p:cNvSpPr>
          <p:nvPr>
            <p:ph type="title"/>
          </p:nvPr>
        </p:nvSpPr>
        <p:spPr/>
        <p:txBody>
          <a:bodyPr/>
          <a:lstStyle/>
          <a:p>
            <a:r>
              <a:rPr lang="en-US" dirty="0"/>
              <a:t>Learning Styles</a:t>
            </a:r>
          </a:p>
        </p:txBody>
      </p:sp>
      <p:sp>
        <p:nvSpPr>
          <p:cNvPr id="3" name="Content Placeholder 2">
            <a:extLst>
              <a:ext uri="{FF2B5EF4-FFF2-40B4-BE49-F238E27FC236}">
                <a16:creationId xmlns:a16="http://schemas.microsoft.com/office/drawing/2014/main" id="{AA4679A4-E7F9-DEE4-CF1B-7272D1F531C0}"/>
              </a:ext>
            </a:extLst>
          </p:cNvPr>
          <p:cNvSpPr>
            <a:spLocks noGrp="1"/>
          </p:cNvSpPr>
          <p:nvPr>
            <p:ph idx="1"/>
          </p:nvPr>
        </p:nvSpPr>
        <p:spPr>
          <a:xfrm>
            <a:off x="447554" y="1752600"/>
            <a:ext cx="8229600" cy="4144963"/>
          </a:xfrm>
        </p:spPr>
        <p:txBody>
          <a:bodyPr/>
          <a:lstStyle/>
          <a:p>
            <a:r>
              <a:rPr lang="en-US" sz="2400" dirty="0"/>
              <a:t>Diverging (feeling and watching)</a:t>
            </a:r>
          </a:p>
          <a:p>
            <a:pPr lvl="1"/>
            <a:r>
              <a:rPr lang="en-US" sz="2400" dirty="0"/>
              <a:t>These learners are able to look at things from a unique and different perspective. </a:t>
            </a:r>
          </a:p>
          <a:p>
            <a:pPr lvl="1"/>
            <a:r>
              <a:rPr lang="en-US" sz="2400" dirty="0"/>
              <a:t>They prefer to watch rather than do, tending to gather information and use imagination to solve problems.</a:t>
            </a:r>
          </a:p>
          <a:p>
            <a:pPr lvl="1"/>
            <a:r>
              <a:rPr lang="en-US" sz="2400" dirty="0"/>
              <a:t>They are interested in people, tend to be imaginative and emotional, and tend to be strong in the arts.</a:t>
            </a:r>
          </a:p>
          <a:p>
            <a:pPr lvl="1"/>
            <a:r>
              <a:rPr lang="en-US" sz="2400" dirty="0"/>
              <a:t>History, political science, English, psychology, art, and communication majors</a:t>
            </a:r>
          </a:p>
          <a:p>
            <a:pPr lvl="1"/>
            <a:r>
              <a:rPr lang="en-US" sz="2400" dirty="0"/>
              <a:t>Have concrete experience and reflective observation as dominant learning abilities</a:t>
            </a:r>
          </a:p>
        </p:txBody>
      </p:sp>
    </p:spTree>
    <p:extLst>
      <p:ext uri="{BB962C8B-B14F-4D97-AF65-F5344CB8AC3E}">
        <p14:creationId xmlns:p14="http://schemas.microsoft.com/office/powerpoint/2010/main" val="23515601"/>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A3F48E9-6C78-9A3B-5954-FB6310804C6B}"/>
              </a:ext>
            </a:extLst>
          </p:cNvPr>
          <p:cNvSpPr>
            <a:spLocks noGrp="1"/>
          </p:cNvSpPr>
          <p:nvPr>
            <p:ph type="title"/>
          </p:nvPr>
        </p:nvSpPr>
        <p:spPr/>
        <p:txBody>
          <a:bodyPr/>
          <a:lstStyle/>
          <a:p>
            <a:r>
              <a:rPr lang="en-US" dirty="0"/>
              <a:t>Learning Styles</a:t>
            </a:r>
          </a:p>
        </p:txBody>
      </p:sp>
      <p:sp>
        <p:nvSpPr>
          <p:cNvPr id="3" name="Content Placeholder 2">
            <a:extLst>
              <a:ext uri="{FF2B5EF4-FFF2-40B4-BE49-F238E27FC236}">
                <a16:creationId xmlns:a16="http://schemas.microsoft.com/office/drawing/2014/main" id="{AA4679A4-E7F9-DEE4-CF1B-7272D1F531C0}"/>
              </a:ext>
            </a:extLst>
          </p:cNvPr>
          <p:cNvSpPr>
            <a:spLocks noGrp="1"/>
          </p:cNvSpPr>
          <p:nvPr>
            <p:ph idx="1"/>
          </p:nvPr>
        </p:nvSpPr>
        <p:spPr>
          <a:xfrm>
            <a:off x="439838" y="1676400"/>
            <a:ext cx="8229600" cy="4144963"/>
          </a:xfrm>
        </p:spPr>
        <p:txBody>
          <a:bodyPr/>
          <a:lstStyle/>
          <a:p>
            <a:r>
              <a:rPr lang="en-US" sz="2400" dirty="0"/>
              <a:t>Assimilating (watching and thinking)</a:t>
            </a:r>
          </a:p>
          <a:p>
            <a:pPr lvl="1"/>
            <a:r>
              <a:rPr lang="en-US" sz="2400" dirty="0"/>
              <a:t>Prefer a concise, logical approach</a:t>
            </a:r>
          </a:p>
          <a:p>
            <a:pPr lvl="1"/>
            <a:r>
              <a:rPr lang="en-US" sz="2400" dirty="0"/>
              <a:t>Ideas and concepts are more important than people</a:t>
            </a:r>
          </a:p>
          <a:p>
            <a:pPr lvl="1"/>
            <a:r>
              <a:rPr lang="en-US" sz="2400" dirty="0"/>
              <a:t>Require clear explanations rather than a practical opportunity</a:t>
            </a:r>
          </a:p>
          <a:p>
            <a:pPr lvl="1"/>
            <a:r>
              <a:rPr lang="en-US" sz="2400" dirty="0"/>
              <a:t>Important for effectiveness in information and science careers</a:t>
            </a:r>
          </a:p>
          <a:p>
            <a:pPr lvl="1"/>
            <a:r>
              <a:rPr lang="en-US" sz="2400" dirty="0"/>
              <a:t>Economics, mathematics, sociology, chemistry, physics, biology, education, law, social science majors</a:t>
            </a:r>
          </a:p>
          <a:p>
            <a:pPr lvl="1"/>
            <a:r>
              <a:rPr lang="en-US" sz="2400" dirty="0"/>
              <a:t>Have abstract conceptualization and reflective observation as dominant learning abilities</a:t>
            </a:r>
          </a:p>
        </p:txBody>
      </p:sp>
    </p:spTree>
    <p:extLst>
      <p:ext uri="{BB962C8B-B14F-4D97-AF65-F5344CB8AC3E}">
        <p14:creationId xmlns:p14="http://schemas.microsoft.com/office/powerpoint/2010/main" val="3712926785"/>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A3F48E9-6C78-9A3B-5954-FB6310804C6B}"/>
              </a:ext>
            </a:extLst>
          </p:cNvPr>
          <p:cNvSpPr>
            <a:spLocks noGrp="1"/>
          </p:cNvSpPr>
          <p:nvPr>
            <p:ph type="title"/>
          </p:nvPr>
        </p:nvSpPr>
        <p:spPr/>
        <p:txBody>
          <a:bodyPr/>
          <a:lstStyle/>
          <a:p>
            <a:r>
              <a:rPr lang="en-US" dirty="0"/>
              <a:t>Learning Styles</a:t>
            </a:r>
          </a:p>
        </p:txBody>
      </p:sp>
      <p:sp>
        <p:nvSpPr>
          <p:cNvPr id="3" name="Content Placeholder 2">
            <a:extLst>
              <a:ext uri="{FF2B5EF4-FFF2-40B4-BE49-F238E27FC236}">
                <a16:creationId xmlns:a16="http://schemas.microsoft.com/office/drawing/2014/main" id="{AA4679A4-E7F9-DEE4-CF1B-7272D1F531C0}"/>
              </a:ext>
            </a:extLst>
          </p:cNvPr>
          <p:cNvSpPr>
            <a:spLocks noGrp="1"/>
          </p:cNvSpPr>
          <p:nvPr>
            <p:ph idx="1"/>
          </p:nvPr>
        </p:nvSpPr>
        <p:spPr>
          <a:xfrm>
            <a:off x="444661" y="1600200"/>
            <a:ext cx="8229600" cy="4144963"/>
          </a:xfrm>
        </p:spPr>
        <p:txBody>
          <a:bodyPr/>
          <a:lstStyle/>
          <a:p>
            <a:r>
              <a:rPr lang="en-US" sz="2400" dirty="0"/>
              <a:t>Converging (doing and thinking)</a:t>
            </a:r>
          </a:p>
          <a:p>
            <a:pPr lvl="1"/>
            <a:r>
              <a:rPr lang="en-US" sz="2400" dirty="0"/>
              <a:t>Problem solvers</a:t>
            </a:r>
          </a:p>
          <a:p>
            <a:pPr lvl="1"/>
            <a:r>
              <a:rPr lang="en-US" sz="2400" dirty="0"/>
              <a:t>Prefer technical tasks and problems than social or interpersonal issues</a:t>
            </a:r>
          </a:p>
          <a:p>
            <a:pPr lvl="1"/>
            <a:r>
              <a:rPr lang="en-US" sz="2400" dirty="0"/>
              <a:t>Best at finding practical uses for ideas and theories</a:t>
            </a:r>
          </a:p>
          <a:p>
            <a:pPr lvl="1"/>
            <a:r>
              <a:rPr lang="en-US" sz="2400" dirty="0"/>
              <a:t>Like to experiment with new ideas, to simulate, and work with practical applications</a:t>
            </a:r>
          </a:p>
          <a:p>
            <a:pPr lvl="1"/>
            <a:r>
              <a:rPr lang="en-US" sz="2400" dirty="0"/>
              <a:t>Nursing, health, economics, computer science and engineering majors</a:t>
            </a:r>
          </a:p>
          <a:p>
            <a:pPr lvl="1"/>
            <a:r>
              <a:rPr lang="en-US" sz="2400" dirty="0"/>
              <a:t>Have abstract conceptualization and active experimentation as dominant learning abilities</a:t>
            </a:r>
          </a:p>
        </p:txBody>
      </p:sp>
    </p:spTree>
    <p:extLst>
      <p:ext uri="{BB962C8B-B14F-4D97-AF65-F5344CB8AC3E}">
        <p14:creationId xmlns:p14="http://schemas.microsoft.com/office/powerpoint/2010/main" val="1964318553"/>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A3F48E9-6C78-9A3B-5954-FB6310804C6B}"/>
              </a:ext>
            </a:extLst>
          </p:cNvPr>
          <p:cNvSpPr>
            <a:spLocks noGrp="1"/>
          </p:cNvSpPr>
          <p:nvPr>
            <p:ph type="title"/>
          </p:nvPr>
        </p:nvSpPr>
        <p:spPr/>
        <p:txBody>
          <a:bodyPr/>
          <a:lstStyle/>
          <a:p>
            <a:r>
              <a:rPr lang="en-US" dirty="0"/>
              <a:t>Learning Styles</a:t>
            </a:r>
          </a:p>
        </p:txBody>
      </p:sp>
      <p:sp>
        <p:nvSpPr>
          <p:cNvPr id="3" name="Content Placeholder 2">
            <a:extLst>
              <a:ext uri="{FF2B5EF4-FFF2-40B4-BE49-F238E27FC236}">
                <a16:creationId xmlns:a16="http://schemas.microsoft.com/office/drawing/2014/main" id="{AA4679A4-E7F9-DEE4-CF1B-7272D1F531C0}"/>
              </a:ext>
            </a:extLst>
          </p:cNvPr>
          <p:cNvSpPr>
            <a:spLocks noGrp="1"/>
          </p:cNvSpPr>
          <p:nvPr>
            <p:ph idx="1"/>
          </p:nvPr>
        </p:nvSpPr>
        <p:spPr>
          <a:xfrm>
            <a:off x="457200" y="1600200"/>
            <a:ext cx="8229600" cy="4144963"/>
          </a:xfrm>
        </p:spPr>
        <p:txBody>
          <a:bodyPr/>
          <a:lstStyle/>
          <a:p>
            <a:r>
              <a:rPr lang="en-US" sz="2400" dirty="0"/>
              <a:t>Accommodating (doing and feeling)</a:t>
            </a:r>
          </a:p>
          <a:p>
            <a:pPr lvl="1"/>
            <a:r>
              <a:rPr lang="en-US" sz="2400" dirty="0"/>
              <a:t>Hands-on learning style</a:t>
            </a:r>
          </a:p>
          <a:p>
            <a:pPr lvl="1"/>
            <a:r>
              <a:rPr lang="en-US" sz="2400" dirty="0"/>
              <a:t>Relies on intuition rather than logic</a:t>
            </a:r>
          </a:p>
          <a:p>
            <a:pPr lvl="1"/>
            <a:r>
              <a:rPr lang="en-US" sz="2400" dirty="0"/>
              <a:t>Prefer to take a practical, experiential approach</a:t>
            </a:r>
          </a:p>
          <a:p>
            <a:pPr lvl="1"/>
            <a:r>
              <a:rPr lang="en-US" sz="2400" dirty="0"/>
              <a:t>Attracted to new challenges and experiences</a:t>
            </a:r>
          </a:p>
          <a:p>
            <a:pPr lvl="1"/>
            <a:r>
              <a:rPr lang="en-US" sz="2400" dirty="0"/>
              <a:t>Rely on others for information then carry out their own analysis</a:t>
            </a:r>
          </a:p>
          <a:p>
            <a:pPr lvl="1"/>
            <a:r>
              <a:rPr lang="en-US" sz="2400" dirty="0"/>
              <a:t>Business, fine arts, history, political science, psychology, foreign language majors</a:t>
            </a:r>
          </a:p>
          <a:p>
            <a:pPr lvl="1"/>
            <a:r>
              <a:rPr lang="en-US" sz="2400" dirty="0"/>
              <a:t>Have concrete experience and active experimentation dominant learning abilities</a:t>
            </a:r>
          </a:p>
        </p:txBody>
      </p:sp>
    </p:spTree>
    <p:extLst>
      <p:ext uri="{BB962C8B-B14F-4D97-AF65-F5344CB8AC3E}">
        <p14:creationId xmlns:p14="http://schemas.microsoft.com/office/powerpoint/2010/main" val="3569713128"/>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FED2431-AABC-1C5A-744F-D56FBE27D642}"/>
              </a:ext>
            </a:extLst>
          </p:cNvPr>
          <p:cNvSpPr>
            <a:spLocks noGrp="1"/>
          </p:cNvSpPr>
          <p:nvPr>
            <p:ph type="title"/>
          </p:nvPr>
        </p:nvSpPr>
        <p:spPr>
          <a:xfrm>
            <a:off x="446314" y="990600"/>
            <a:ext cx="8229600" cy="1143000"/>
          </a:xfrm>
        </p:spPr>
        <p:txBody>
          <a:bodyPr/>
          <a:lstStyle/>
          <a:p>
            <a:r>
              <a:rPr lang="en-US" dirty="0"/>
              <a:t>Examples of Experiential Learning</a:t>
            </a:r>
          </a:p>
        </p:txBody>
      </p:sp>
      <p:sp>
        <p:nvSpPr>
          <p:cNvPr id="3" name="Content Placeholder 2">
            <a:extLst>
              <a:ext uri="{FF2B5EF4-FFF2-40B4-BE49-F238E27FC236}">
                <a16:creationId xmlns:a16="http://schemas.microsoft.com/office/drawing/2014/main" id="{00CCBE20-9AD3-56BC-1A74-5C467DBC8225}"/>
              </a:ext>
            </a:extLst>
          </p:cNvPr>
          <p:cNvSpPr>
            <a:spLocks noGrp="1"/>
          </p:cNvSpPr>
          <p:nvPr>
            <p:ph sz="half" idx="1"/>
          </p:nvPr>
        </p:nvSpPr>
        <p:spPr>
          <a:xfrm>
            <a:off x="457200" y="1874837"/>
            <a:ext cx="4038600" cy="4373563"/>
          </a:xfrm>
        </p:spPr>
        <p:txBody>
          <a:bodyPr/>
          <a:lstStyle/>
          <a:p>
            <a:r>
              <a:rPr lang="en-US" dirty="0"/>
              <a:t>Community service</a:t>
            </a:r>
          </a:p>
          <a:p>
            <a:r>
              <a:rPr lang="en-US" dirty="0"/>
              <a:t>Service-learning</a:t>
            </a:r>
          </a:p>
          <a:p>
            <a:r>
              <a:rPr lang="en-US" dirty="0"/>
              <a:t>Field Education</a:t>
            </a:r>
          </a:p>
          <a:p>
            <a:r>
              <a:rPr lang="en-US" dirty="0"/>
              <a:t>Internships</a:t>
            </a:r>
          </a:p>
          <a:p>
            <a:r>
              <a:rPr lang="en-US" dirty="0"/>
              <a:t>Undergraduate research</a:t>
            </a:r>
          </a:p>
          <a:p>
            <a:r>
              <a:rPr lang="en-US" dirty="0"/>
              <a:t>Study abroad</a:t>
            </a:r>
          </a:p>
          <a:p>
            <a:r>
              <a:rPr lang="en-US" dirty="0"/>
              <a:t>Student teaching</a:t>
            </a:r>
          </a:p>
          <a:p>
            <a:r>
              <a:rPr lang="en-US" dirty="0"/>
              <a:t>Capstone projects</a:t>
            </a:r>
          </a:p>
        </p:txBody>
      </p:sp>
      <p:sp>
        <p:nvSpPr>
          <p:cNvPr id="4" name="Content Placeholder 3">
            <a:extLst>
              <a:ext uri="{FF2B5EF4-FFF2-40B4-BE49-F238E27FC236}">
                <a16:creationId xmlns:a16="http://schemas.microsoft.com/office/drawing/2014/main" id="{91422722-CED4-03F1-2A75-01799AB96C60}"/>
              </a:ext>
            </a:extLst>
          </p:cNvPr>
          <p:cNvSpPr>
            <a:spLocks noGrp="1"/>
          </p:cNvSpPr>
          <p:nvPr>
            <p:ph sz="half" idx="2"/>
          </p:nvPr>
        </p:nvSpPr>
        <p:spPr>
          <a:xfrm>
            <a:off x="4648200" y="1874837"/>
            <a:ext cx="4038600" cy="4373563"/>
          </a:xfrm>
        </p:spPr>
        <p:txBody>
          <a:bodyPr/>
          <a:lstStyle/>
          <a:p>
            <a:r>
              <a:rPr lang="en-US" dirty="0"/>
              <a:t>Field trips</a:t>
            </a:r>
          </a:p>
          <a:p>
            <a:r>
              <a:rPr lang="en-US" dirty="0"/>
              <a:t>Mock trials</a:t>
            </a:r>
          </a:p>
          <a:p>
            <a:r>
              <a:rPr lang="en-US" dirty="0"/>
              <a:t>Role playing</a:t>
            </a:r>
          </a:p>
          <a:p>
            <a:r>
              <a:rPr lang="en-US" dirty="0"/>
              <a:t>Classroom games</a:t>
            </a:r>
          </a:p>
          <a:p>
            <a:r>
              <a:rPr lang="en-US" dirty="0"/>
              <a:t>Case studies</a:t>
            </a:r>
          </a:p>
          <a:p>
            <a:r>
              <a:rPr lang="en-US" dirty="0"/>
              <a:t>Science experiments</a:t>
            </a:r>
          </a:p>
          <a:p>
            <a:r>
              <a:rPr lang="en-US" dirty="0"/>
              <a:t>Art projects</a:t>
            </a:r>
          </a:p>
        </p:txBody>
      </p:sp>
    </p:spTree>
    <p:extLst>
      <p:ext uri="{BB962C8B-B14F-4D97-AF65-F5344CB8AC3E}">
        <p14:creationId xmlns:p14="http://schemas.microsoft.com/office/powerpoint/2010/main" val="1246112308"/>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4">
            <a:extLst>
              <a:ext uri="{FF2B5EF4-FFF2-40B4-BE49-F238E27FC236}">
                <a16:creationId xmlns:a16="http://schemas.microsoft.com/office/drawing/2014/main" id="{91E9C0E3-BABF-3204-75F3-68939B76D8F8}"/>
              </a:ext>
            </a:extLst>
          </p:cNvPr>
          <p:cNvSpPr>
            <a:spLocks noGrp="1"/>
          </p:cNvSpPr>
          <p:nvPr>
            <p:ph type="title"/>
          </p:nvPr>
        </p:nvSpPr>
        <p:spPr/>
        <p:txBody>
          <a:bodyPr/>
          <a:lstStyle/>
          <a:p>
            <a:r>
              <a:rPr lang="en-US" dirty="0"/>
              <a:t>Example: Community Service </a:t>
            </a:r>
          </a:p>
        </p:txBody>
      </p:sp>
      <p:sp>
        <p:nvSpPr>
          <p:cNvPr id="6" name="Content Placeholder 5">
            <a:extLst>
              <a:ext uri="{FF2B5EF4-FFF2-40B4-BE49-F238E27FC236}">
                <a16:creationId xmlns:a16="http://schemas.microsoft.com/office/drawing/2014/main" id="{986442F9-863F-5D17-766B-65D4D6960C17}"/>
              </a:ext>
            </a:extLst>
          </p:cNvPr>
          <p:cNvSpPr>
            <a:spLocks noGrp="1"/>
          </p:cNvSpPr>
          <p:nvPr>
            <p:ph idx="1"/>
          </p:nvPr>
        </p:nvSpPr>
        <p:spPr>
          <a:xfrm>
            <a:off x="457200" y="1752600"/>
            <a:ext cx="8229600" cy="4144963"/>
          </a:xfrm>
        </p:spPr>
        <p:txBody>
          <a:bodyPr/>
          <a:lstStyle/>
          <a:p>
            <a:r>
              <a:rPr lang="en-US" sz="2800" dirty="0"/>
              <a:t>Students dedicate themselves to a cause that meets local community or global needs and integrated with the course work.</a:t>
            </a:r>
          </a:p>
          <a:p>
            <a:pPr lvl="1"/>
            <a:r>
              <a:rPr lang="en-US" sz="2400" dirty="0"/>
              <a:t>Recycling, hunger awareness, environmental improvement, etc.</a:t>
            </a:r>
            <a:endParaRPr lang="en-US" sz="2800" dirty="0"/>
          </a:p>
          <a:p>
            <a:r>
              <a:rPr lang="en-US" sz="2800" dirty="0"/>
              <a:t>Students learn more about the cause and what is needed to be done to ensure the cause is dealt with effectively</a:t>
            </a:r>
          </a:p>
        </p:txBody>
      </p:sp>
    </p:spTree>
    <p:extLst>
      <p:ext uri="{BB962C8B-B14F-4D97-AF65-F5344CB8AC3E}">
        <p14:creationId xmlns:p14="http://schemas.microsoft.com/office/powerpoint/2010/main" val="870673993"/>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4">
            <a:extLst>
              <a:ext uri="{FF2B5EF4-FFF2-40B4-BE49-F238E27FC236}">
                <a16:creationId xmlns:a16="http://schemas.microsoft.com/office/drawing/2014/main" id="{91E9C0E3-BABF-3204-75F3-68939B76D8F8}"/>
              </a:ext>
            </a:extLst>
          </p:cNvPr>
          <p:cNvSpPr>
            <a:spLocks noGrp="1"/>
          </p:cNvSpPr>
          <p:nvPr>
            <p:ph type="title"/>
          </p:nvPr>
        </p:nvSpPr>
        <p:spPr/>
        <p:txBody>
          <a:bodyPr/>
          <a:lstStyle/>
          <a:p>
            <a:r>
              <a:rPr lang="en-US" dirty="0"/>
              <a:t>Examples: Service-learning</a:t>
            </a:r>
          </a:p>
        </p:txBody>
      </p:sp>
      <p:sp>
        <p:nvSpPr>
          <p:cNvPr id="6" name="Content Placeholder 5">
            <a:extLst>
              <a:ext uri="{FF2B5EF4-FFF2-40B4-BE49-F238E27FC236}">
                <a16:creationId xmlns:a16="http://schemas.microsoft.com/office/drawing/2014/main" id="{986442F9-863F-5D17-766B-65D4D6960C17}"/>
              </a:ext>
            </a:extLst>
          </p:cNvPr>
          <p:cNvSpPr>
            <a:spLocks noGrp="1"/>
          </p:cNvSpPr>
          <p:nvPr>
            <p:ph idx="1"/>
          </p:nvPr>
        </p:nvSpPr>
        <p:spPr>
          <a:xfrm>
            <a:off x="457200" y="1752600"/>
            <a:ext cx="8229600" cy="4144963"/>
          </a:xfrm>
        </p:spPr>
        <p:txBody>
          <a:bodyPr/>
          <a:lstStyle/>
          <a:p>
            <a:r>
              <a:rPr lang="en-US" sz="2800" dirty="0"/>
              <a:t>A pre-med student in a course on Physiology of the Aging might apply theories and skills learned in the course to providing mobility assistance to seniors at the local senior citizen center.</a:t>
            </a:r>
          </a:p>
          <a:p>
            <a:r>
              <a:rPr lang="en-US" sz="2800" dirty="0"/>
              <a:t>Providing a service to the seniors and helps students to better understand concepts from the course.</a:t>
            </a:r>
          </a:p>
        </p:txBody>
      </p:sp>
    </p:spTree>
    <p:extLst>
      <p:ext uri="{BB962C8B-B14F-4D97-AF65-F5344CB8AC3E}">
        <p14:creationId xmlns:p14="http://schemas.microsoft.com/office/powerpoint/2010/main" val="2692481407"/>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9B0E9EE-4C03-1087-441B-C96C43D7F65E}"/>
              </a:ext>
            </a:extLst>
          </p:cNvPr>
          <p:cNvSpPr>
            <a:spLocks noGrp="1"/>
          </p:cNvSpPr>
          <p:nvPr>
            <p:ph type="title"/>
          </p:nvPr>
        </p:nvSpPr>
        <p:spPr/>
        <p:txBody>
          <a:bodyPr/>
          <a:lstStyle/>
          <a:p>
            <a:r>
              <a:rPr lang="en-US" dirty="0"/>
              <a:t>Example in Psychology</a:t>
            </a:r>
          </a:p>
        </p:txBody>
      </p:sp>
      <p:sp>
        <p:nvSpPr>
          <p:cNvPr id="3" name="Content Placeholder 2">
            <a:extLst>
              <a:ext uri="{FF2B5EF4-FFF2-40B4-BE49-F238E27FC236}">
                <a16:creationId xmlns:a16="http://schemas.microsoft.com/office/drawing/2014/main" id="{D560E7C2-2959-7095-AC66-6E55E98FCB18}"/>
              </a:ext>
            </a:extLst>
          </p:cNvPr>
          <p:cNvSpPr>
            <a:spLocks noGrp="1"/>
          </p:cNvSpPr>
          <p:nvPr>
            <p:ph idx="1"/>
          </p:nvPr>
        </p:nvSpPr>
        <p:spPr/>
        <p:txBody>
          <a:bodyPr/>
          <a:lstStyle/>
          <a:p>
            <a:r>
              <a:rPr lang="en-US" dirty="0"/>
              <a:t>PSY 210 – Has students choose a nonprofit organization where they volunteer with children for 30 hours. They complete of series of eight, two to three page papers where they are asked to link their experiences volunteering with course material.</a:t>
            </a:r>
          </a:p>
        </p:txBody>
      </p:sp>
    </p:spTree>
    <p:extLst>
      <p:ext uri="{BB962C8B-B14F-4D97-AF65-F5344CB8AC3E}">
        <p14:creationId xmlns:p14="http://schemas.microsoft.com/office/powerpoint/2010/main" val="3259653736"/>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4">
            <a:extLst>
              <a:ext uri="{FF2B5EF4-FFF2-40B4-BE49-F238E27FC236}">
                <a16:creationId xmlns:a16="http://schemas.microsoft.com/office/drawing/2014/main" id="{91E9C0E3-BABF-3204-75F3-68939B76D8F8}"/>
              </a:ext>
            </a:extLst>
          </p:cNvPr>
          <p:cNvSpPr>
            <a:spLocks noGrp="1"/>
          </p:cNvSpPr>
          <p:nvPr>
            <p:ph type="title"/>
          </p:nvPr>
        </p:nvSpPr>
        <p:spPr/>
        <p:txBody>
          <a:bodyPr/>
          <a:lstStyle/>
          <a:p>
            <a:r>
              <a:rPr lang="en-US" dirty="0"/>
              <a:t>Example: Field education</a:t>
            </a:r>
          </a:p>
        </p:txBody>
      </p:sp>
      <p:sp>
        <p:nvSpPr>
          <p:cNvPr id="6" name="Content Placeholder 5">
            <a:extLst>
              <a:ext uri="{FF2B5EF4-FFF2-40B4-BE49-F238E27FC236}">
                <a16:creationId xmlns:a16="http://schemas.microsoft.com/office/drawing/2014/main" id="{986442F9-863F-5D17-766B-65D4D6960C17}"/>
              </a:ext>
            </a:extLst>
          </p:cNvPr>
          <p:cNvSpPr>
            <a:spLocks noGrp="1"/>
          </p:cNvSpPr>
          <p:nvPr>
            <p:ph idx="1"/>
          </p:nvPr>
        </p:nvSpPr>
        <p:spPr>
          <a:xfrm>
            <a:off x="457200" y="1752600"/>
            <a:ext cx="8229600" cy="4144963"/>
          </a:xfrm>
        </p:spPr>
        <p:txBody>
          <a:bodyPr/>
          <a:lstStyle/>
          <a:p>
            <a:r>
              <a:rPr lang="en-US" sz="2800" dirty="0"/>
              <a:t>Students spending time providing a service to a social service agency, school, or health agency. </a:t>
            </a:r>
          </a:p>
          <a:p>
            <a:r>
              <a:rPr lang="en-US" sz="2800" dirty="0"/>
              <a:t>Students in an education program spending time as student teachers to improve their teaching skills and learn more about the teaching process. </a:t>
            </a:r>
          </a:p>
        </p:txBody>
      </p:sp>
    </p:spTree>
    <p:extLst>
      <p:ext uri="{BB962C8B-B14F-4D97-AF65-F5344CB8AC3E}">
        <p14:creationId xmlns:p14="http://schemas.microsoft.com/office/powerpoint/2010/main" val="2862951734"/>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4">
            <a:extLst>
              <a:ext uri="{FF2B5EF4-FFF2-40B4-BE49-F238E27FC236}">
                <a16:creationId xmlns:a16="http://schemas.microsoft.com/office/drawing/2014/main" id="{91E9C0E3-BABF-3204-75F3-68939B76D8F8}"/>
              </a:ext>
            </a:extLst>
          </p:cNvPr>
          <p:cNvSpPr>
            <a:spLocks noGrp="1"/>
          </p:cNvSpPr>
          <p:nvPr>
            <p:ph type="title"/>
          </p:nvPr>
        </p:nvSpPr>
        <p:spPr/>
        <p:txBody>
          <a:bodyPr/>
          <a:lstStyle/>
          <a:p>
            <a:r>
              <a:rPr lang="en-US" dirty="0"/>
              <a:t>Example: Internship</a:t>
            </a:r>
          </a:p>
        </p:txBody>
      </p:sp>
      <p:sp>
        <p:nvSpPr>
          <p:cNvPr id="6" name="Content Placeholder 5">
            <a:extLst>
              <a:ext uri="{FF2B5EF4-FFF2-40B4-BE49-F238E27FC236}">
                <a16:creationId xmlns:a16="http://schemas.microsoft.com/office/drawing/2014/main" id="{986442F9-863F-5D17-766B-65D4D6960C17}"/>
              </a:ext>
            </a:extLst>
          </p:cNvPr>
          <p:cNvSpPr>
            <a:spLocks noGrp="1"/>
          </p:cNvSpPr>
          <p:nvPr>
            <p:ph idx="1"/>
          </p:nvPr>
        </p:nvSpPr>
        <p:spPr>
          <a:xfrm>
            <a:off x="457200" y="1752600"/>
            <a:ext cx="8229600" cy="4144963"/>
          </a:xfrm>
        </p:spPr>
        <p:txBody>
          <a:bodyPr/>
          <a:lstStyle/>
          <a:p>
            <a:r>
              <a:rPr lang="en-US" sz="2800" dirty="0"/>
              <a:t>Primary focus is to provide students with hand—on experience that enhance their learning.</a:t>
            </a:r>
          </a:p>
          <a:p>
            <a:r>
              <a:rPr lang="en-US" sz="2800" dirty="0"/>
              <a:t>A political science major might engage in an internship at city hall to learn more about how local government works. </a:t>
            </a:r>
          </a:p>
          <a:p>
            <a:r>
              <a:rPr lang="en-US" sz="2800" dirty="0"/>
              <a:t>A legal studies student doing an internship to learn more about legal skills and how a law firm operates. </a:t>
            </a:r>
          </a:p>
        </p:txBody>
      </p:sp>
    </p:spTree>
    <p:extLst>
      <p:ext uri="{BB962C8B-B14F-4D97-AF65-F5344CB8AC3E}">
        <p14:creationId xmlns:p14="http://schemas.microsoft.com/office/powerpoint/2010/main" val="594461645"/>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D5AE5A0-5E59-682D-4617-214734C1210C}"/>
              </a:ext>
            </a:extLst>
          </p:cNvPr>
          <p:cNvSpPr>
            <a:spLocks noGrp="1"/>
          </p:cNvSpPr>
          <p:nvPr>
            <p:ph type="title"/>
          </p:nvPr>
        </p:nvSpPr>
        <p:spPr/>
        <p:txBody>
          <a:bodyPr/>
          <a:lstStyle/>
          <a:p>
            <a:r>
              <a:rPr lang="en-US" dirty="0"/>
              <a:t>Example in Marine Science-Biology</a:t>
            </a:r>
          </a:p>
        </p:txBody>
      </p:sp>
      <p:sp>
        <p:nvSpPr>
          <p:cNvPr id="3" name="Content Placeholder 2">
            <a:extLst>
              <a:ext uri="{FF2B5EF4-FFF2-40B4-BE49-F238E27FC236}">
                <a16:creationId xmlns:a16="http://schemas.microsoft.com/office/drawing/2014/main" id="{E932EE1A-94FB-CA58-AC70-DBFAAC9EF74A}"/>
              </a:ext>
            </a:extLst>
          </p:cNvPr>
          <p:cNvSpPr>
            <a:spLocks noGrp="1"/>
          </p:cNvSpPr>
          <p:nvPr>
            <p:ph idx="1"/>
          </p:nvPr>
        </p:nvSpPr>
        <p:spPr>
          <a:xfrm>
            <a:off x="457200" y="1812141"/>
            <a:ext cx="8229600" cy="4144963"/>
          </a:xfrm>
        </p:spPr>
        <p:txBody>
          <a:bodyPr/>
          <a:lstStyle/>
          <a:p>
            <a:r>
              <a:rPr lang="en-US" sz="2400" dirty="0"/>
              <a:t>Madison </a:t>
            </a:r>
            <a:r>
              <a:rPr lang="en-US" sz="2400" dirty="0" err="1"/>
              <a:t>Schorle</a:t>
            </a:r>
            <a:r>
              <a:rPr lang="en-US" sz="2400" dirty="0"/>
              <a:t>, a marine science-biology major, worked as a nesting intern at the Clearwater Marine Aquarium getting hands-on experience to help sea turtles safely lay their eggs. </a:t>
            </a:r>
          </a:p>
          <a:p>
            <a:pPr marL="0" indent="0">
              <a:buNone/>
            </a:pPr>
            <a:endParaRPr lang="en-US" sz="1800" dirty="0"/>
          </a:p>
          <a:p>
            <a:pPr marL="0" indent="0" algn="ctr">
              <a:buNone/>
            </a:pPr>
            <a:r>
              <a:rPr lang="en-US" sz="1600" dirty="0"/>
              <a:t>“This internship has been a really great experience because I’ve met all these people from different places around the U.S. who have the same interest as me,” said </a:t>
            </a:r>
            <a:r>
              <a:rPr lang="en-US" sz="1600" dirty="0" err="1"/>
              <a:t>Schorle</a:t>
            </a:r>
            <a:r>
              <a:rPr lang="en-US" sz="1600" dirty="0"/>
              <a:t>.</a:t>
            </a:r>
          </a:p>
          <a:p>
            <a:pPr marL="0" indent="0" algn="ctr">
              <a:buNone/>
            </a:pPr>
            <a:endParaRPr lang="en-US" sz="1600" dirty="0"/>
          </a:p>
          <a:p>
            <a:pPr marL="0" indent="0" algn="ctr">
              <a:buNone/>
            </a:pPr>
            <a:r>
              <a:rPr lang="en-US" sz="1600" i="0" dirty="0">
                <a:effectLst/>
              </a:rPr>
              <a:t>“I feel like a kid playing outside all day, but I’m still learning and I love being able to share everything I learn with other people so that they can help the environment, too.”</a:t>
            </a:r>
          </a:p>
          <a:p>
            <a:pPr marL="0" indent="0" algn="ctr">
              <a:buNone/>
            </a:pPr>
            <a:endParaRPr lang="en-US" sz="1600" dirty="0"/>
          </a:p>
          <a:p>
            <a:pPr marL="0" indent="0" algn="ctr">
              <a:buNone/>
            </a:pPr>
            <a:r>
              <a:rPr lang="en-US" sz="1600" dirty="0"/>
              <a:t>”She looks forward to taking what she’s learned in the field back to her UT classrooms.”</a:t>
            </a:r>
          </a:p>
        </p:txBody>
      </p:sp>
    </p:spTree>
    <p:extLst>
      <p:ext uri="{BB962C8B-B14F-4D97-AF65-F5344CB8AC3E}">
        <p14:creationId xmlns:p14="http://schemas.microsoft.com/office/powerpoint/2010/main" val="809874500"/>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FAB51076-4A32-B6B0-0E9B-7B5B25C5DF18}"/>
              </a:ext>
            </a:extLst>
          </p:cNvPr>
          <p:cNvSpPr>
            <a:spLocks noGrp="1"/>
          </p:cNvSpPr>
          <p:nvPr>
            <p:ph type="title"/>
          </p:nvPr>
        </p:nvSpPr>
        <p:spPr/>
        <p:txBody>
          <a:bodyPr/>
          <a:lstStyle/>
          <a:p>
            <a:r>
              <a:rPr lang="en-US" dirty="0"/>
              <a:t>Example in Film and Media Arts</a:t>
            </a:r>
          </a:p>
        </p:txBody>
      </p:sp>
      <p:sp>
        <p:nvSpPr>
          <p:cNvPr id="3" name="Content Placeholder 2">
            <a:extLst>
              <a:ext uri="{FF2B5EF4-FFF2-40B4-BE49-F238E27FC236}">
                <a16:creationId xmlns:a16="http://schemas.microsoft.com/office/drawing/2014/main" id="{7EF77542-848E-4E06-DEC0-64A57EC120E6}"/>
              </a:ext>
            </a:extLst>
          </p:cNvPr>
          <p:cNvSpPr>
            <a:spLocks noGrp="1"/>
          </p:cNvSpPr>
          <p:nvPr>
            <p:ph idx="1"/>
          </p:nvPr>
        </p:nvSpPr>
        <p:spPr>
          <a:xfrm>
            <a:off x="457200" y="1676400"/>
            <a:ext cx="8229600" cy="4373563"/>
          </a:xfrm>
        </p:spPr>
        <p:txBody>
          <a:bodyPr/>
          <a:lstStyle/>
          <a:p>
            <a:r>
              <a:rPr lang="en-US" sz="2400" dirty="0"/>
              <a:t>Warren Cockerham, media production coordinator, and Gregg Perkins, associate professor of film, animation, and new media, brought their film and media art students to the Diamond View set to work with innovative LED volume technology by filming and producing a short film.</a:t>
            </a:r>
          </a:p>
          <a:p>
            <a:pPr marL="0" indent="0" algn="ctr">
              <a:buNone/>
            </a:pPr>
            <a:endParaRPr lang="en-US" sz="1600" dirty="0"/>
          </a:p>
          <a:p>
            <a:pPr marL="0" indent="0" algn="ctr">
              <a:buNone/>
            </a:pPr>
            <a:r>
              <a:rPr lang="en-US" sz="1800" dirty="0"/>
              <a:t>“It’s a really healthy gift to make sure that the students are learning properly and maybe they can go use this technology in their own careers later on,” said Perkins, UT Associate Professor of Film, Animation, and New Media</a:t>
            </a:r>
          </a:p>
          <a:p>
            <a:pPr marL="0" indent="0" algn="ctr">
              <a:buNone/>
            </a:pPr>
            <a:endParaRPr lang="en-US" sz="1800" dirty="0"/>
          </a:p>
          <a:p>
            <a:pPr marL="0" indent="0" algn="ctr">
              <a:buNone/>
            </a:pPr>
            <a:r>
              <a:rPr lang="en-US" sz="1800" dirty="0"/>
              <a:t>One student said, “It has been really beneficial to see set etiquette and team building. Getting to work with a bigger team was a great way to see everyone else’s strengths and figure out how to work together in the best way.”</a:t>
            </a:r>
          </a:p>
        </p:txBody>
      </p:sp>
    </p:spTree>
    <p:extLst>
      <p:ext uri="{BB962C8B-B14F-4D97-AF65-F5344CB8AC3E}">
        <p14:creationId xmlns:p14="http://schemas.microsoft.com/office/powerpoint/2010/main" val="3128094239"/>
      </p:ext>
    </p:extLst>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C9B0E9EE-4C03-1087-441B-C96C43D7F65E}"/>
              </a:ext>
            </a:extLst>
          </p:cNvPr>
          <p:cNvSpPr>
            <a:spLocks noGrp="1"/>
          </p:cNvSpPr>
          <p:nvPr>
            <p:ph type="title"/>
          </p:nvPr>
        </p:nvSpPr>
        <p:spPr/>
        <p:txBody>
          <a:bodyPr/>
          <a:lstStyle/>
          <a:p>
            <a:r>
              <a:rPr lang="en-US" dirty="0"/>
              <a:t>Examples in Criminology</a:t>
            </a:r>
          </a:p>
        </p:txBody>
      </p:sp>
      <p:sp>
        <p:nvSpPr>
          <p:cNvPr id="3" name="Content Placeholder 2">
            <a:extLst>
              <a:ext uri="{FF2B5EF4-FFF2-40B4-BE49-F238E27FC236}">
                <a16:creationId xmlns:a16="http://schemas.microsoft.com/office/drawing/2014/main" id="{D560E7C2-2959-7095-AC66-6E55E98FCB18}"/>
              </a:ext>
            </a:extLst>
          </p:cNvPr>
          <p:cNvSpPr>
            <a:spLocks noGrp="1"/>
          </p:cNvSpPr>
          <p:nvPr>
            <p:ph idx="1"/>
          </p:nvPr>
        </p:nvSpPr>
        <p:spPr/>
        <p:txBody>
          <a:bodyPr/>
          <a:lstStyle/>
          <a:p>
            <a:r>
              <a:rPr lang="en-US" dirty="0"/>
              <a:t>Field trips to jails, crime laboratories, mental health facilities, and police departments</a:t>
            </a:r>
          </a:p>
          <a:p>
            <a:r>
              <a:rPr lang="en-US" dirty="0"/>
              <a:t>Mock crime scene</a:t>
            </a:r>
          </a:p>
        </p:txBody>
      </p:sp>
    </p:spTree>
    <p:extLst>
      <p:ext uri="{BB962C8B-B14F-4D97-AF65-F5344CB8AC3E}">
        <p14:creationId xmlns:p14="http://schemas.microsoft.com/office/powerpoint/2010/main" val="1398857799"/>
      </p:ext>
    </p:extLst>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Title 4">
            <a:extLst>
              <a:ext uri="{FF2B5EF4-FFF2-40B4-BE49-F238E27FC236}">
                <a16:creationId xmlns:a16="http://schemas.microsoft.com/office/drawing/2014/main" id="{91E9C0E3-BABF-3204-75F3-68939B76D8F8}"/>
              </a:ext>
            </a:extLst>
          </p:cNvPr>
          <p:cNvSpPr>
            <a:spLocks noGrp="1"/>
          </p:cNvSpPr>
          <p:nvPr>
            <p:ph type="title"/>
          </p:nvPr>
        </p:nvSpPr>
        <p:spPr/>
        <p:txBody>
          <a:bodyPr/>
          <a:lstStyle/>
          <a:p>
            <a:r>
              <a:rPr lang="en-US" dirty="0"/>
              <a:t>Example: Interviewing </a:t>
            </a:r>
          </a:p>
        </p:txBody>
      </p:sp>
      <p:sp>
        <p:nvSpPr>
          <p:cNvPr id="6" name="Content Placeholder 5">
            <a:extLst>
              <a:ext uri="{FF2B5EF4-FFF2-40B4-BE49-F238E27FC236}">
                <a16:creationId xmlns:a16="http://schemas.microsoft.com/office/drawing/2014/main" id="{986442F9-863F-5D17-766B-65D4D6960C17}"/>
              </a:ext>
            </a:extLst>
          </p:cNvPr>
          <p:cNvSpPr>
            <a:spLocks noGrp="1"/>
          </p:cNvSpPr>
          <p:nvPr>
            <p:ph idx="1"/>
          </p:nvPr>
        </p:nvSpPr>
        <p:spPr>
          <a:xfrm>
            <a:off x="457200" y="1752600"/>
            <a:ext cx="8229600" cy="4144963"/>
          </a:xfrm>
        </p:spPr>
        <p:txBody>
          <a:bodyPr/>
          <a:lstStyle/>
          <a:p>
            <a:r>
              <a:rPr lang="en-US" sz="2800" dirty="0"/>
              <a:t>Develop questions and practice interviewing with their classmates to build experience</a:t>
            </a:r>
          </a:p>
          <a:p>
            <a:r>
              <a:rPr lang="en-US" sz="2800" dirty="0"/>
              <a:t>Reflect on their experience </a:t>
            </a:r>
          </a:p>
          <a:p>
            <a:pPr lvl="1"/>
            <a:r>
              <a:rPr lang="en-US" sz="2400" dirty="0"/>
              <a:t>What went well? What needed more work?</a:t>
            </a:r>
          </a:p>
          <a:p>
            <a:r>
              <a:rPr lang="en-US" sz="2800" dirty="0"/>
              <a:t>Now they act based on their thoughts and reflections by conducting interviews outside of the classroom</a:t>
            </a:r>
          </a:p>
          <a:p>
            <a:r>
              <a:rPr lang="en-US" sz="2800" dirty="0"/>
              <a:t>By acting, learners develop new experiences that they may subject to another round of the process.</a:t>
            </a:r>
          </a:p>
        </p:txBody>
      </p:sp>
    </p:spTree>
    <p:extLst>
      <p:ext uri="{BB962C8B-B14F-4D97-AF65-F5344CB8AC3E}">
        <p14:creationId xmlns:p14="http://schemas.microsoft.com/office/powerpoint/2010/main" val="1986290641"/>
      </p:ext>
    </p:extLst>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0A4229A4-FC03-B3DD-36EE-3242925492AE}"/>
              </a:ext>
            </a:extLst>
          </p:cNvPr>
          <p:cNvSpPr>
            <a:spLocks noGrp="1"/>
          </p:cNvSpPr>
          <p:nvPr>
            <p:ph type="title"/>
          </p:nvPr>
        </p:nvSpPr>
        <p:spPr/>
        <p:txBody>
          <a:bodyPr/>
          <a:lstStyle/>
          <a:p>
            <a:r>
              <a:rPr lang="en-US" dirty="0"/>
              <a:t>Example in Mathematics</a:t>
            </a:r>
          </a:p>
        </p:txBody>
      </p:sp>
      <p:sp>
        <p:nvSpPr>
          <p:cNvPr id="3" name="Content Placeholder 2">
            <a:extLst>
              <a:ext uri="{FF2B5EF4-FFF2-40B4-BE49-F238E27FC236}">
                <a16:creationId xmlns:a16="http://schemas.microsoft.com/office/drawing/2014/main" id="{551C5D1D-726E-8BD6-408B-4233965A02F7}"/>
              </a:ext>
            </a:extLst>
          </p:cNvPr>
          <p:cNvSpPr>
            <a:spLocks noGrp="1"/>
          </p:cNvSpPr>
          <p:nvPr>
            <p:ph idx="1"/>
          </p:nvPr>
        </p:nvSpPr>
        <p:spPr/>
        <p:txBody>
          <a:bodyPr/>
          <a:lstStyle/>
          <a:p>
            <a:r>
              <a:rPr lang="en-US" dirty="0"/>
              <a:t>Using origami to prove mathematical concepts</a:t>
            </a:r>
          </a:p>
          <a:p>
            <a:r>
              <a:rPr lang="en-US" dirty="0"/>
              <a:t>Graphing transformations of functions</a:t>
            </a:r>
          </a:p>
        </p:txBody>
      </p:sp>
      <p:pic>
        <p:nvPicPr>
          <p:cNvPr id="5" name="Picture 4" descr=" Graphing concave down function ">
            <a:extLst>
              <a:ext uri="{FF2B5EF4-FFF2-40B4-BE49-F238E27FC236}">
                <a16:creationId xmlns:a16="http://schemas.microsoft.com/office/drawing/2014/main" id="{39F1142F-4A07-316A-1BEC-FC23CB7BAAE2}"/>
              </a:ext>
            </a:extLst>
          </p:cNvPr>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4793416" y="3311590"/>
            <a:ext cx="4111869" cy="2632010"/>
          </a:xfrm>
          <a:prstGeom prst="rect">
            <a:avLst/>
          </a:prstGeom>
        </p:spPr>
      </p:pic>
      <p:pic>
        <p:nvPicPr>
          <p:cNvPr id="7" name="Picture 6" descr=" Graphing concave up function ">
            <a:extLst>
              <a:ext uri="{FF2B5EF4-FFF2-40B4-BE49-F238E27FC236}">
                <a16:creationId xmlns:a16="http://schemas.microsoft.com/office/drawing/2014/main" id="{D9B556F4-72E0-4EA9-7EFC-913F616FD44D}"/>
              </a:ext>
            </a:extLst>
          </p:cNvPr>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206058" y="3311590"/>
            <a:ext cx="4120719" cy="2632010"/>
          </a:xfrm>
          <a:prstGeom prst="rect">
            <a:avLst/>
          </a:prstGeom>
        </p:spPr>
      </p:pic>
    </p:spTree>
    <p:extLst>
      <p:ext uri="{BB962C8B-B14F-4D97-AF65-F5344CB8AC3E}">
        <p14:creationId xmlns:p14="http://schemas.microsoft.com/office/powerpoint/2010/main" val="1938213909"/>
      </p:ext>
    </p:extLst>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28B98C57-BC83-3AE5-DBDB-3C35C9E9C007}"/>
              </a:ext>
            </a:extLst>
          </p:cNvPr>
          <p:cNvSpPr>
            <a:spLocks noGrp="1"/>
          </p:cNvSpPr>
          <p:nvPr>
            <p:ph type="title"/>
          </p:nvPr>
        </p:nvSpPr>
        <p:spPr/>
        <p:txBody>
          <a:bodyPr/>
          <a:lstStyle/>
          <a:p>
            <a:r>
              <a:rPr lang="en-US" dirty="0"/>
              <a:t>Benefits of Experiential Learning</a:t>
            </a:r>
          </a:p>
        </p:txBody>
      </p:sp>
      <p:sp>
        <p:nvSpPr>
          <p:cNvPr id="3" name="Content Placeholder 2">
            <a:extLst>
              <a:ext uri="{FF2B5EF4-FFF2-40B4-BE49-F238E27FC236}">
                <a16:creationId xmlns:a16="http://schemas.microsoft.com/office/drawing/2014/main" id="{0C0710FF-B838-3052-D3E0-50DFA8CAF4EA}"/>
              </a:ext>
            </a:extLst>
          </p:cNvPr>
          <p:cNvSpPr>
            <a:spLocks noGrp="1"/>
          </p:cNvSpPr>
          <p:nvPr>
            <p:ph idx="1"/>
          </p:nvPr>
        </p:nvSpPr>
        <p:spPr/>
        <p:txBody>
          <a:bodyPr/>
          <a:lstStyle/>
          <a:p>
            <a:r>
              <a:rPr lang="en-US" dirty="0"/>
              <a:t>Opportunity to immediately apply knowledge</a:t>
            </a:r>
          </a:p>
          <a:p>
            <a:r>
              <a:rPr lang="en-US" dirty="0"/>
              <a:t>Promotion of teamwork</a:t>
            </a:r>
          </a:p>
          <a:p>
            <a:r>
              <a:rPr lang="en-US" dirty="0"/>
              <a:t>Improved motivation</a:t>
            </a:r>
          </a:p>
          <a:p>
            <a:r>
              <a:rPr lang="en-US" dirty="0"/>
              <a:t>Opportunity for reflection</a:t>
            </a:r>
          </a:p>
          <a:p>
            <a:r>
              <a:rPr lang="en-US" dirty="0"/>
              <a:t>Real world practice</a:t>
            </a:r>
          </a:p>
          <a:p>
            <a:r>
              <a:rPr lang="en-US" dirty="0"/>
              <a:t>Creates stronger connections between educational and lived experiences</a:t>
            </a:r>
          </a:p>
        </p:txBody>
      </p:sp>
    </p:spTree>
    <p:extLst>
      <p:ext uri="{BB962C8B-B14F-4D97-AF65-F5344CB8AC3E}">
        <p14:creationId xmlns:p14="http://schemas.microsoft.com/office/powerpoint/2010/main" val="3143222389"/>
      </p:ext>
    </p:extLst>
  </p:cSld>
  <p:clrMapOvr>
    <a:masterClrMapping/>
  </p:clrMapOvr>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B8C8431-E20D-92F2-26F2-82F19B3191C6}"/>
              </a:ext>
            </a:extLst>
          </p:cNvPr>
          <p:cNvSpPr>
            <a:spLocks noGrp="1"/>
          </p:cNvSpPr>
          <p:nvPr>
            <p:ph type="title"/>
          </p:nvPr>
        </p:nvSpPr>
        <p:spPr/>
        <p:txBody>
          <a:bodyPr/>
          <a:lstStyle/>
          <a:p>
            <a:r>
              <a:rPr lang="en-US" dirty="0"/>
              <a:t>Challenges</a:t>
            </a:r>
          </a:p>
        </p:txBody>
      </p:sp>
      <p:sp>
        <p:nvSpPr>
          <p:cNvPr id="3" name="Content Placeholder 2">
            <a:extLst>
              <a:ext uri="{FF2B5EF4-FFF2-40B4-BE49-F238E27FC236}">
                <a16:creationId xmlns:a16="http://schemas.microsoft.com/office/drawing/2014/main" id="{C924131E-1B41-DF75-2BD6-4ACE69481988}"/>
              </a:ext>
            </a:extLst>
          </p:cNvPr>
          <p:cNvSpPr>
            <a:spLocks noGrp="1"/>
          </p:cNvSpPr>
          <p:nvPr>
            <p:ph idx="1"/>
          </p:nvPr>
        </p:nvSpPr>
        <p:spPr/>
        <p:txBody>
          <a:bodyPr/>
          <a:lstStyle/>
          <a:p>
            <a:r>
              <a:rPr lang="en-US" dirty="0"/>
              <a:t>Limited class time</a:t>
            </a:r>
          </a:p>
          <a:p>
            <a:r>
              <a:rPr lang="en-US" dirty="0"/>
              <a:t>Limited access to resources</a:t>
            </a:r>
          </a:p>
          <a:p>
            <a:r>
              <a:rPr lang="en-US" dirty="0"/>
              <a:t>Curriculum constraints</a:t>
            </a:r>
          </a:p>
          <a:p>
            <a:r>
              <a:rPr lang="en-US" dirty="0"/>
              <a:t>Inadequate group work skills</a:t>
            </a:r>
          </a:p>
          <a:p>
            <a:r>
              <a:rPr lang="en-US" dirty="0"/>
              <a:t>Overwhelming for the teacher</a:t>
            </a:r>
          </a:p>
        </p:txBody>
      </p:sp>
    </p:spTree>
    <p:extLst>
      <p:ext uri="{BB962C8B-B14F-4D97-AF65-F5344CB8AC3E}">
        <p14:creationId xmlns:p14="http://schemas.microsoft.com/office/powerpoint/2010/main" val="1374398315"/>
      </p:ext>
    </p:extLst>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B1F3E99-7341-E032-B460-585FF1DAA4AC}"/>
              </a:ext>
            </a:extLst>
          </p:cNvPr>
          <p:cNvSpPr>
            <a:spLocks noGrp="1"/>
          </p:cNvSpPr>
          <p:nvPr>
            <p:ph type="title"/>
          </p:nvPr>
        </p:nvSpPr>
        <p:spPr>
          <a:xfrm>
            <a:off x="457200" y="990600"/>
            <a:ext cx="8229600" cy="1143000"/>
          </a:xfrm>
        </p:spPr>
        <p:txBody>
          <a:bodyPr/>
          <a:lstStyle/>
          <a:p>
            <a:r>
              <a:rPr lang="en-US" dirty="0"/>
              <a:t>Discussion</a:t>
            </a:r>
          </a:p>
        </p:txBody>
      </p:sp>
      <p:sp>
        <p:nvSpPr>
          <p:cNvPr id="3" name="Content Placeholder 2">
            <a:extLst>
              <a:ext uri="{FF2B5EF4-FFF2-40B4-BE49-F238E27FC236}">
                <a16:creationId xmlns:a16="http://schemas.microsoft.com/office/drawing/2014/main" id="{3BC16600-8F66-D801-51DC-E01B171D6A81}"/>
              </a:ext>
            </a:extLst>
          </p:cNvPr>
          <p:cNvSpPr>
            <a:spLocks noGrp="1"/>
          </p:cNvSpPr>
          <p:nvPr>
            <p:ph idx="1"/>
          </p:nvPr>
        </p:nvSpPr>
        <p:spPr/>
        <p:txBody>
          <a:bodyPr/>
          <a:lstStyle/>
          <a:p>
            <a:r>
              <a:rPr lang="en-US" dirty="0"/>
              <a:t>What are some ways you incorporate experiential learning in your classes?</a:t>
            </a:r>
          </a:p>
          <a:p>
            <a:r>
              <a:rPr lang="en-US" dirty="0"/>
              <a:t>How could incorporate experiential learning into your own classroom?</a:t>
            </a:r>
          </a:p>
        </p:txBody>
      </p:sp>
    </p:spTree>
    <p:extLst>
      <p:ext uri="{BB962C8B-B14F-4D97-AF65-F5344CB8AC3E}">
        <p14:creationId xmlns:p14="http://schemas.microsoft.com/office/powerpoint/2010/main" val="3157423170"/>
      </p:ext>
    </p:extLst>
  </p:cSld>
  <p:clrMapOvr>
    <a:masterClrMapping/>
  </p:clrMapOvr>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6FAB110-8F43-DA9C-9AFC-EA365FBFF50A}"/>
              </a:ext>
            </a:extLst>
          </p:cNvPr>
          <p:cNvSpPr>
            <a:spLocks noGrp="1"/>
          </p:cNvSpPr>
          <p:nvPr>
            <p:ph type="title"/>
          </p:nvPr>
        </p:nvSpPr>
        <p:spPr>
          <a:xfrm>
            <a:off x="457200" y="2857500"/>
            <a:ext cx="8229600" cy="1143000"/>
          </a:xfrm>
        </p:spPr>
        <p:txBody>
          <a:bodyPr/>
          <a:lstStyle/>
          <a:p>
            <a:r>
              <a:rPr lang="en-US" dirty="0"/>
              <a:t>Thank you for your time!</a:t>
            </a:r>
          </a:p>
        </p:txBody>
      </p:sp>
    </p:spTree>
    <p:extLst>
      <p:ext uri="{BB962C8B-B14F-4D97-AF65-F5344CB8AC3E}">
        <p14:creationId xmlns:p14="http://schemas.microsoft.com/office/powerpoint/2010/main" val="1083187717"/>
      </p:ext>
    </p:extLst>
  </p:cSld>
  <p:clrMapOvr>
    <a:masterClrMapping/>
  </p:clrMapOvr>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BE52F2DB-BFC9-7A8A-6090-4750FB9D36F1}"/>
              </a:ext>
            </a:extLst>
          </p:cNvPr>
          <p:cNvSpPr>
            <a:spLocks noGrp="1"/>
          </p:cNvSpPr>
          <p:nvPr>
            <p:ph type="title"/>
          </p:nvPr>
        </p:nvSpPr>
        <p:spPr/>
        <p:txBody>
          <a:bodyPr/>
          <a:lstStyle/>
          <a:p>
            <a:r>
              <a:rPr lang="en-US" dirty="0"/>
              <a:t>References and Resources</a:t>
            </a:r>
          </a:p>
        </p:txBody>
      </p:sp>
      <p:sp>
        <p:nvSpPr>
          <p:cNvPr id="3" name="Content Placeholder 2">
            <a:extLst>
              <a:ext uri="{FF2B5EF4-FFF2-40B4-BE49-F238E27FC236}">
                <a16:creationId xmlns:a16="http://schemas.microsoft.com/office/drawing/2014/main" id="{46E86F74-02BA-EDF6-9A47-8FDEDE078293}"/>
              </a:ext>
            </a:extLst>
          </p:cNvPr>
          <p:cNvSpPr>
            <a:spLocks noGrp="1"/>
          </p:cNvSpPr>
          <p:nvPr>
            <p:ph idx="1"/>
          </p:nvPr>
        </p:nvSpPr>
        <p:spPr/>
        <p:txBody>
          <a:bodyPr/>
          <a:lstStyle/>
          <a:p>
            <a:r>
              <a:rPr lang="en-US" sz="1800" dirty="0">
                <a:hlinkClick r:id="rId2" tooltip="Service-Learning: A Balanced Approach to Experiential Education Web Document"/>
              </a:rPr>
              <a:t>https://www.shsu.edu/academics/cce/documents/Service_Learning_Balanced_Approach_To_Experimental_Education.pdf</a:t>
            </a:r>
            <a:r>
              <a:rPr lang="en-US" sz="1800" dirty="0"/>
              <a:t> </a:t>
            </a:r>
          </a:p>
          <a:p>
            <a:r>
              <a:rPr lang="en-US" sz="1800" dirty="0">
                <a:hlinkClick r:id="rId3" tooltip="UT Senior Spends Summer Helping Nesting Sea Turtles Webpage"/>
              </a:rPr>
              <a:t>https://www.ut.edu/news-and-ut-life/ut-senior-spends-summer-helping-nesting-sea-turtles-</a:t>
            </a:r>
            <a:r>
              <a:rPr lang="en-US" sz="1800" dirty="0"/>
              <a:t> </a:t>
            </a:r>
          </a:p>
          <a:p>
            <a:r>
              <a:rPr lang="en-US" sz="1800" dirty="0">
                <a:hlinkClick r:id="rId4" tooltip="UT Film Students Work With Innovative LED Volume Webpage "/>
              </a:rPr>
              <a:t>https://www.ut.edu/news-and-ut-life/ut-film-students-work-with-innovative-led-volume</a:t>
            </a:r>
            <a:r>
              <a:rPr lang="en-US" sz="1800" dirty="0"/>
              <a:t> </a:t>
            </a:r>
          </a:p>
          <a:p>
            <a:r>
              <a:rPr lang="en-US" sz="1800" dirty="0">
                <a:hlinkClick r:id="rId5" tooltip="Experiential learning theory. Webpage"/>
              </a:rPr>
              <a:t>https://www.wgu.edu/blog/experiential-learning-theory2006.html#close</a:t>
            </a:r>
            <a:r>
              <a:rPr lang="en-US" sz="1800" dirty="0"/>
              <a:t> </a:t>
            </a:r>
          </a:p>
          <a:p>
            <a:r>
              <a:rPr lang="en-US" sz="1800" dirty="0">
                <a:hlinkClick r:id="rId6" tooltip="Marbleslides: Parabolas Webpage"/>
              </a:rPr>
              <a:t>https://teacher.desmos.com/activitybuilder/custom/566b31784e38e1e21a10aade?collections=featured-collections%2C5e73b204d560367270838c4b</a:t>
            </a:r>
            <a:r>
              <a:rPr lang="en-US" sz="1800" dirty="0"/>
              <a:t> </a:t>
            </a:r>
          </a:p>
        </p:txBody>
      </p:sp>
    </p:spTree>
    <p:extLst>
      <p:ext uri="{BB962C8B-B14F-4D97-AF65-F5344CB8AC3E}">
        <p14:creationId xmlns:p14="http://schemas.microsoft.com/office/powerpoint/2010/main" val="346993780"/>
      </p:ext>
    </p:extLst>
  </p:cSld>
  <p:clrMapOvr>
    <a:masterClrMapping/>
  </p:clrMapOvr>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body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3.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emplate>Aspect</Template>
  <TotalTime>10757</TotalTime>
  <Words>1707</Words>
  <Application>Microsoft Office PowerPoint</Application>
  <PresentationFormat>On-screen Show (4:3)</PresentationFormat>
  <Paragraphs>178</Paragraphs>
  <Slides>33</Slides>
  <Notes>2</Notes>
  <HiddenSlides>0</HiddenSlides>
  <MMClips>0</MMClips>
  <ScaleCrop>false</ScaleCrop>
  <HeadingPairs>
    <vt:vector size="6" baseType="variant">
      <vt:variant>
        <vt:lpstr>Fonts Used</vt:lpstr>
      </vt:variant>
      <vt:variant>
        <vt:i4>3</vt:i4>
      </vt:variant>
      <vt:variant>
        <vt:lpstr>Theme</vt:lpstr>
      </vt:variant>
      <vt:variant>
        <vt:i4>1</vt:i4>
      </vt:variant>
      <vt:variant>
        <vt:lpstr>Slide Titles</vt:lpstr>
      </vt:variant>
      <vt:variant>
        <vt:i4>33</vt:i4>
      </vt:variant>
    </vt:vector>
  </HeadingPairs>
  <TitlesOfParts>
    <vt:vector size="37" baseType="lpstr">
      <vt:lpstr>ＭＳ Ｐゴシック</vt:lpstr>
      <vt:lpstr>Arial</vt:lpstr>
      <vt:lpstr>Calibri</vt:lpstr>
      <vt:lpstr>Office Theme</vt:lpstr>
      <vt:lpstr>Experiential Learning 101</vt:lpstr>
      <vt:lpstr>Outline</vt:lpstr>
      <vt:lpstr>Experiential Learning Theory</vt:lpstr>
      <vt:lpstr>Experiential Learning Theory</vt:lpstr>
      <vt:lpstr>ELT works in four stages:</vt:lpstr>
      <vt:lpstr>Concrete Experience</vt:lpstr>
      <vt:lpstr>Reflective Observation</vt:lpstr>
      <vt:lpstr>Abstract Conceptualization</vt:lpstr>
      <vt:lpstr>Active Experimentation</vt:lpstr>
      <vt:lpstr>Example: Baking banana bread for the first time</vt:lpstr>
      <vt:lpstr>Example: Baking banana bread for the first time</vt:lpstr>
      <vt:lpstr>Learning Styles</vt:lpstr>
      <vt:lpstr>Learning Styles</vt:lpstr>
      <vt:lpstr>Learning Styles</vt:lpstr>
      <vt:lpstr>Learning Styles</vt:lpstr>
      <vt:lpstr>Learning Styles</vt:lpstr>
      <vt:lpstr>Learning Styles</vt:lpstr>
      <vt:lpstr>Examples of Experiential Learning</vt:lpstr>
      <vt:lpstr>Example: Community Service </vt:lpstr>
      <vt:lpstr>Examples: Service-learning</vt:lpstr>
      <vt:lpstr>Example in Psychology</vt:lpstr>
      <vt:lpstr>Example: Field education</vt:lpstr>
      <vt:lpstr>Example: Internship</vt:lpstr>
      <vt:lpstr>Example in Marine Science-Biology</vt:lpstr>
      <vt:lpstr>Example in Film and Media Arts</vt:lpstr>
      <vt:lpstr>Examples in Criminology</vt:lpstr>
      <vt:lpstr>Example: Interviewing </vt:lpstr>
      <vt:lpstr>Example in Mathematics</vt:lpstr>
      <vt:lpstr>Benefits of Experiential Learning</vt:lpstr>
      <vt:lpstr>Challenges</vt:lpstr>
      <vt:lpstr>Discussion</vt:lpstr>
      <vt:lpstr>Thank you for your time!</vt:lpstr>
      <vt:lpstr>References and Resources</vt:lpstr>
    </vt:vector>
  </TitlesOfParts>
  <Company>The University of Tampa</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Experiential Learning 101</dc:title>
  <dc:creator>ljohnson@ut.edu</dc:creator>
  <cp:keywords>Experiential, Learning, 101, Lacey, Johnson</cp:keywords>
  <cp:lastModifiedBy>Asia Brown</cp:lastModifiedBy>
  <cp:revision>273</cp:revision>
  <cp:lastPrinted>2013-07-23T15:26:58Z</cp:lastPrinted>
  <dcterms:created xsi:type="dcterms:W3CDTF">2009-12-16T17:26:23Z</dcterms:created>
  <dcterms:modified xsi:type="dcterms:W3CDTF">2022-10-20T15:03:40Z</dcterms:modified>
</cp:coreProperties>
</file>