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71" r:id="rId9"/>
    <p:sldId id="262" r:id="rId10"/>
    <p:sldId id="263" r:id="rId11"/>
    <p:sldId id="281" r:id="rId12"/>
    <p:sldId id="276" r:id="rId13"/>
    <p:sldId id="277" r:id="rId14"/>
    <p:sldId id="264" r:id="rId15"/>
    <p:sldId id="266" r:id="rId16"/>
    <p:sldId id="278" r:id="rId17"/>
    <p:sldId id="267" r:id="rId18"/>
    <p:sldId id="268" r:id="rId19"/>
    <p:sldId id="272" r:id="rId20"/>
    <p:sldId id="273" r:id="rId21"/>
    <p:sldId id="279" r:id="rId22"/>
    <p:sldId id="269" r:id="rId23"/>
    <p:sldId id="270" r:id="rId24"/>
    <p:sldId id="280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453D-1708-B543-A519-500219C70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80A22-47E9-E145-B3FF-362238DB3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8F40-4D0A-FA48-9C72-CEE4B5E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7B0F6-2574-2647-8177-46B0A757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BA12-5A9E-3F41-A10B-C8951E49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5801-E408-014B-BE7A-8E59616E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5A4BE-563F-AD49-BA1B-6D2CFEB42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A00D4-3520-E54A-81A2-08B78D1D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8FB06-6331-9340-8E16-5288A0DE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6876-BE56-814D-B86F-82207BDF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0B9ED-42CF-0E44-BFD8-535AE95D0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9A9F1-90FA-B948-B8CD-A06764B7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0279-02BC-6F48-91FE-FC8F6841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60A3-E5FD-DB49-85D3-EC7ECE87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FE38-DF38-6A4B-8AC8-41E7E93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7A33-7AB1-0747-82EE-95D71942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63EA-8B7A-304B-980B-C27095748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8636-B41D-CD44-BDAC-6B95081B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FCF23-F790-BB41-AD30-13E5D989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F45D8-5FD7-A347-80A3-7B531B7C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2E64-8B61-A84A-B0ED-5849EC1A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57424-10E4-2249-ADF1-02ECF4DEB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EB52-27C6-B747-BBA7-FFB651CF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7D106-8EDD-E647-B4C3-516E508F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DF21-DE1A-5444-ACA3-2B082A9A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EBEF-9D5A-3B4A-8549-8602E01E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44D9-017F-634D-9389-C165D4241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EDFA2-F357-6A43-8D6A-DBB25701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22D1-8853-4D45-8DE2-E16C241D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0E924-8A0B-3E41-8C81-0F954071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DD67B-625F-1843-9D72-2E6D79CB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1F9C-E49C-4C4A-B881-08F20F6D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72AA5-63B0-2946-B77A-AAAF749C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7A274-04D0-8D41-BD4A-27064A617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38251-BF14-B947-A65E-0125F0555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B2866-D73E-AE46-A579-BB7060410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60FB3-C0CE-3448-8BE6-887092CF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3783B-CBDD-A444-A86A-127E734D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C45BC-C1E8-2441-A63C-2213A452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6C8C-20D0-BE46-9222-C83E3574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BEED-2A8A-1443-A129-B951E788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FC855-4E74-E745-9C51-94586B09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8F3E3-7086-4D46-A423-924CE7B6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732F2-E025-0547-AF1E-65D7CB9C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1776D-3496-1B49-B3C1-EF2CEF7D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AEF55-D7A0-D64E-A932-0DA57765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F915-3F13-1F44-81A9-F8CEAAD2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E0AF3-B8D5-2047-9A88-49DB29AD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97610-7AFD-3D4F-A205-BE7FFDC6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747A3-B4BC-184D-AB30-603C7AD3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33880-0E62-D944-89F2-AE7FA424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D698B-EE66-1C46-80B4-A1D70B29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AD02-F541-5B44-A394-10B70869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71185-D9FB-7146-982F-8F5B01474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72CBD-2CB5-264D-BFE8-21851FE22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C4805-1420-EA47-AF2B-816C1193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38958-EC58-DE41-AC64-A101ACA6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EED0E-0D88-9648-8BB5-A9B97CCE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4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58CE-8C22-364D-A8F9-4AF33CD5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C82E8-0DA2-DE4F-AA36-A577A89AD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A7E72-F4A3-A342-BE15-F45D80F80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5E65C-74C1-0E45-BBE5-555F014D01B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10309-C8C5-5F48-8883-7A4CA7A6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152FA-343B-D94B-B186-5A7A1D3A7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393C-6F12-E142-A790-FC9DA4E5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9EF7-90E3-284F-891D-234623CA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 and Genocide in Cuba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B8757-72C4-B340-93B6-F8E0C67E8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Lawrence Tone</a:t>
            </a:r>
          </a:p>
          <a:p>
            <a:r>
              <a:rPr lang="en-US" dirty="0"/>
              <a:t>Ivan Allen College of Liberal Arts</a:t>
            </a:r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09062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EF30-BAF2-FD4B-AE25-9F0BC88F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Reconcentrados</a:t>
            </a:r>
          </a:p>
        </p:txBody>
      </p:sp>
      <p:pic>
        <p:nvPicPr>
          <p:cNvPr id="5122" name="Picture 2" descr="Image result for reconcentrados">
            <a:extLst>
              <a:ext uri="{FF2B5EF4-FFF2-40B4-BE49-F238E27FC236}">
                <a16:creationId xmlns:a16="http://schemas.microsoft.com/office/drawing/2014/main" id="{5F1F3A45-C7A5-B141-A421-D944B4EAC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05" y="1789999"/>
            <a:ext cx="36767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econcentrados">
            <a:extLst>
              <a:ext uri="{FF2B5EF4-FFF2-40B4-BE49-F238E27FC236}">
                <a16:creationId xmlns:a16="http://schemas.microsoft.com/office/drawing/2014/main" id="{FAE1B190-C495-6C4E-A4CB-89EDB4DA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68" y="2066306"/>
            <a:ext cx="5561874" cy="35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EFDA-C679-0845-8C7C-3082F0C1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Calixto</a:t>
            </a:r>
            <a:r>
              <a:rPr lang="en-US" dirty="0"/>
              <a:t> García</a:t>
            </a:r>
          </a:p>
        </p:txBody>
      </p:sp>
      <p:pic>
        <p:nvPicPr>
          <p:cNvPr id="1026" name="Picture 2" descr="http://www.radioenciclopedia.cu/images/images/cuba-2018/Diciembre/calixto-garcia.jpg">
            <a:extLst>
              <a:ext uri="{FF2B5EF4-FFF2-40B4-BE49-F238E27FC236}">
                <a16:creationId xmlns:a16="http://schemas.microsoft.com/office/drawing/2014/main" id="{038F51A0-F463-BB40-86C9-2E72F8C3B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6" y="1526821"/>
            <a:ext cx="7313963" cy="48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4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D9E0-52BC-3846-BC41-437903D2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/>
              <a:t>  Carlos Finlay				</a:t>
            </a:r>
          </a:p>
        </p:txBody>
      </p:sp>
      <p:pic>
        <p:nvPicPr>
          <p:cNvPr id="1026" name="Picture 2" descr="Image result for carlos finlay">
            <a:extLst>
              <a:ext uri="{FF2B5EF4-FFF2-40B4-BE49-F238E27FC236}">
                <a16:creationId xmlns:a16="http://schemas.microsoft.com/office/drawing/2014/main" id="{5CC94F27-4147-A942-A409-3202E4050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9" y="386637"/>
            <a:ext cx="4191989" cy="62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1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86AA-9925-A343-B627-6E8D4D5E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Aedes</a:t>
            </a:r>
            <a:r>
              <a:rPr lang="en-US" dirty="0"/>
              <a:t> aegypti</a:t>
            </a:r>
          </a:p>
        </p:txBody>
      </p:sp>
      <p:pic>
        <p:nvPicPr>
          <p:cNvPr id="2050" name="Picture 2" descr="Image result for aedes aegypti">
            <a:extLst>
              <a:ext uri="{FF2B5EF4-FFF2-40B4-BE49-F238E27FC236}">
                <a16:creationId xmlns:a16="http://schemas.microsoft.com/office/drawing/2014/main" id="{4A206FD5-1844-E542-A3BA-FC30E57C2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28" y="1825625"/>
            <a:ext cx="65889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3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629D-573E-5F43-BFAA-88012946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Deaths, 1895-1898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33AE-9503-0B47-883B-32A092C9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Deaths in Combat: 4,032*</a:t>
            </a:r>
          </a:p>
          <a:p>
            <a:r>
              <a:rPr lang="en-US" dirty="0"/>
              <a:t>Deaths from Disease: 41,288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*Includes losses in combat with U.S. forces</a:t>
            </a:r>
          </a:p>
        </p:txBody>
      </p:sp>
    </p:spTree>
    <p:extLst>
      <p:ext uri="{BB962C8B-B14F-4D97-AF65-F5344CB8AC3E}">
        <p14:creationId xmlns:p14="http://schemas.microsoft.com/office/powerpoint/2010/main" val="415952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E61C-5C49-C046-BA2C-91A56388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Anti-War Sentiment Grows</a:t>
            </a:r>
          </a:p>
        </p:txBody>
      </p:sp>
      <p:pic>
        <p:nvPicPr>
          <p:cNvPr id="6146" name="Picture 2" descr="Image result for image of weyler riding a snail from la campana de gracia">
            <a:extLst>
              <a:ext uri="{FF2B5EF4-FFF2-40B4-BE49-F238E27FC236}">
                <a16:creationId xmlns:a16="http://schemas.microsoft.com/office/drawing/2014/main" id="{A26F1842-DF26-B044-8D73-AAB0435A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97" y="1850013"/>
            <a:ext cx="5168878" cy="45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mage of weyler riding a snail from la campana de gracia">
            <a:extLst>
              <a:ext uri="{FF2B5EF4-FFF2-40B4-BE49-F238E27FC236}">
                <a16:creationId xmlns:a16="http://schemas.microsoft.com/office/drawing/2014/main" id="{BE7E913E-DC64-BD4E-9249-4E5E615A4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6" y="1850014"/>
            <a:ext cx="5354206" cy="45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5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E828-3996-2042-9066-FA3A3B62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U.S.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2623-E1DE-2E44-B303-D83E37368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Humanitarian Crisis</a:t>
            </a:r>
          </a:p>
          <a:p>
            <a:r>
              <a:rPr lang="en-US" dirty="0"/>
              <a:t>Economic and Financial Interests</a:t>
            </a:r>
          </a:p>
          <a:p>
            <a:r>
              <a:rPr lang="en-US" dirty="0"/>
              <a:t>History of American Involvement</a:t>
            </a:r>
          </a:p>
          <a:p>
            <a:r>
              <a:rPr lang="en-US" dirty="0"/>
              <a:t>Cuban Propaganda</a:t>
            </a:r>
          </a:p>
          <a:p>
            <a:r>
              <a:rPr lang="en-US" dirty="0"/>
              <a:t>Growth of American Power</a:t>
            </a:r>
          </a:p>
          <a:p>
            <a:r>
              <a:rPr lang="en-US" dirty="0"/>
              <a:t>Destruction of the Maine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7E18-A5B2-CD4D-BC9F-05EC2971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Battleship </a:t>
            </a:r>
            <a:r>
              <a:rPr lang="en-US" i="1" dirty="0"/>
              <a:t>Maine</a:t>
            </a:r>
          </a:p>
        </p:txBody>
      </p:sp>
      <p:pic>
        <p:nvPicPr>
          <p:cNvPr id="7170" name="Picture 2" descr="Image result for battleship maine">
            <a:extLst>
              <a:ext uri="{FF2B5EF4-FFF2-40B4-BE49-F238E27FC236}">
                <a16:creationId xmlns:a16="http://schemas.microsoft.com/office/drawing/2014/main" id="{D7AFFD06-B757-5042-ABBA-7A9373A9F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0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1744-5F7D-0A42-9F7F-D0856A2F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78829" cy="1325563"/>
          </a:xfrm>
        </p:spPr>
        <p:txBody>
          <a:bodyPr/>
          <a:lstStyle/>
          <a:p>
            <a:r>
              <a:rPr lang="en-US" dirty="0"/>
              <a:t>Antonio </a:t>
            </a:r>
            <a:r>
              <a:rPr lang="en-US" dirty="0" err="1"/>
              <a:t>Cánovas</a:t>
            </a:r>
            <a:endParaRPr lang="en-US" dirty="0"/>
          </a:p>
        </p:txBody>
      </p:sp>
      <p:pic>
        <p:nvPicPr>
          <p:cNvPr id="8196" name="Picture 4" descr="Image result for antonio canovas del castillo">
            <a:extLst>
              <a:ext uri="{FF2B5EF4-FFF2-40B4-BE49-F238E27FC236}">
                <a16:creationId xmlns:a16="http://schemas.microsoft.com/office/drawing/2014/main" id="{F106ACB3-D335-0443-A70B-5FC5F1671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688111"/>
            <a:ext cx="4619501" cy="59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3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FA49-9FBA-2747-8450-2C90AF97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Corpus </a:t>
            </a:r>
            <a:r>
              <a:rPr lang="en-US"/>
              <a:t>Christi Bombing of 1896</a:t>
            </a:r>
            <a:endParaRPr lang="en-US" dirty="0"/>
          </a:p>
        </p:txBody>
      </p:sp>
      <p:pic>
        <p:nvPicPr>
          <p:cNvPr id="2050" name="Picture 2" descr="Image result for corpus christi bombing of 1896">
            <a:extLst>
              <a:ext uri="{FF2B5EF4-FFF2-40B4-BE49-F238E27FC236}">
                <a16:creationId xmlns:a16="http://schemas.microsoft.com/office/drawing/2014/main" id="{31F9D47D-D14A-014B-8EE2-91062DF30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26" y="1825625"/>
            <a:ext cx="64305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7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D894-C677-AC4A-A40F-D3375348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Cuba Achieved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680F-66E7-504F-B681-DAF97E30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Máximo</a:t>
            </a:r>
            <a:r>
              <a:rPr lang="en-US" dirty="0"/>
              <a:t> Gómez Declares Total War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Cubans Enjoy Differential Immunity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American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9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380-B619-3840-B3E4-0203CFD5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Montjuich</a:t>
            </a:r>
            <a:endParaRPr lang="en-US" dirty="0"/>
          </a:p>
        </p:txBody>
      </p:sp>
      <p:pic>
        <p:nvPicPr>
          <p:cNvPr id="3074" name="Picture 2" descr="Image result for montjuich in 1890s">
            <a:extLst>
              <a:ext uri="{FF2B5EF4-FFF2-40B4-BE49-F238E27FC236}">
                <a16:creationId xmlns:a16="http://schemas.microsoft.com/office/drawing/2014/main" id="{EC480B44-9E64-834D-A298-B03A1DC56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6" y="1934917"/>
            <a:ext cx="6678612" cy="44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0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31F3-A18F-E443-9EC4-A8A954E1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Ramón </a:t>
            </a:r>
            <a:r>
              <a:rPr lang="en-US" dirty="0" err="1"/>
              <a:t>Betances</a:t>
            </a:r>
            <a:endParaRPr lang="en-US" dirty="0"/>
          </a:p>
        </p:txBody>
      </p:sp>
      <p:pic>
        <p:nvPicPr>
          <p:cNvPr id="1026" name="Picture 2" descr="Image result for ramon betances">
            <a:extLst>
              <a:ext uri="{FF2B5EF4-FFF2-40B4-BE49-F238E27FC236}">
                <a16:creationId xmlns:a16="http://schemas.microsoft.com/office/drawing/2014/main" id="{C3406663-D5C8-0B4F-B663-91705608A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96" y="1027906"/>
            <a:ext cx="4410023" cy="56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9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A9A5-F29B-0C4B-964F-25024DB6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Michele </a:t>
            </a:r>
            <a:r>
              <a:rPr lang="en-US" dirty="0" err="1"/>
              <a:t>Angiolillo</a:t>
            </a:r>
            <a:endParaRPr lang="en-US" dirty="0"/>
          </a:p>
        </p:txBody>
      </p:sp>
      <p:pic>
        <p:nvPicPr>
          <p:cNvPr id="9218" name="Picture 2" descr="Image result for angiolillo">
            <a:extLst>
              <a:ext uri="{FF2B5EF4-FFF2-40B4-BE49-F238E27FC236}">
                <a16:creationId xmlns:a16="http://schemas.microsoft.com/office/drawing/2014/main" id="{D1DF2BE4-897F-2D4A-A361-84F7C61348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0" y="1690688"/>
            <a:ext cx="3148775" cy="48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b/b4/Angiolillo-assassinato.jpg/220px-Angiolillo-assassinato.jpg">
            <a:extLst>
              <a:ext uri="{FF2B5EF4-FFF2-40B4-BE49-F238E27FC236}">
                <a16:creationId xmlns:a16="http://schemas.microsoft.com/office/drawing/2014/main" id="{F6C34C2C-3462-474D-973E-7CFC10A7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9" y="2303895"/>
            <a:ext cx="5561281" cy="38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4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A219-3D51-DA4B-A51F-7AB8303B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Praxedes</a:t>
            </a:r>
            <a:r>
              <a:rPr lang="en-US" dirty="0"/>
              <a:t> </a:t>
            </a:r>
            <a:r>
              <a:rPr lang="en-US" dirty="0" err="1"/>
              <a:t>Sagasta</a:t>
            </a:r>
            <a:r>
              <a:rPr lang="en-US" dirty="0"/>
              <a:t>		</a:t>
            </a:r>
            <a:r>
              <a:rPr lang="en-US"/>
              <a:t>Ramón Blanco</a:t>
            </a:r>
            <a:endParaRPr lang="en-US" dirty="0"/>
          </a:p>
        </p:txBody>
      </p:sp>
      <p:pic>
        <p:nvPicPr>
          <p:cNvPr id="10242" name="Picture 2" descr="Image result for praxedes sagasta">
            <a:extLst>
              <a:ext uri="{FF2B5EF4-FFF2-40B4-BE49-F238E27FC236}">
                <a16:creationId xmlns:a16="http://schemas.microsoft.com/office/drawing/2014/main" id="{A14AC521-71B7-3B44-B93B-165D8E57F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6159"/>
            <a:ext cx="4702629" cy="45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amon blanco">
            <a:extLst>
              <a:ext uri="{FF2B5EF4-FFF2-40B4-BE49-F238E27FC236}">
                <a16:creationId xmlns:a16="http://schemas.microsoft.com/office/drawing/2014/main" id="{ABFD9C9E-6C7A-E94F-813A-9EF96F10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56" y="1906159"/>
            <a:ext cx="3725900" cy="44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60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0421-6250-D140-BF2D-0DC5DD47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Fitzhugh Lee</a:t>
            </a:r>
          </a:p>
        </p:txBody>
      </p:sp>
      <p:pic>
        <p:nvPicPr>
          <p:cNvPr id="2050" name="Picture 2" descr="Image result for fitzhugh lee">
            <a:extLst>
              <a:ext uri="{FF2B5EF4-FFF2-40B4-BE49-F238E27FC236}">
                <a16:creationId xmlns:a16="http://schemas.microsoft.com/office/drawing/2014/main" id="{566D1D7D-73AD-D647-82C8-94114DA3DB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08" y="1027906"/>
            <a:ext cx="370225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1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A858-AA4C-6647-B7FA-1E6B2150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he explosion of the maine">
            <a:extLst>
              <a:ext uri="{FF2B5EF4-FFF2-40B4-BE49-F238E27FC236}">
                <a16:creationId xmlns:a16="http://schemas.microsoft.com/office/drawing/2014/main" id="{9B762258-B07E-BD40-A091-34DB2FC62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6" y="570873"/>
            <a:ext cx="8201025" cy="60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57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91F6-B7EC-764B-BA3E-85CA0A56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antispanish propaganda 1898">
            <a:extLst>
              <a:ext uri="{FF2B5EF4-FFF2-40B4-BE49-F238E27FC236}">
                <a16:creationId xmlns:a16="http://schemas.microsoft.com/office/drawing/2014/main" id="{9645311B-1DA4-A34F-B0E4-4198646B9B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41" y="734015"/>
            <a:ext cx="5387534" cy="56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4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7617-A6C7-D143-B031-F4BD4332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Máximo</a:t>
            </a:r>
            <a:r>
              <a:rPr lang="en-US" dirty="0"/>
              <a:t> Gómez</a:t>
            </a:r>
          </a:p>
        </p:txBody>
      </p:sp>
      <p:pic>
        <p:nvPicPr>
          <p:cNvPr id="1026" name="Picture 2" descr="Image result for maximo gomez images">
            <a:extLst>
              <a:ext uri="{FF2B5EF4-FFF2-40B4-BE49-F238E27FC236}">
                <a16:creationId xmlns:a16="http://schemas.microsoft.com/office/drawing/2014/main" id="{9E025D4D-8CC7-004E-A63E-8A7DA1B26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8" y="1327147"/>
            <a:ext cx="8721003" cy="48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6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CE38-2656-9D4A-951B-065E820B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José Martí</a:t>
            </a:r>
          </a:p>
        </p:txBody>
      </p:sp>
      <p:pic>
        <p:nvPicPr>
          <p:cNvPr id="2050" name="Picture 2" descr="Image result for jose martí images">
            <a:extLst>
              <a:ext uri="{FF2B5EF4-FFF2-40B4-BE49-F238E27FC236}">
                <a16:creationId xmlns:a16="http://schemas.microsoft.com/office/drawing/2014/main" id="{06D541D4-66BD-8042-8B4A-7ECB79334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72" y="365125"/>
            <a:ext cx="4555122" cy="63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8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B56D-0059-5F4C-ACCD-67DAAAF5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B129-3AD5-B04C-A467-D9613074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"What are we, General? The heroic and modest servants of an idea that fires our hearts . . . or valiant military chieftains who with whip in hand and spurs on our boots prepare to take war to our people in order later to become their lords?"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--José Martí</a:t>
            </a:r>
          </a:p>
        </p:txBody>
      </p:sp>
    </p:spTree>
    <p:extLst>
      <p:ext uri="{BB962C8B-B14F-4D97-AF65-F5344CB8AC3E}">
        <p14:creationId xmlns:p14="http://schemas.microsoft.com/office/powerpoint/2010/main" val="2140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B8C1-DDB9-E043-84A3-3C8406C3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Antonio </a:t>
            </a:r>
            <a:r>
              <a:rPr lang="en-US" dirty="0" err="1"/>
              <a:t>Maceo</a:t>
            </a:r>
            <a:endParaRPr lang="en-US" dirty="0"/>
          </a:p>
        </p:txBody>
      </p:sp>
      <p:pic>
        <p:nvPicPr>
          <p:cNvPr id="3074" name="Picture 2" descr="Image result for antonio maceo images">
            <a:extLst>
              <a:ext uri="{FF2B5EF4-FFF2-40B4-BE49-F238E27FC236}">
                <a16:creationId xmlns:a16="http://schemas.microsoft.com/office/drawing/2014/main" id="{BFCCE197-8502-F249-9B8E-3AB518126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8" y="623861"/>
            <a:ext cx="4821383" cy="60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B98C-7216-6F40-B951-AC2BB6CE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AAB42-15D8-8D4C-847D-B088EDB4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Cuba “stone will not remain upon stone”</a:t>
            </a:r>
          </a:p>
          <a:p>
            <a:pPr marL="0" indent="0">
              <a:buNone/>
            </a:pPr>
            <a:r>
              <a:rPr lang="en-US" dirty="0"/>
              <a:t>Cuba will be “drowned in blood and devoured by flames”</a:t>
            </a:r>
          </a:p>
          <a:p>
            <a:pPr marL="0" indent="0">
              <a:buNone/>
            </a:pPr>
            <a:r>
              <a:rPr lang="en-US" dirty="0"/>
              <a:t>We have “only one duty: to triumph”</a:t>
            </a:r>
          </a:p>
          <a:p>
            <a:pPr marL="0" indent="0">
              <a:buNone/>
            </a:pPr>
            <a:r>
              <a:rPr lang="en-US" dirty="0"/>
              <a:t>In a war of “extermination” “all means” are acceptable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</a:t>
            </a:r>
            <a:r>
              <a:rPr lang="en-US" dirty="0" err="1"/>
              <a:t>Máximo</a:t>
            </a:r>
            <a:r>
              <a:rPr lang="en-US" dirty="0"/>
              <a:t> Gómez</a:t>
            </a:r>
          </a:p>
        </p:txBody>
      </p:sp>
    </p:spTree>
    <p:extLst>
      <p:ext uri="{BB962C8B-B14F-4D97-AF65-F5344CB8AC3E}">
        <p14:creationId xmlns:p14="http://schemas.microsoft.com/office/powerpoint/2010/main" val="370463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FAAC-5069-CA47-B241-0E20D23E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Bernabé</a:t>
            </a:r>
            <a:r>
              <a:rPr lang="en-US" dirty="0"/>
              <a:t> </a:t>
            </a:r>
            <a:r>
              <a:rPr lang="en-US" dirty="0" err="1"/>
              <a:t>Boza</a:t>
            </a:r>
            <a:endParaRPr lang="en-US" dirty="0"/>
          </a:p>
        </p:txBody>
      </p:sp>
      <p:pic>
        <p:nvPicPr>
          <p:cNvPr id="1026" name="Picture 2" descr="En la guerra del 95 pasó de teniente a general de brigada. (Ilustración: Aurelio)">
            <a:extLst>
              <a:ext uri="{FF2B5EF4-FFF2-40B4-BE49-F238E27FC236}">
                <a16:creationId xmlns:a16="http://schemas.microsoft.com/office/drawing/2014/main" id="{44293C8C-EF8B-F14B-A43A-A1919864C1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158502"/>
            <a:ext cx="3929062" cy="5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4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7346-0CA4-0C4B-9E9E-2D39A916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Valeriano</a:t>
            </a:r>
            <a:r>
              <a:rPr lang="en-US" dirty="0"/>
              <a:t> </a:t>
            </a:r>
            <a:r>
              <a:rPr lang="en-US" dirty="0" err="1"/>
              <a:t>Weyler</a:t>
            </a:r>
            <a:endParaRPr lang="en-US" dirty="0"/>
          </a:p>
        </p:txBody>
      </p:sp>
      <p:pic>
        <p:nvPicPr>
          <p:cNvPr id="4098" name="Picture 2" descr="Image result for valeriano weyler">
            <a:extLst>
              <a:ext uri="{FF2B5EF4-FFF2-40B4-BE49-F238E27FC236}">
                <a16:creationId xmlns:a16="http://schemas.microsoft.com/office/drawing/2014/main" id="{BB90FCE8-CBEC-4041-B5DD-09731B07A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51" y="1356271"/>
            <a:ext cx="3340297" cy="48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3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227</Words>
  <Application>Microsoft Office PowerPoint</Application>
  <PresentationFormat>Widescreen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War and Genocide in Cuba</vt:lpstr>
      <vt:lpstr>How Cuba Achieved Independence</vt:lpstr>
      <vt:lpstr>Máximo Gómez</vt:lpstr>
      <vt:lpstr>José Martí</vt:lpstr>
      <vt:lpstr>PowerPoint Presentation</vt:lpstr>
      <vt:lpstr>Antonio Maceo</vt:lpstr>
      <vt:lpstr>PowerPoint Presentation</vt:lpstr>
      <vt:lpstr>Bernabé Boza</vt:lpstr>
      <vt:lpstr>Valeriano Weyler</vt:lpstr>
      <vt:lpstr>Reconcentrados</vt:lpstr>
      <vt:lpstr>Calixto García</vt:lpstr>
      <vt:lpstr>  Carlos Finlay    </vt:lpstr>
      <vt:lpstr>Aedes aegypti</vt:lpstr>
      <vt:lpstr>Spanish Deaths, 1895-1898</vt:lpstr>
      <vt:lpstr>Spanish Anti-War Sentiment Grows</vt:lpstr>
      <vt:lpstr>Causes of U.S. Intervention</vt:lpstr>
      <vt:lpstr>The Battleship Maine</vt:lpstr>
      <vt:lpstr>Antonio Cánovas</vt:lpstr>
      <vt:lpstr>The Corpus Christi Bombing of 1896</vt:lpstr>
      <vt:lpstr>Montjuich</vt:lpstr>
      <vt:lpstr>Ramón Betances</vt:lpstr>
      <vt:lpstr>Michele Angiolillo</vt:lpstr>
      <vt:lpstr>Praxedes Sagasta  Ramón Blanco</vt:lpstr>
      <vt:lpstr>Fitzhugh Lee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and Genocide in Cuba</dc:title>
  <dc:creator>Microsoft Office User</dc:creator>
  <cp:lastModifiedBy>Laura Gicker</cp:lastModifiedBy>
  <cp:revision>22</cp:revision>
  <dcterms:created xsi:type="dcterms:W3CDTF">2019-06-15T15:03:51Z</dcterms:created>
  <dcterms:modified xsi:type="dcterms:W3CDTF">2019-10-30T21:35:21Z</dcterms:modified>
</cp:coreProperties>
</file>