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3" r:id="rId3"/>
    <p:sldId id="309" r:id="rId4"/>
    <p:sldId id="301" r:id="rId5"/>
    <p:sldId id="257" r:id="rId6"/>
    <p:sldId id="283" r:id="rId7"/>
    <p:sldId id="304" r:id="rId8"/>
    <p:sldId id="265" r:id="rId9"/>
    <p:sldId id="292" r:id="rId10"/>
    <p:sldId id="284" r:id="rId11"/>
    <p:sldId id="277" r:id="rId12"/>
    <p:sldId id="267" r:id="rId13"/>
    <p:sldId id="279" r:id="rId14"/>
    <p:sldId id="266" r:id="rId15"/>
    <p:sldId id="261" r:id="rId16"/>
    <p:sldId id="262" r:id="rId17"/>
    <p:sldId id="264" r:id="rId18"/>
    <p:sldId id="268" r:id="rId19"/>
    <p:sldId id="263" r:id="rId20"/>
    <p:sldId id="307" r:id="rId21"/>
    <p:sldId id="293" r:id="rId22"/>
    <p:sldId id="285" r:id="rId23"/>
    <p:sldId id="276" r:id="rId24"/>
    <p:sldId id="269" r:id="rId25"/>
    <p:sldId id="287" r:id="rId26"/>
    <p:sldId id="282" r:id="rId27"/>
    <p:sldId id="286" r:id="rId28"/>
    <p:sldId id="288" r:id="rId29"/>
    <p:sldId id="271" r:id="rId30"/>
    <p:sldId id="290" r:id="rId31"/>
    <p:sldId id="289" r:id="rId32"/>
    <p:sldId id="278" r:id="rId33"/>
    <p:sldId id="295" r:id="rId34"/>
    <p:sldId id="270" r:id="rId35"/>
    <p:sldId id="291" r:id="rId36"/>
    <p:sldId id="280" r:id="rId37"/>
    <p:sldId id="306" r:id="rId38"/>
    <p:sldId id="299" r:id="rId39"/>
    <p:sldId id="259" r:id="rId40"/>
    <p:sldId id="296" r:id="rId41"/>
    <p:sldId id="272" r:id="rId42"/>
    <p:sldId id="273" r:id="rId43"/>
    <p:sldId id="305" r:id="rId44"/>
    <p:sldId id="298" r:id="rId45"/>
    <p:sldId id="300" r:id="rId46"/>
    <p:sldId id="260" r:id="rId47"/>
    <p:sldId id="275" r:id="rId48"/>
    <p:sldId id="274" r:id="rId49"/>
    <p:sldId id="302" r:id="rId50"/>
    <p:sldId id="30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8" autoAdjust="0"/>
    <p:restoredTop sz="94660"/>
  </p:normalViewPr>
  <p:slideViewPr>
    <p:cSldViewPr snapToGrid="0">
      <p:cViewPr varScale="1">
        <p:scale>
          <a:sx n="111" d="100"/>
          <a:sy n="111" d="100"/>
        </p:scale>
        <p:origin x="22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5AEF8-18CE-4E47-9EFD-695E52DF0F41}"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1290462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5AEF8-18CE-4E47-9EFD-695E52DF0F41}"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2349664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5AEF8-18CE-4E47-9EFD-695E52DF0F41}"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383496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5AEF8-18CE-4E47-9EFD-695E52DF0F41}"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53222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5AEF8-18CE-4E47-9EFD-695E52DF0F41}"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1117933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5AEF8-18CE-4E47-9EFD-695E52DF0F41}"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41610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5AEF8-18CE-4E47-9EFD-695E52DF0F41}" type="datetimeFigureOut">
              <a:rPr lang="en-US" smtClean="0"/>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99952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5AEF8-18CE-4E47-9EFD-695E52DF0F41}" type="datetimeFigureOut">
              <a:rPr lang="en-US" smtClean="0"/>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4041462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5AEF8-18CE-4E47-9EFD-695E52DF0F41}" type="datetimeFigureOut">
              <a:rPr lang="en-US" smtClean="0"/>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23066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5AEF8-18CE-4E47-9EFD-695E52DF0F41}"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172289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5AEF8-18CE-4E47-9EFD-695E52DF0F41}"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1C576-7D12-4F97-A127-ECF92D49F69D}" type="slidenum">
              <a:rPr lang="en-US" smtClean="0"/>
              <a:t>‹#›</a:t>
            </a:fld>
            <a:endParaRPr lang="en-US"/>
          </a:p>
        </p:txBody>
      </p:sp>
    </p:spTree>
    <p:extLst>
      <p:ext uri="{BB962C8B-B14F-4D97-AF65-F5344CB8AC3E}">
        <p14:creationId xmlns:p14="http://schemas.microsoft.com/office/powerpoint/2010/main" val="900076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5AEF8-18CE-4E47-9EFD-695E52DF0F41}" type="datetimeFigureOut">
              <a:rPr lang="en-US" smtClean="0"/>
              <a:t>10/30/2019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1C576-7D12-4F97-A127-ECF92D49F69D}" type="slidenum">
              <a:rPr lang="en-US" smtClean="0"/>
              <a:t>‹#›</a:t>
            </a:fld>
            <a:endParaRPr lang="en-US"/>
          </a:p>
        </p:txBody>
      </p:sp>
    </p:spTree>
    <p:extLst>
      <p:ext uri="{BB962C8B-B14F-4D97-AF65-F5344CB8AC3E}">
        <p14:creationId xmlns:p14="http://schemas.microsoft.com/office/powerpoint/2010/main" val="2149607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153" y="162008"/>
            <a:ext cx="12321153" cy="1790777"/>
          </a:xfrm>
        </p:spPr>
        <p:txBody>
          <a:bodyPr>
            <a:normAutofit fontScale="90000"/>
          </a:bodyPr>
          <a:lstStyle/>
          <a:p>
            <a:r>
              <a:rPr lang="en-US" sz="4900" b="1" dirty="0">
                <a:latin typeface="+mn-lt"/>
              </a:rPr>
              <a:t>Revolutionary Key West:</a:t>
            </a:r>
            <a:br>
              <a:rPr lang="en-US" sz="4900" b="1" dirty="0">
                <a:latin typeface="+mn-lt"/>
              </a:rPr>
            </a:br>
            <a:r>
              <a:rPr lang="en-US" sz="4900" b="1" dirty="0">
                <a:latin typeface="+mn-lt"/>
              </a:rPr>
              <a:t>1868-1898                   </a:t>
            </a:r>
            <a:r>
              <a:rPr lang="en-US" sz="2700" b="1" dirty="0">
                <a:latin typeface="+mn-lt"/>
              </a:rPr>
              <a:t/>
            </a:r>
            <a:br>
              <a:rPr lang="en-US" sz="2700" b="1" dirty="0">
                <a:latin typeface="+mn-lt"/>
              </a:rPr>
            </a:br>
            <a:r>
              <a:rPr lang="en-US" sz="2700" b="1" dirty="0">
                <a:latin typeface="+mn-lt"/>
              </a:rPr>
              <a:t/>
            </a:r>
            <a:br>
              <a:rPr lang="en-US" sz="2700" b="1" dirty="0">
                <a:latin typeface="+mn-lt"/>
              </a:rPr>
            </a:br>
            <a:r>
              <a:rPr lang="en-US" sz="2700" b="1" dirty="0">
                <a:latin typeface="+mn-lt"/>
              </a:rPr>
              <a:t>Gerald E. Poyo, St. Mary’s University   </a:t>
            </a:r>
          </a:p>
        </p:txBody>
      </p:sp>
      <p:sp>
        <p:nvSpPr>
          <p:cNvPr id="3" name="Subtitle 2"/>
          <p:cNvSpPr>
            <a:spLocks noGrp="1"/>
          </p:cNvSpPr>
          <p:nvPr>
            <p:ph type="subTitle" idx="1"/>
          </p:nvPr>
        </p:nvSpPr>
        <p:spPr>
          <a:xfrm>
            <a:off x="1524000" y="3602038"/>
            <a:ext cx="9144000" cy="3255962"/>
          </a:xfrm>
        </p:spPr>
        <p:txBody>
          <a:bodyPr/>
          <a:lstStyle/>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2786"/>
            <a:ext cx="12192000" cy="4905214"/>
          </a:xfrm>
          <a:prstGeom prst="rect">
            <a:avLst/>
          </a:prstGeom>
        </p:spPr>
      </p:pic>
    </p:spTree>
    <p:extLst>
      <p:ext uri="{BB962C8B-B14F-4D97-AF65-F5344CB8AC3E}">
        <p14:creationId xmlns:p14="http://schemas.microsoft.com/office/powerpoint/2010/main" val="1756526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1700" y="367858"/>
            <a:ext cx="8242300" cy="1575242"/>
          </a:xfrm>
        </p:spPr>
        <p:txBody>
          <a:bodyPr>
            <a:normAutofit fontScale="90000"/>
          </a:bodyPr>
          <a:lstStyle/>
          <a:p>
            <a:r>
              <a:rPr lang="en-US" b="1" dirty="0"/>
              <a:t>                              2 </a:t>
            </a:r>
            <a:r>
              <a:rPr lang="en-US" dirty="0"/>
              <a:t> </a:t>
            </a:r>
            <a:br>
              <a:rPr lang="en-US" dirty="0"/>
            </a:br>
            <a:r>
              <a:rPr lang="en-US" b="1" dirty="0">
                <a:latin typeface="+mn-lt"/>
              </a:rPr>
              <a:t>Forging an Enduring Revolutionary                    Nationalist Community</a:t>
            </a:r>
          </a:p>
        </p:txBody>
      </p:sp>
      <p:sp>
        <p:nvSpPr>
          <p:cNvPr id="4" name="Rectangle 3"/>
          <p:cNvSpPr/>
          <p:nvPr/>
        </p:nvSpPr>
        <p:spPr>
          <a:xfrm>
            <a:off x="0" y="2834478"/>
            <a:ext cx="5928852" cy="523220"/>
          </a:xfrm>
          <a:prstGeom prst="rect">
            <a:avLst/>
          </a:prstGeom>
        </p:spPr>
        <p:txBody>
          <a:bodyPr wrap="square">
            <a:spAutoFit/>
          </a:bodyPr>
          <a:lstStyle/>
          <a:p>
            <a:r>
              <a:rPr lang="en-US" sz="2800" dirty="0"/>
              <a:t>    Identity, Nationalism &amp; Mobilization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072" y="2468880"/>
            <a:ext cx="5786928" cy="4389120"/>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65204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5542" y="1459373"/>
            <a:ext cx="3932237" cy="1600200"/>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en-US" sz="4400" b="1" dirty="0">
                <a:latin typeface="+mn-lt"/>
              </a:rPr>
              <a:t>Combating Political Reform and Annexation in Cuba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27140" y="1351919"/>
            <a:ext cx="3251962" cy="3795268"/>
          </a:xfrm>
        </p:spPr>
      </p:pic>
      <p:sp>
        <p:nvSpPr>
          <p:cNvPr id="4" name="Text Placeholder 3"/>
          <p:cNvSpPr>
            <a:spLocks noGrp="1"/>
          </p:cNvSpPr>
          <p:nvPr>
            <p:ph type="body" sz="half" idx="2"/>
          </p:nvPr>
        </p:nvSpPr>
        <p:spPr>
          <a:xfrm>
            <a:off x="662807" y="3539614"/>
            <a:ext cx="3932237" cy="3151472"/>
          </a:xfrm>
        </p:spPr>
        <p:txBody>
          <a:bodyPr>
            <a:normAutofit/>
          </a:bodyPr>
          <a:lstStyle/>
          <a:p>
            <a:endParaRPr lang="en-US" dirty="0"/>
          </a:p>
          <a:p>
            <a:r>
              <a:rPr lang="en-US" sz="2800" dirty="0"/>
              <a:t>Reform and Annexation to the United States had deep roots in Cuban political thinking and history.</a:t>
            </a:r>
          </a:p>
        </p:txBody>
      </p:sp>
      <p:sp>
        <p:nvSpPr>
          <p:cNvPr id="7" name="Text Placeholder 3"/>
          <p:cNvSpPr txBox="1">
            <a:spLocks/>
          </p:cNvSpPr>
          <p:nvPr/>
        </p:nvSpPr>
        <p:spPr>
          <a:xfrm>
            <a:off x="8936652" y="5387208"/>
            <a:ext cx="3255348" cy="81781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r>
              <a:rPr lang="en-US" sz="2800" dirty="0"/>
              <a:t>Juan Bellido de Luna- Annexationist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013" y="1299087"/>
            <a:ext cx="2828354" cy="3848100"/>
          </a:xfrm>
          <a:prstGeom prst="rect">
            <a:avLst/>
          </a:prstGeom>
        </p:spPr>
      </p:pic>
      <p:sp>
        <p:nvSpPr>
          <p:cNvPr id="9" name="Text Placeholder 3"/>
          <p:cNvSpPr txBox="1">
            <a:spLocks/>
          </p:cNvSpPr>
          <p:nvPr/>
        </p:nvSpPr>
        <p:spPr>
          <a:xfrm>
            <a:off x="5455013" y="5353666"/>
            <a:ext cx="2524113" cy="884903"/>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r>
              <a:rPr lang="en-US" sz="2800" dirty="0"/>
              <a:t>Antonio </a:t>
            </a:r>
            <a:r>
              <a:rPr lang="en-US" sz="2800" dirty="0" err="1"/>
              <a:t>Zambrana</a:t>
            </a:r>
            <a:r>
              <a:rPr lang="en-US" sz="2800" dirty="0"/>
              <a:t>- Autonomist</a:t>
            </a:r>
          </a:p>
        </p:txBody>
      </p:sp>
    </p:spTree>
    <p:extLst>
      <p:ext uri="{BB962C8B-B14F-4D97-AF65-F5344CB8AC3E}">
        <p14:creationId xmlns:p14="http://schemas.microsoft.com/office/powerpoint/2010/main" val="223874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555" y="-222068"/>
            <a:ext cx="4794341" cy="6858000"/>
          </a:xfrm>
        </p:spPr>
        <p:txBody>
          <a:bodyPr>
            <a:normAutofit/>
          </a:bodyPr>
          <a:lstStyle/>
          <a:p>
            <a:r>
              <a:rPr lang="en-US" sz="4400" b="1" dirty="0">
                <a:latin typeface="+mn-lt"/>
              </a:rPr>
              <a:t>Key West Revolutionary Nationalist  Leadership </a:t>
            </a:r>
            <a:br>
              <a:rPr lang="en-US" sz="4400" b="1" dirty="0">
                <a:latin typeface="+mn-lt"/>
              </a:rPr>
            </a:br>
            <a:r>
              <a:rPr lang="en-US" sz="3100" dirty="0"/>
              <a:t>Supported </a:t>
            </a:r>
            <a:br>
              <a:rPr lang="en-US" sz="3100" dirty="0"/>
            </a:br>
            <a:r>
              <a:rPr lang="en-US" sz="3100" dirty="0"/>
              <a:t>independence at all costs:</a:t>
            </a:r>
            <a:r>
              <a:rPr lang="en-US" dirty="0"/>
              <a:t/>
            </a:r>
            <a:br>
              <a:rPr lang="en-US" dirty="0"/>
            </a:br>
            <a:r>
              <a:rPr lang="en-US" dirty="0"/>
              <a:t/>
            </a:r>
            <a:br>
              <a:rPr lang="en-US" dirty="0"/>
            </a:br>
            <a:r>
              <a:rPr lang="en-US" sz="2200" dirty="0"/>
              <a:t>José Francisco </a:t>
            </a:r>
            <a:r>
              <a:rPr lang="en-US" sz="2200" dirty="0" err="1"/>
              <a:t>Lamadriz</a:t>
            </a:r>
            <a:r>
              <a:rPr lang="en-US" sz="2200" dirty="0"/>
              <a:t>- Arrived in Key West from NY after Ten Years War.</a:t>
            </a:r>
            <a:br>
              <a:rPr lang="en-US" sz="2200" dirty="0"/>
            </a:br>
            <a:r>
              <a:rPr lang="en-US" sz="2200" dirty="0"/>
              <a:t/>
            </a:r>
            <a:br>
              <a:rPr lang="en-US" sz="2200" dirty="0"/>
            </a:br>
            <a:r>
              <a:rPr lang="en-US" sz="2200" dirty="0"/>
              <a:t>José Dolores Poyo- Organized in Key West during Ten Years War.</a:t>
            </a:r>
            <a:br>
              <a:rPr lang="en-US" sz="2200" dirty="0"/>
            </a:br>
            <a:r>
              <a:rPr lang="en-US" sz="2200" dirty="0"/>
              <a:t/>
            </a:r>
            <a:br>
              <a:rPr lang="en-US" sz="2200" dirty="0"/>
            </a:br>
            <a:r>
              <a:rPr lang="en-US" sz="2200" dirty="0"/>
              <a:t>Fernando </a:t>
            </a:r>
            <a:r>
              <a:rPr lang="en-US" sz="2200" dirty="0" err="1"/>
              <a:t>Figueredo</a:t>
            </a:r>
            <a:r>
              <a:rPr lang="en-US" sz="2200" dirty="0"/>
              <a:t>-  Arrived in Key West in 1880 after fighting in the Ten Years War.</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02401" y="457200"/>
            <a:ext cx="3560824" cy="4873625"/>
          </a:xfrm>
        </p:spPr>
      </p:pic>
      <p:sp>
        <p:nvSpPr>
          <p:cNvPr id="4" name="Text Placeholder 3"/>
          <p:cNvSpPr>
            <a:spLocks noGrp="1"/>
          </p:cNvSpPr>
          <p:nvPr>
            <p:ph type="body" sz="half" idx="2"/>
          </p:nvPr>
        </p:nvSpPr>
        <p:spPr>
          <a:xfrm>
            <a:off x="5351129" y="5818705"/>
            <a:ext cx="2843596" cy="538315"/>
          </a:xfrm>
        </p:spPr>
        <p:txBody>
          <a:bodyPr>
            <a:normAutofit/>
          </a:bodyPr>
          <a:lstStyle/>
          <a:p>
            <a:r>
              <a:rPr lang="en-US" sz="2400" dirty="0"/>
              <a:t>Fernando </a:t>
            </a:r>
            <a:r>
              <a:rPr lang="en-US" sz="2400" dirty="0" err="1"/>
              <a:t>Figueredo</a:t>
            </a:r>
            <a:endParaRPr lang="en-US" sz="2400" dirty="0"/>
          </a:p>
        </p:txBody>
      </p:sp>
      <p:sp>
        <p:nvSpPr>
          <p:cNvPr id="6" name="Rectangle 5"/>
          <p:cNvSpPr/>
          <p:nvPr/>
        </p:nvSpPr>
        <p:spPr>
          <a:xfrm>
            <a:off x="8751513" y="5818705"/>
            <a:ext cx="2427844" cy="461665"/>
          </a:xfrm>
          <a:prstGeom prst="rect">
            <a:avLst/>
          </a:prstGeom>
        </p:spPr>
        <p:txBody>
          <a:bodyPr wrap="none">
            <a:spAutoFit/>
          </a:bodyPr>
          <a:lstStyle/>
          <a:p>
            <a:r>
              <a:rPr lang="en-US" sz="2400" dirty="0"/>
              <a:t>José Dolores Poyo</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624" y="523887"/>
            <a:ext cx="3321101" cy="4740250"/>
          </a:xfrm>
          <a:prstGeom prst="rect">
            <a:avLst/>
          </a:prstGeom>
        </p:spPr>
      </p:pic>
    </p:spTree>
    <p:extLst>
      <p:ext uri="{BB962C8B-B14F-4D97-AF65-F5344CB8AC3E}">
        <p14:creationId xmlns:p14="http://schemas.microsoft.com/office/powerpoint/2010/main" val="3124076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Revolutionary Press</a:t>
            </a:r>
          </a:p>
        </p:txBody>
      </p:sp>
      <p:sp>
        <p:nvSpPr>
          <p:cNvPr id="3" name="Text Placeholder 2"/>
          <p:cNvSpPr>
            <a:spLocks noGrp="1"/>
          </p:cNvSpPr>
          <p:nvPr>
            <p:ph type="body" idx="1"/>
          </p:nvPr>
        </p:nvSpPr>
        <p:spPr>
          <a:xfrm>
            <a:off x="839788" y="1146816"/>
            <a:ext cx="5157787" cy="823912"/>
          </a:xfrm>
        </p:spPr>
        <p:txBody>
          <a:bodyPr>
            <a:normAutofit/>
          </a:bodyPr>
          <a:lstStyle/>
          <a:p>
            <a:r>
              <a:rPr lang="en-US" sz="2800" b="0" dirty="0">
                <a:latin typeface="+mj-lt"/>
              </a:rPr>
              <a:t>Propaganda and Indoctrination</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715602" y="2192623"/>
            <a:ext cx="2503869" cy="3684588"/>
          </a:xfrm>
        </p:spPr>
      </p:pic>
      <p:sp>
        <p:nvSpPr>
          <p:cNvPr id="5" name="Text Placeholder 4"/>
          <p:cNvSpPr>
            <a:spLocks noGrp="1"/>
          </p:cNvSpPr>
          <p:nvPr>
            <p:ph type="body" sz="quarter" idx="3"/>
          </p:nvPr>
        </p:nvSpPr>
        <p:spPr>
          <a:xfrm>
            <a:off x="9955161" y="4470641"/>
            <a:ext cx="2083583" cy="823912"/>
          </a:xfrm>
        </p:spPr>
        <p:txBody>
          <a:bodyPr>
            <a:normAutofit/>
          </a:bodyPr>
          <a:lstStyle/>
          <a:p>
            <a:r>
              <a:rPr lang="en-US" b="0" dirty="0"/>
              <a:t>José Rafael Estrada, editor</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45477" y="2192623"/>
            <a:ext cx="2755684" cy="3684588"/>
          </a:xfr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9809" y="1027906"/>
            <a:ext cx="2825870" cy="420341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188" y="365125"/>
            <a:ext cx="2512605" cy="3916708"/>
          </a:xfrm>
          <a:prstGeom prst="rect">
            <a:avLst/>
          </a:prstGeom>
        </p:spPr>
      </p:pic>
      <p:sp>
        <p:nvSpPr>
          <p:cNvPr id="9" name="Text Placeholder 4"/>
          <p:cNvSpPr txBox="1">
            <a:spLocks/>
          </p:cNvSpPr>
          <p:nvPr/>
        </p:nvSpPr>
        <p:spPr>
          <a:xfrm>
            <a:off x="7286296" y="5555234"/>
            <a:ext cx="1698073"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0" dirty="0"/>
              <a:t>Fernando </a:t>
            </a:r>
            <a:r>
              <a:rPr lang="en-US" b="0" dirty="0" err="1"/>
              <a:t>Figueredo</a:t>
            </a:r>
            <a:r>
              <a:rPr lang="en-US" b="0" dirty="0"/>
              <a:t>, editor</a:t>
            </a:r>
          </a:p>
        </p:txBody>
      </p:sp>
      <p:sp>
        <p:nvSpPr>
          <p:cNvPr id="12" name="Text Placeholder 4"/>
          <p:cNvSpPr txBox="1">
            <a:spLocks/>
          </p:cNvSpPr>
          <p:nvPr/>
        </p:nvSpPr>
        <p:spPr>
          <a:xfrm>
            <a:off x="4135888" y="5967190"/>
            <a:ext cx="2083583"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0" dirty="0"/>
              <a:t>José Dolores Poyo, editor</a:t>
            </a:r>
          </a:p>
        </p:txBody>
      </p:sp>
      <p:sp>
        <p:nvSpPr>
          <p:cNvPr id="13" name="Text Placeholder 4"/>
          <p:cNvSpPr txBox="1">
            <a:spLocks/>
          </p:cNvSpPr>
          <p:nvPr/>
        </p:nvSpPr>
        <p:spPr>
          <a:xfrm>
            <a:off x="681527" y="5967190"/>
            <a:ext cx="2083583" cy="82391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0" dirty="0"/>
              <a:t>José </a:t>
            </a:r>
            <a:r>
              <a:rPr lang="en-US" b="0" dirty="0" err="1"/>
              <a:t>María</a:t>
            </a:r>
            <a:r>
              <a:rPr lang="en-US" b="0" dirty="0"/>
              <a:t> Reyes &amp; José Dolores Poyo, editors</a:t>
            </a:r>
          </a:p>
        </p:txBody>
      </p:sp>
    </p:spTree>
    <p:extLst>
      <p:ext uri="{BB962C8B-B14F-4D97-AF65-F5344CB8AC3E}">
        <p14:creationId xmlns:p14="http://schemas.microsoft.com/office/powerpoint/2010/main" val="409412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657" y="215230"/>
            <a:ext cx="5162806" cy="641555"/>
          </a:xfrm>
        </p:spPr>
        <p:txBody>
          <a:bodyPr>
            <a:noAutofit/>
          </a:bodyPr>
          <a:lstStyle/>
          <a:p>
            <a:r>
              <a:rPr lang="en-US" sz="4000" b="1" dirty="0">
                <a:latin typeface="+mn-lt"/>
              </a:rPr>
              <a:t>Cigar Factory </a:t>
            </a:r>
            <a:r>
              <a:rPr lang="en-US" sz="4400" b="1" dirty="0">
                <a:latin typeface="+mn-lt"/>
              </a:rPr>
              <a:t>Readers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35618" y="1768514"/>
            <a:ext cx="3688108" cy="3364036"/>
          </a:xfrm>
        </p:spPr>
      </p:pic>
      <p:sp>
        <p:nvSpPr>
          <p:cNvPr id="4" name="Text Placeholder 3"/>
          <p:cNvSpPr>
            <a:spLocks noGrp="1"/>
          </p:cNvSpPr>
          <p:nvPr>
            <p:ph type="body" sz="half" idx="2"/>
          </p:nvPr>
        </p:nvSpPr>
        <p:spPr>
          <a:xfrm>
            <a:off x="1282240" y="995363"/>
            <a:ext cx="3932237" cy="1546303"/>
          </a:xfrm>
        </p:spPr>
        <p:txBody>
          <a:bodyPr>
            <a:normAutofit fontScale="92500" lnSpcReduction="10000"/>
          </a:bodyPr>
          <a:lstStyle/>
          <a:p>
            <a:endParaRPr lang="en-US" dirty="0"/>
          </a:p>
          <a:p>
            <a:endParaRPr lang="en-US" dirty="0"/>
          </a:p>
          <a:p>
            <a:r>
              <a:rPr lang="en-US" sz="3500" dirty="0">
                <a:latin typeface="+mj-lt"/>
              </a:rPr>
              <a:t>Creating Political Awareness</a:t>
            </a:r>
          </a:p>
        </p:txBody>
      </p:sp>
      <p:sp>
        <p:nvSpPr>
          <p:cNvPr id="6" name="Text Placeholder 4"/>
          <p:cNvSpPr txBox="1">
            <a:spLocks/>
          </p:cNvSpPr>
          <p:nvPr/>
        </p:nvSpPr>
        <p:spPr>
          <a:xfrm>
            <a:off x="957775" y="2818821"/>
            <a:ext cx="3289759" cy="3537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José Maria Reyes, Wolff Factory</a:t>
            </a:r>
          </a:p>
          <a:p>
            <a:r>
              <a:rPr lang="en-US" dirty="0">
                <a:latin typeface="+mj-lt"/>
              </a:rPr>
              <a:t>José Dolores Poyo, </a:t>
            </a:r>
            <a:r>
              <a:rPr lang="en-US" dirty="0" err="1">
                <a:latin typeface="+mj-lt"/>
              </a:rPr>
              <a:t>Ybor</a:t>
            </a:r>
            <a:r>
              <a:rPr lang="en-US" dirty="0">
                <a:latin typeface="+mj-lt"/>
              </a:rPr>
              <a:t> Factory</a:t>
            </a:r>
          </a:p>
          <a:p>
            <a:r>
              <a:rPr lang="en-US" dirty="0">
                <a:latin typeface="+mj-lt"/>
              </a:rPr>
              <a:t>José </a:t>
            </a:r>
            <a:r>
              <a:rPr lang="en-US" dirty="0" err="1">
                <a:latin typeface="+mj-lt"/>
              </a:rPr>
              <a:t>María</a:t>
            </a:r>
            <a:r>
              <a:rPr lang="en-US" dirty="0">
                <a:latin typeface="+mj-lt"/>
              </a:rPr>
              <a:t> González, </a:t>
            </a:r>
            <a:r>
              <a:rPr lang="en-US" dirty="0" err="1">
                <a:latin typeface="+mj-lt"/>
              </a:rPr>
              <a:t>Gato</a:t>
            </a:r>
            <a:r>
              <a:rPr lang="en-US" dirty="0">
                <a:latin typeface="+mj-lt"/>
              </a:rPr>
              <a:t> Factory</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8681" y="857685"/>
            <a:ext cx="2932730" cy="5498869"/>
          </a:xfrm>
          <a:prstGeom prst="rect">
            <a:avLst/>
          </a:prstGeom>
        </p:spPr>
      </p:pic>
    </p:spTree>
    <p:extLst>
      <p:ext uri="{BB962C8B-B14F-4D97-AF65-F5344CB8AC3E}">
        <p14:creationId xmlns:p14="http://schemas.microsoft.com/office/powerpoint/2010/main" val="424922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9598" y="256637"/>
            <a:ext cx="3439333" cy="1325563"/>
          </a:xfrm>
        </p:spPr>
        <p:txBody>
          <a:bodyPr/>
          <a:lstStyle/>
          <a:p>
            <a:r>
              <a:rPr lang="en-US" b="1" dirty="0">
                <a:latin typeface="+mn-lt"/>
              </a:rPr>
              <a:t>Political Clubs</a:t>
            </a:r>
          </a:p>
        </p:txBody>
      </p:sp>
      <p:sp>
        <p:nvSpPr>
          <p:cNvPr id="3" name="Content Placeholder 2"/>
          <p:cNvSpPr>
            <a:spLocks noGrp="1"/>
          </p:cNvSpPr>
          <p:nvPr>
            <p:ph idx="1"/>
          </p:nvPr>
        </p:nvSpPr>
        <p:spPr>
          <a:xfrm>
            <a:off x="838199" y="1582200"/>
            <a:ext cx="5500607" cy="4594763"/>
          </a:xfrm>
        </p:spPr>
        <p:txBody>
          <a:bodyPr>
            <a:normAutofit fontScale="92500" lnSpcReduction="20000"/>
          </a:bodyPr>
          <a:lstStyle/>
          <a:p>
            <a:endParaRPr lang="en-US" dirty="0"/>
          </a:p>
          <a:p>
            <a:pPr marL="0" indent="0">
              <a:buNone/>
            </a:pPr>
            <a:r>
              <a:rPr lang="en-US" sz="3000" dirty="0"/>
              <a:t>Political clubs spearheaded organizing and fund raising efforts, and encouraged the formation of as many other clubs as possible. The goal was to organize the entire Cuban community into political clubs.</a:t>
            </a:r>
          </a:p>
          <a:p>
            <a:pPr marL="0" indent="0">
              <a:buNone/>
            </a:pPr>
            <a:endParaRPr lang="en-US" dirty="0"/>
          </a:p>
          <a:p>
            <a:r>
              <a:rPr lang="en-US" sz="2400" dirty="0" err="1"/>
              <a:t>Asociación</a:t>
            </a:r>
            <a:r>
              <a:rPr lang="en-US" sz="2400" dirty="0"/>
              <a:t> </a:t>
            </a:r>
            <a:r>
              <a:rPr lang="en-US" sz="2400" dirty="0" err="1"/>
              <a:t>Patriótica</a:t>
            </a:r>
            <a:r>
              <a:rPr lang="en-US" sz="2400" dirty="0"/>
              <a:t> de </a:t>
            </a:r>
            <a:r>
              <a:rPr lang="en-US" sz="2400" dirty="0" err="1"/>
              <a:t>Cayo</a:t>
            </a:r>
            <a:r>
              <a:rPr lang="en-US" sz="2400" dirty="0"/>
              <a:t> </a:t>
            </a:r>
            <a:r>
              <a:rPr lang="en-US" sz="2400" dirty="0" err="1"/>
              <a:t>Hueso</a:t>
            </a:r>
            <a:r>
              <a:rPr lang="en-US" sz="2400" dirty="0"/>
              <a:t>—1869</a:t>
            </a:r>
          </a:p>
          <a:p>
            <a:r>
              <a:rPr lang="en-US" sz="2400" dirty="0" err="1"/>
              <a:t>Associación</a:t>
            </a:r>
            <a:r>
              <a:rPr lang="en-US" sz="2400" dirty="0"/>
              <a:t> </a:t>
            </a:r>
            <a:r>
              <a:rPr lang="en-US" sz="2400" dirty="0" err="1"/>
              <a:t>Patriótica</a:t>
            </a:r>
            <a:r>
              <a:rPr lang="en-US" sz="2400" dirty="0"/>
              <a:t> del Sur--1871</a:t>
            </a:r>
          </a:p>
          <a:p>
            <a:r>
              <a:rPr lang="en-US" sz="2400" dirty="0" err="1"/>
              <a:t>Orden</a:t>
            </a:r>
            <a:r>
              <a:rPr lang="en-US" sz="2400" dirty="0"/>
              <a:t> </a:t>
            </a:r>
            <a:r>
              <a:rPr lang="en-US" sz="2400" dirty="0" err="1"/>
              <a:t>Cosmopolita</a:t>
            </a:r>
            <a:r>
              <a:rPr lang="en-US" sz="2400" dirty="0"/>
              <a:t> del Sol—1878</a:t>
            </a:r>
          </a:p>
          <a:p>
            <a:r>
              <a:rPr lang="en-US" sz="2400" dirty="0"/>
              <a:t>Centro </a:t>
            </a:r>
            <a:r>
              <a:rPr lang="en-US" sz="2400" dirty="0" err="1"/>
              <a:t>Revolucionario</a:t>
            </a:r>
            <a:r>
              <a:rPr lang="en-US" sz="2400" dirty="0"/>
              <a:t> Cubano--1884</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804" y="0"/>
            <a:ext cx="4774196" cy="6858000"/>
          </a:xfrm>
          <a:prstGeom prst="rect">
            <a:avLst/>
          </a:prstGeom>
        </p:spPr>
      </p:pic>
    </p:spTree>
    <p:extLst>
      <p:ext uri="{BB962C8B-B14F-4D97-AF65-F5344CB8AC3E}">
        <p14:creationId xmlns:p14="http://schemas.microsoft.com/office/powerpoint/2010/main" val="561603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799" y="0"/>
            <a:ext cx="10515600" cy="1325563"/>
          </a:xfrm>
        </p:spPr>
        <p:txBody>
          <a:bodyPr/>
          <a:lstStyle/>
          <a:p>
            <a:r>
              <a:rPr lang="en-US" dirty="0"/>
              <a:t>               </a:t>
            </a:r>
            <a:r>
              <a:rPr lang="en-US" b="1" dirty="0">
                <a:latin typeface="+mn-lt"/>
              </a:rPr>
              <a:t>Women: grass-roots organizers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838" t="5372" r="25758" b="8009"/>
          <a:stretch/>
        </p:blipFill>
        <p:spPr>
          <a:xfrm>
            <a:off x="2224954" y="3594289"/>
            <a:ext cx="2133599" cy="3042075"/>
          </a:xfrm>
          <a:prstGeom prst="rect">
            <a:avLst/>
          </a:prstGeom>
        </p:spPr>
      </p:pic>
      <p:sp>
        <p:nvSpPr>
          <p:cNvPr id="5" name="Content Placeholder 4"/>
          <p:cNvSpPr>
            <a:spLocks noGrp="1"/>
          </p:cNvSpPr>
          <p:nvPr>
            <p:ph idx="1"/>
          </p:nvPr>
        </p:nvSpPr>
        <p:spPr>
          <a:xfrm>
            <a:off x="924637" y="1170719"/>
            <a:ext cx="4734232" cy="2626787"/>
          </a:xfrm>
        </p:spPr>
        <p:txBody>
          <a:bodyPr>
            <a:normAutofit/>
          </a:bodyPr>
          <a:lstStyle/>
          <a:p>
            <a:pPr marL="0" indent="0">
              <a:buNone/>
            </a:pPr>
            <a:r>
              <a:rPr lang="en-US" dirty="0"/>
              <a:t>At the heart of grass-roots organizing, women prepared patriotic events, including </a:t>
            </a:r>
            <a:r>
              <a:rPr lang="en-US" dirty="0" err="1"/>
              <a:t>bazzars</a:t>
            </a:r>
            <a:r>
              <a:rPr lang="en-US" dirty="0"/>
              <a:t>, picnics, and public celebrations of different kinds.</a:t>
            </a:r>
          </a:p>
        </p:txBody>
      </p:sp>
      <p:sp>
        <p:nvSpPr>
          <p:cNvPr id="6" name="Title 1"/>
          <p:cNvSpPr txBox="1">
            <a:spLocks/>
          </p:cNvSpPr>
          <p:nvPr/>
        </p:nvSpPr>
        <p:spPr>
          <a:xfrm>
            <a:off x="307831" y="4902543"/>
            <a:ext cx="1917123" cy="14161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t>Carolina Rodríguez, La </a:t>
            </a:r>
            <a:r>
              <a:rPr lang="en-US" sz="2100" dirty="0" err="1"/>
              <a:t>Patriota</a:t>
            </a:r>
            <a:endParaRPr lang="en-US" sz="2100"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616" y="3948028"/>
            <a:ext cx="3692347" cy="268833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870" y="1137878"/>
            <a:ext cx="3291840" cy="2456411"/>
          </a:xfrm>
          <a:prstGeom prst="rect">
            <a:avLst/>
          </a:prstGeom>
        </p:spPr>
      </p:pic>
    </p:spTree>
    <p:extLst>
      <p:ext uri="{BB962C8B-B14F-4D97-AF65-F5344CB8AC3E}">
        <p14:creationId xmlns:p14="http://schemas.microsoft.com/office/powerpoint/2010/main" val="1559300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333" y="122501"/>
            <a:ext cx="10515600" cy="1325563"/>
          </a:xfrm>
        </p:spPr>
        <p:txBody>
          <a:bodyPr/>
          <a:lstStyle/>
          <a:p>
            <a:r>
              <a:rPr lang="en-US" b="1" dirty="0">
                <a:latin typeface="+mn-lt"/>
              </a:rPr>
              <a:t>            Schools: Education &amp; Identity</a:t>
            </a:r>
          </a:p>
        </p:txBody>
      </p:sp>
      <p:sp>
        <p:nvSpPr>
          <p:cNvPr id="5" name="Title 1"/>
          <p:cNvSpPr txBox="1">
            <a:spLocks/>
          </p:cNvSpPr>
          <p:nvPr/>
        </p:nvSpPr>
        <p:spPr>
          <a:xfrm>
            <a:off x="942354" y="1324076"/>
            <a:ext cx="3186794" cy="5088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San Carlos Institute</a:t>
            </a:r>
          </a:p>
          <a:p>
            <a:endParaRPr lang="en-US" sz="2800" dirty="0"/>
          </a:p>
          <a:p>
            <a:r>
              <a:rPr lang="en-US" sz="2800" dirty="0"/>
              <a:t>Children received education in Spanish and learned Cuban history, culture and geography—they remained Cuban and identified with the struggle for Cuban independence </a:t>
            </a:r>
          </a:p>
        </p:txBody>
      </p:sp>
      <p:sp>
        <p:nvSpPr>
          <p:cNvPr id="6" name="Title 1"/>
          <p:cNvSpPr txBox="1">
            <a:spLocks/>
          </p:cNvSpPr>
          <p:nvPr/>
        </p:nvSpPr>
        <p:spPr>
          <a:xfrm>
            <a:off x="5102351" y="5542844"/>
            <a:ext cx="2217789" cy="13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San Carlos Institute- founded 1871</a:t>
            </a:r>
          </a:p>
          <a:p>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4194"/>
          <a:stretch/>
        </p:blipFill>
        <p:spPr>
          <a:xfrm>
            <a:off x="4804126" y="2032547"/>
            <a:ext cx="2516014" cy="338351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9587"/>
          <a:stretch/>
        </p:blipFill>
        <p:spPr>
          <a:xfrm>
            <a:off x="7909455" y="1324076"/>
            <a:ext cx="4085456" cy="2966570"/>
          </a:xfrm>
          <a:prstGeom prst="rect">
            <a:avLst/>
          </a:prstGeom>
        </p:spPr>
      </p:pic>
      <p:sp>
        <p:nvSpPr>
          <p:cNvPr id="4" name="Rectangle 3"/>
          <p:cNvSpPr/>
          <p:nvPr/>
        </p:nvSpPr>
        <p:spPr>
          <a:xfrm>
            <a:off x="7939333" y="4407877"/>
            <a:ext cx="4132265" cy="584775"/>
          </a:xfrm>
          <a:prstGeom prst="rect">
            <a:avLst/>
          </a:prstGeom>
        </p:spPr>
        <p:txBody>
          <a:bodyPr wrap="square">
            <a:spAutoFit/>
          </a:bodyPr>
          <a:lstStyle/>
          <a:p>
            <a:r>
              <a:rPr lang="en-US" sz="1600" dirty="0"/>
              <a:t>San Carlos Institute- New building Inaugurated in 1887  after a fire in Key West.  </a:t>
            </a:r>
          </a:p>
        </p:txBody>
      </p:sp>
    </p:spTree>
    <p:extLst>
      <p:ext uri="{BB962C8B-B14F-4D97-AF65-F5344CB8AC3E}">
        <p14:creationId xmlns:p14="http://schemas.microsoft.com/office/powerpoint/2010/main" val="1746185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840" y="223567"/>
            <a:ext cx="6445955" cy="846105"/>
          </a:xfrm>
        </p:spPr>
        <p:txBody>
          <a:bodyPr/>
          <a:lstStyle/>
          <a:p>
            <a:r>
              <a:rPr lang="en-US" dirty="0"/>
              <a:t>           </a:t>
            </a:r>
            <a:r>
              <a:rPr lang="en-US" sz="4400" b="1" dirty="0">
                <a:latin typeface="+mn-lt"/>
              </a:rPr>
              <a:t>Patriotic Celebrations</a:t>
            </a:r>
          </a:p>
        </p:txBody>
      </p:sp>
      <p:sp>
        <p:nvSpPr>
          <p:cNvPr id="4" name="Text Placeholder 3"/>
          <p:cNvSpPr>
            <a:spLocks noGrp="1"/>
          </p:cNvSpPr>
          <p:nvPr>
            <p:ph type="body" sz="half" idx="2"/>
          </p:nvPr>
        </p:nvSpPr>
        <p:spPr>
          <a:xfrm>
            <a:off x="7961841" y="6094645"/>
            <a:ext cx="3214159" cy="642232"/>
          </a:xfrm>
        </p:spPr>
        <p:txBody>
          <a:bodyPr>
            <a:normAutofit/>
          </a:bodyPr>
          <a:lstStyle/>
          <a:p>
            <a:r>
              <a:rPr lang="en-US" dirty="0"/>
              <a:t>Medical Students Executed For Anti-Spanish on November 27, 1871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272" y="223567"/>
            <a:ext cx="3989832" cy="5772912"/>
          </a:xfrm>
          <a:prstGeom prst="rect">
            <a:avLst/>
          </a:prstGeom>
        </p:spPr>
      </p:pic>
      <p:sp>
        <p:nvSpPr>
          <p:cNvPr id="6" name="Rectangle 5"/>
          <p:cNvSpPr/>
          <p:nvPr/>
        </p:nvSpPr>
        <p:spPr>
          <a:xfrm>
            <a:off x="1360326" y="1069672"/>
            <a:ext cx="5385469" cy="2308324"/>
          </a:xfrm>
          <a:prstGeom prst="rect">
            <a:avLst/>
          </a:prstGeom>
        </p:spPr>
        <p:txBody>
          <a:bodyPr wrap="square">
            <a:spAutoFit/>
          </a:bodyPr>
          <a:lstStyle/>
          <a:p>
            <a:r>
              <a:rPr lang="en-US" sz="2400" dirty="0"/>
              <a:t>Provided opportunities for community mobilizations: On 10 de </a:t>
            </a:r>
            <a:r>
              <a:rPr lang="en-US" sz="2400" dirty="0" err="1"/>
              <a:t>Octubre</a:t>
            </a:r>
            <a:r>
              <a:rPr lang="en-US" sz="2400" dirty="0"/>
              <a:t> and 27 de </a:t>
            </a:r>
            <a:r>
              <a:rPr lang="en-US" sz="2400" dirty="0" err="1"/>
              <a:t>Noviembre</a:t>
            </a:r>
            <a:r>
              <a:rPr lang="en-US" sz="2400" dirty="0"/>
              <a:t>, in particular, community attended speeches and parades.  These celebrations instilled a deep patriotic commitment across generations.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053" y="3604668"/>
            <a:ext cx="4644486" cy="3117605"/>
          </a:xfrm>
          <a:prstGeom prst="rect">
            <a:avLst/>
          </a:prstGeom>
        </p:spPr>
      </p:pic>
      <p:sp>
        <p:nvSpPr>
          <p:cNvPr id="8" name="Text Placeholder 3"/>
          <p:cNvSpPr txBox="1">
            <a:spLocks/>
          </p:cNvSpPr>
          <p:nvPr/>
        </p:nvSpPr>
        <p:spPr>
          <a:xfrm>
            <a:off x="188073" y="4856042"/>
            <a:ext cx="2249751" cy="1742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
        <p:nvSpPr>
          <p:cNvPr id="9" name="Text Placeholder 3"/>
          <p:cNvSpPr txBox="1">
            <a:spLocks/>
          </p:cNvSpPr>
          <p:nvPr/>
        </p:nvSpPr>
        <p:spPr>
          <a:xfrm>
            <a:off x="-48787" y="5001243"/>
            <a:ext cx="3214159" cy="6422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p:txBody>
      </p:sp>
      <p:sp>
        <p:nvSpPr>
          <p:cNvPr id="10" name="Text Placeholder 3"/>
          <p:cNvSpPr txBox="1">
            <a:spLocks/>
          </p:cNvSpPr>
          <p:nvPr/>
        </p:nvSpPr>
        <p:spPr>
          <a:xfrm>
            <a:off x="119470" y="4856041"/>
            <a:ext cx="2150097" cy="6148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A Los </a:t>
            </a:r>
            <a:r>
              <a:rPr lang="en-US" dirty="0" err="1"/>
              <a:t>Mártires</a:t>
            </a:r>
            <a:r>
              <a:rPr lang="en-US" dirty="0"/>
              <a:t> de Cuba, October 10, 1892, on the site of Jos</a:t>
            </a:r>
            <a:r>
              <a:rPr lang="es-MX" dirty="0"/>
              <a:t>é Francisco </a:t>
            </a:r>
            <a:r>
              <a:rPr lang="es-MX" dirty="0" err="1"/>
              <a:t>Lamadriz</a:t>
            </a:r>
            <a:r>
              <a:rPr lang="en-US" dirty="0"/>
              <a:t>’</a:t>
            </a:r>
            <a:r>
              <a:rPr lang="es-MX" dirty="0"/>
              <a:t>s grave.</a:t>
            </a:r>
            <a:endParaRPr lang="en-US" dirty="0"/>
          </a:p>
        </p:txBody>
      </p:sp>
    </p:spTree>
    <p:extLst>
      <p:ext uri="{BB962C8B-B14F-4D97-AF65-F5344CB8AC3E}">
        <p14:creationId xmlns:p14="http://schemas.microsoft.com/office/powerpoint/2010/main" val="1243353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95421" y="1515975"/>
            <a:ext cx="3044791"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603" y="2714939"/>
            <a:ext cx="2139696" cy="3067397"/>
          </a:xfrm>
          <a:prstGeom prst="rect">
            <a:avLst/>
          </a:prstGeom>
        </p:spPr>
      </p:pic>
      <p:sp>
        <p:nvSpPr>
          <p:cNvPr id="6" name="Text Placeholder 3"/>
          <p:cNvSpPr txBox="1">
            <a:spLocks/>
          </p:cNvSpPr>
          <p:nvPr/>
        </p:nvSpPr>
        <p:spPr>
          <a:xfrm>
            <a:off x="5090920" y="5770576"/>
            <a:ext cx="2843596" cy="5383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Fernando </a:t>
            </a:r>
            <a:r>
              <a:rPr lang="en-US" sz="1800" dirty="0" err="1"/>
              <a:t>Figueredo</a:t>
            </a:r>
            <a:r>
              <a:rPr lang="en-US" sz="1800" dirty="0"/>
              <a:t>, member of Florida Assembly from Monroe County</a:t>
            </a:r>
          </a:p>
        </p:txBody>
      </p:sp>
      <p:sp>
        <p:nvSpPr>
          <p:cNvPr id="7" name="Text Placeholder 3"/>
          <p:cNvSpPr txBox="1">
            <a:spLocks/>
          </p:cNvSpPr>
          <p:nvPr/>
        </p:nvSpPr>
        <p:spPr>
          <a:xfrm>
            <a:off x="8417184" y="5893704"/>
            <a:ext cx="2843596" cy="5383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Carlos Manuel de </a:t>
            </a:r>
            <a:r>
              <a:rPr lang="en-US" sz="1800" dirty="0" err="1"/>
              <a:t>Céspedes</a:t>
            </a:r>
            <a:r>
              <a:rPr lang="en-US" sz="1800" dirty="0"/>
              <a:t> y </a:t>
            </a:r>
            <a:r>
              <a:rPr lang="en-US" sz="1800" dirty="0" err="1"/>
              <a:t>Céspedes</a:t>
            </a:r>
            <a:r>
              <a:rPr lang="en-US" sz="1800" dirty="0"/>
              <a:t>, mayor of Key West</a:t>
            </a:r>
          </a:p>
        </p:txBody>
      </p:sp>
      <p:sp>
        <p:nvSpPr>
          <p:cNvPr id="8" name="Content Placeholder 2"/>
          <p:cNvSpPr txBox="1">
            <a:spLocks/>
          </p:cNvSpPr>
          <p:nvPr/>
        </p:nvSpPr>
        <p:spPr>
          <a:xfrm>
            <a:off x="-2274277" y="460619"/>
            <a:ext cx="6224954" cy="2212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0" lvl="6" indent="0">
              <a:buFont typeface="Arial" panose="020B0604020202020204" pitchFamily="34" charset="0"/>
              <a:buNone/>
            </a:pPr>
            <a:r>
              <a:rPr lang="en-US" sz="2000" dirty="0"/>
              <a:t>Cubans voted for local politicians who supported their Cuban independence activism but they sometimes divided along party lines on other local economic and social issues. </a:t>
            </a:r>
          </a:p>
          <a:p>
            <a:endParaRPr lang="en-US" dirty="0"/>
          </a:p>
          <a:p>
            <a:pPr marL="0" indent="0">
              <a:buFont typeface="Arial" panose="020B0604020202020204" pitchFamily="34" charset="0"/>
              <a:buNone/>
            </a:pPr>
            <a:endParaRPr lang="en-US" dirty="0"/>
          </a:p>
          <a:p>
            <a:endParaRPr lang="en-US" dirty="0"/>
          </a:p>
        </p:txBody>
      </p:sp>
      <p:sp>
        <p:nvSpPr>
          <p:cNvPr id="9" name="Title 8"/>
          <p:cNvSpPr>
            <a:spLocks noGrp="1"/>
          </p:cNvSpPr>
          <p:nvPr>
            <p:ph type="title"/>
          </p:nvPr>
        </p:nvSpPr>
        <p:spPr>
          <a:xfrm>
            <a:off x="5342416" y="142051"/>
            <a:ext cx="4856660" cy="1325563"/>
          </a:xfrm>
        </p:spPr>
        <p:txBody>
          <a:bodyPr>
            <a:normAutofit fontScale="90000"/>
          </a:bodyPr>
          <a:lstStyle/>
          <a:p>
            <a:r>
              <a:rPr lang="en-US" sz="4000" b="1" dirty="0">
                <a:latin typeface="+mn-lt"/>
              </a:rPr>
              <a:t>Cubans and US Politics: </a:t>
            </a:r>
            <a:br>
              <a:rPr lang="en-US" sz="4000" b="1" dirty="0">
                <a:latin typeface="+mn-lt"/>
              </a:rPr>
            </a:br>
            <a:r>
              <a:rPr lang="en-US" sz="4000" b="1" dirty="0">
                <a:latin typeface="+mn-lt"/>
              </a:rPr>
              <a:t>     Exiles and Ethnics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648" y="1515975"/>
            <a:ext cx="2946962" cy="420624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89" y="2775062"/>
            <a:ext cx="2032088" cy="2947153"/>
          </a:xfrm>
          <a:prstGeom prst="rect">
            <a:avLst/>
          </a:prstGeom>
        </p:spPr>
      </p:pic>
      <p:sp>
        <p:nvSpPr>
          <p:cNvPr id="11" name="Text Placeholder 3"/>
          <p:cNvSpPr txBox="1">
            <a:spLocks/>
          </p:cNvSpPr>
          <p:nvPr/>
        </p:nvSpPr>
        <p:spPr>
          <a:xfrm>
            <a:off x="704833" y="6162861"/>
            <a:ext cx="3245844" cy="5383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Cuban Republican Newspapers</a:t>
            </a:r>
          </a:p>
        </p:txBody>
      </p:sp>
    </p:spTree>
    <p:extLst>
      <p:ext uri="{BB962C8B-B14F-4D97-AF65-F5344CB8AC3E}">
        <p14:creationId xmlns:p14="http://schemas.microsoft.com/office/powerpoint/2010/main" val="401125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5900" y="2075542"/>
            <a:ext cx="4905829" cy="1086077"/>
          </a:xfrm>
        </p:spPr>
        <p:txBody>
          <a:bodyPr>
            <a:normAutofit fontScale="90000"/>
          </a:bodyPr>
          <a:lstStyle/>
          <a:p>
            <a:r>
              <a:rPr lang="en-US" sz="4400" b="1" dirty="0">
                <a:latin typeface="+mn-lt"/>
              </a:rPr>
              <a:t>El </a:t>
            </a:r>
            <a:r>
              <a:rPr lang="en-US" sz="4400" b="1" dirty="0" err="1">
                <a:latin typeface="+mn-lt"/>
              </a:rPr>
              <a:t>Grito</a:t>
            </a:r>
            <a:r>
              <a:rPr lang="en-US" sz="4400" b="1" dirty="0">
                <a:latin typeface="+mn-lt"/>
              </a:rPr>
              <a:t> de </a:t>
            </a:r>
            <a:r>
              <a:rPr lang="en-US" sz="4400" b="1" dirty="0" err="1">
                <a:latin typeface="+mn-lt"/>
              </a:rPr>
              <a:t>Yara</a:t>
            </a:r>
            <a:r>
              <a:rPr lang="en-US" sz="4400" b="1" dirty="0">
                <a:latin typeface="+mn-lt"/>
              </a:rPr>
              <a:t/>
            </a:r>
            <a:br>
              <a:rPr lang="en-US" sz="4400" b="1" dirty="0">
                <a:latin typeface="+mn-lt"/>
              </a:rPr>
            </a:br>
            <a:r>
              <a:rPr lang="en-US" sz="4400" b="1" dirty="0">
                <a:latin typeface="+mn-lt"/>
              </a:rPr>
              <a:t/>
            </a:r>
            <a:br>
              <a:rPr lang="en-US" sz="4400" b="1" dirty="0">
                <a:latin typeface="+mn-lt"/>
              </a:rPr>
            </a:br>
            <a:r>
              <a:rPr lang="en-US" sz="3100" b="1" dirty="0">
                <a:latin typeface="+mn-lt"/>
              </a:rPr>
              <a:t>October 10, 1868</a:t>
            </a:r>
          </a:p>
        </p:txBody>
      </p:sp>
      <p:sp>
        <p:nvSpPr>
          <p:cNvPr id="3" name="Subtitle 2"/>
          <p:cNvSpPr>
            <a:spLocks noGrp="1"/>
          </p:cNvSpPr>
          <p:nvPr>
            <p:ph type="subTitle" idx="1"/>
          </p:nvPr>
        </p:nvSpPr>
        <p:spPr>
          <a:xfrm>
            <a:off x="5380701" y="5917179"/>
            <a:ext cx="5807529" cy="732971"/>
          </a:xfrm>
        </p:spPr>
        <p:txBody>
          <a:bodyPr>
            <a:normAutofit lnSpcReduction="10000"/>
          </a:bodyPr>
          <a:lstStyle/>
          <a:p>
            <a:r>
              <a:rPr lang="en-US" dirty="0"/>
              <a:t>Carlos Manuel de </a:t>
            </a:r>
            <a:r>
              <a:rPr lang="en-US" dirty="0" err="1"/>
              <a:t>Céspedes</a:t>
            </a:r>
            <a:r>
              <a:rPr lang="en-US" dirty="0"/>
              <a:t> declaring Cuban Independence from Spain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929" y="450350"/>
            <a:ext cx="7189074" cy="5212080"/>
          </a:xfrm>
          <a:prstGeom prst="rect">
            <a:avLst/>
          </a:prstGeom>
        </p:spPr>
      </p:pic>
    </p:spTree>
    <p:extLst>
      <p:ext uri="{BB962C8B-B14F-4D97-AF65-F5344CB8AC3E}">
        <p14:creationId xmlns:p14="http://schemas.microsoft.com/office/powerpoint/2010/main" val="2117472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1652" y="194644"/>
            <a:ext cx="2572719" cy="961611"/>
          </a:xfrm>
        </p:spPr>
        <p:txBody>
          <a:bodyPr/>
          <a:lstStyle/>
          <a:p>
            <a:r>
              <a:rPr lang="en-US" b="1" dirty="0">
                <a:latin typeface="+mn-lt"/>
              </a:rPr>
              <a:t>Baseball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4871" y="392164"/>
            <a:ext cx="4152900" cy="3291173"/>
          </a:xfrm>
        </p:spPr>
      </p:pic>
      <p:sp>
        <p:nvSpPr>
          <p:cNvPr id="5" name="Rectangle 4"/>
          <p:cNvSpPr/>
          <p:nvPr/>
        </p:nvSpPr>
        <p:spPr>
          <a:xfrm>
            <a:off x="202112" y="1567400"/>
            <a:ext cx="4987776" cy="4401205"/>
          </a:xfrm>
          <a:prstGeom prst="rect">
            <a:avLst/>
          </a:prstGeom>
        </p:spPr>
        <p:txBody>
          <a:bodyPr wrap="square">
            <a:spAutoFit/>
          </a:bodyPr>
          <a:lstStyle/>
          <a:p>
            <a:r>
              <a:rPr lang="en-US" sz="2800" dirty="0"/>
              <a:t>Cubans adopted baseball in Key West and it quickly became their favorite pastime.  A formal league with four teams began playing championships in 1888. Key West teams also competed with teams in Cuba and Tampa.  Besides entertaining fans, baseball raised money for the revolutionary movements.</a:t>
            </a:r>
          </a:p>
        </p:txBody>
      </p:sp>
      <p:sp>
        <p:nvSpPr>
          <p:cNvPr id="6" name="Text Placeholder 3"/>
          <p:cNvSpPr txBox="1">
            <a:spLocks/>
          </p:cNvSpPr>
          <p:nvPr/>
        </p:nvSpPr>
        <p:spPr>
          <a:xfrm>
            <a:off x="9652754" y="781588"/>
            <a:ext cx="1710975" cy="7858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USS Maine baseball team played against Cuban teams when anchored in Key West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71" y="3683337"/>
            <a:ext cx="3987927" cy="3134756"/>
          </a:xfrm>
          <a:prstGeom prst="rect">
            <a:avLst/>
          </a:prstGeom>
        </p:spPr>
      </p:pic>
      <p:sp>
        <p:nvSpPr>
          <p:cNvPr id="8" name="Text Placeholder 3"/>
          <p:cNvSpPr txBox="1">
            <a:spLocks/>
          </p:cNvSpPr>
          <p:nvPr/>
        </p:nvSpPr>
        <p:spPr>
          <a:xfrm>
            <a:off x="9652753" y="4234401"/>
            <a:ext cx="1710975" cy="25836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Cubano Baseball Club, Havana 1899. Earlier, many of these men played on Key West Baseball Clubs </a:t>
            </a:r>
          </a:p>
        </p:txBody>
      </p:sp>
    </p:spTree>
    <p:extLst>
      <p:ext uri="{BB962C8B-B14F-4D97-AF65-F5344CB8AC3E}">
        <p14:creationId xmlns:p14="http://schemas.microsoft.com/office/powerpoint/2010/main" val="2046422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943" y="2675731"/>
            <a:ext cx="10515600" cy="1325563"/>
          </a:xfrm>
        </p:spPr>
        <p:txBody>
          <a:bodyPr/>
          <a:lstStyle/>
          <a:p>
            <a:r>
              <a:rPr lang="en-US" dirty="0"/>
              <a:t>                                 </a:t>
            </a:r>
            <a:r>
              <a:rPr lang="en-US" b="1" dirty="0">
                <a:latin typeface="+mn-lt"/>
              </a:rPr>
              <a:t>Questions</a:t>
            </a:r>
          </a:p>
        </p:txBody>
      </p:sp>
    </p:spTree>
    <p:extLst>
      <p:ext uri="{BB962C8B-B14F-4D97-AF65-F5344CB8AC3E}">
        <p14:creationId xmlns:p14="http://schemas.microsoft.com/office/powerpoint/2010/main" val="3056884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734" y="1978399"/>
            <a:ext cx="10109200" cy="1325563"/>
          </a:xfrm>
        </p:spPr>
        <p:txBody>
          <a:bodyPr>
            <a:normAutofit fontScale="90000"/>
          </a:bodyPr>
          <a:lstStyle/>
          <a:p>
            <a:r>
              <a:rPr lang="en-US" dirty="0"/>
              <a:t>                                              </a:t>
            </a:r>
            <a:r>
              <a:rPr lang="en-US" b="1" dirty="0"/>
              <a:t>3   </a:t>
            </a:r>
            <a:r>
              <a:rPr lang="en-US" dirty="0"/>
              <a:t>      </a:t>
            </a:r>
            <a:br>
              <a:rPr lang="en-US" dirty="0"/>
            </a:br>
            <a:r>
              <a:rPr lang="en-US" dirty="0"/>
              <a:t>               </a:t>
            </a:r>
            <a:r>
              <a:rPr lang="en-US" b="1" dirty="0">
                <a:latin typeface="+mn-lt"/>
              </a:rPr>
              <a:t>Evolving Revolutionary Strategies: </a:t>
            </a:r>
            <a:br>
              <a:rPr lang="en-US" b="1" dirty="0">
                <a:latin typeface="+mn-lt"/>
              </a:rPr>
            </a:br>
            <a:r>
              <a:rPr lang="en-US" b="1" dirty="0">
                <a:latin typeface="+mn-lt"/>
              </a:rPr>
              <a:t>                                   1870s-1880s</a:t>
            </a:r>
          </a:p>
        </p:txBody>
      </p:sp>
    </p:spTree>
    <p:extLst>
      <p:ext uri="{BB962C8B-B14F-4D97-AF65-F5344CB8AC3E}">
        <p14:creationId xmlns:p14="http://schemas.microsoft.com/office/powerpoint/2010/main" val="356859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76" y="0"/>
            <a:ext cx="4862286" cy="1610878"/>
          </a:xfrm>
        </p:spPr>
        <p:txBody>
          <a:bodyPr>
            <a:normAutofit fontScale="90000"/>
          </a:bodyPr>
          <a:lstStyle/>
          <a:p>
            <a:r>
              <a:rPr lang="en-US" dirty="0"/>
              <a:t/>
            </a:r>
            <a:br>
              <a:rPr lang="en-US" dirty="0"/>
            </a:br>
            <a:r>
              <a:rPr lang="en-US" sz="3600" b="1" dirty="0">
                <a:latin typeface="+mn-lt"/>
              </a:rPr>
              <a:t>Independence War Visitors To Key West, 1870-1880: Establishing a Tradition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64" y="1697566"/>
            <a:ext cx="1762125" cy="2590800"/>
          </a:xfrm>
        </p:spPr>
      </p:pic>
      <p:sp>
        <p:nvSpPr>
          <p:cNvPr id="4" name="Text Placeholder 3"/>
          <p:cNvSpPr>
            <a:spLocks noGrp="1"/>
          </p:cNvSpPr>
          <p:nvPr>
            <p:ph type="body" sz="half" idx="2"/>
          </p:nvPr>
        </p:nvSpPr>
        <p:spPr>
          <a:xfrm>
            <a:off x="2158033" y="2676476"/>
            <a:ext cx="1124479" cy="719667"/>
          </a:xfrm>
        </p:spPr>
        <p:txBody>
          <a:bodyPr>
            <a:normAutofit lnSpcReduction="10000"/>
          </a:bodyPr>
          <a:lstStyle/>
          <a:p>
            <a:r>
              <a:rPr lang="en-US" dirty="0"/>
              <a:t>General Manuel de Quesada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8247" y="2231067"/>
            <a:ext cx="2880360" cy="38404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2966" y="1316868"/>
            <a:ext cx="1852613" cy="2381250"/>
          </a:xfrm>
          <a:prstGeom prst="rect">
            <a:avLst/>
          </a:prstGeom>
        </p:spPr>
      </p:pic>
      <p:sp>
        <p:nvSpPr>
          <p:cNvPr id="9" name="Text Placeholder 3"/>
          <p:cNvSpPr txBox="1">
            <a:spLocks/>
          </p:cNvSpPr>
          <p:nvPr/>
        </p:nvSpPr>
        <p:spPr>
          <a:xfrm>
            <a:off x="6397815" y="2231067"/>
            <a:ext cx="1124479" cy="37717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Vice-President of the Cuban Republic Francisco Vicente Aguilera</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364" y="4461742"/>
            <a:ext cx="1711757" cy="2152863"/>
          </a:xfrm>
          <a:prstGeom prst="rect">
            <a:avLst/>
          </a:prstGeom>
        </p:spPr>
      </p:pic>
      <p:sp>
        <p:nvSpPr>
          <p:cNvPr id="11" name="Text Placeholder 3"/>
          <p:cNvSpPr txBox="1">
            <a:spLocks/>
          </p:cNvSpPr>
          <p:nvPr/>
        </p:nvSpPr>
        <p:spPr>
          <a:xfrm>
            <a:off x="2173176" y="4870974"/>
            <a:ext cx="1124479" cy="71966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General Julio </a:t>
            </a:r>
            <a:r>
              <a:rPr lang="en-US" dirty="0" err="1"/>
              <a:t>Sanguily</a:t>
            </a:r>
            <a:endParaRPr lang="en-US" dirty="0"/>
          </a:p>
        </p:txBody>
      </p:sp>
      <p:sp>
        <p:nvSpPr>
          <p:cNvPr id="13" name="Text Placeholder 3"/>
          <p:cNvSpPr txBox="1">
            <a:spLocks/>
          </p:cNvSpPr>
          <p:nvPr/>
        </p:nvSpPr>
        <p:spPr>
          <a:xfrm>
            <a:off x="10732328" y="3757115"/>
            <a:ext cx="1124479" cy="71966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General </a:t>
            </a:r>
            <a:r>
              <a:rPr lang="en-US" dirty="0" err="1"/>
              <a:t>Calixto</a:t>
            </a:r>
            <a:r>
              <a:rPr lang="en-US" dirty="0"/>
              <a:t> </a:t>
            </a:r>
            <a:r>
              <a:rPr lang="en-US" dirty="0" err="1"/>
              <a:t>García</a:t>
            </a:r>
            <a:endParaRPr lang="en-US" dirty="0"/>
          </a:p>
        </p:txBody>
      </p:sp>
      <p:sp>
        <p:nvSpPr>
          <p:cNvPr id="14" name="Text Placeholder 3"/>
          <p:cNvSpPr txBox="1">
            <a:spLocks/>
          </p:cNvSpPr>
          <p:nvPr/>
        </p:nvSpPr>
        <p:spPr>
          <a:xfrm>
            <a:off x="5106824" y="203715"/>
            <a:ext cx="6644252" cy="8982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Cuban Insurrectionary officials and military leaders visited Key West regularly to raise funds for expeditions, establishing a tradition that endured through the 1890s.</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0942" y="2573866"/>
            <a:ext cx="2400300" cy="3429000"/>
          </a:xfrm>
          <a:prstGeom prst="rect">
            <a:avLst/>
          </a:prstGeom>
        </p:spPr>
      </p:pic>
      <p:sp>
        <p:nvSpPr>
          <p:cNvPr id="15" name="Text Placeholder 3"/>
          <p:cNvSpPr txBox="1">
            <a:spLocks/>
          </p:cNvSpPr>
          <p:nvPr/>
        </p:nvSpPr>
        <p:spPr>
          <a:xfrm>
            <a:off x="9963806" y="4727430"/>
            <a:ext cx="1124479" cy="134411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err="1"/>
              <a:t>Leoncio</a:t>
            </a:r>
            <a:r>
              <a:rPr lang="en-US" dirty="0"/>
              <a:t> Prado, Son of Peruvian President Manuel Prado</a:t>
            </a:r>
          </a:p>
        </p:txBody>
      </p:sp>
    </p:spTree>
    <p:extLst>
      <p:ext uri="{BB962C8B-B14F-4D97-AF65-F5344CB8AC3E}">
        <p14:creationId xmlns:p14="http://schemas.microsoft.com/office/powerpoint/2010/main" val="1922446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9398" y="-116076"/>
            <a:ext cx="8652557" cy="1072041"/>
          </a:xfrm>
        </p:spPr>
        <p:txBody>
          <a:bodyPr>
            <a:normAutofit/>
          </a:bodyPr>
          <a:lstStyle/>
          <a:p>
            <a:r>
              <a:rPr lang="en-US" sz="4400" b="1" dirty="0">
                <a:latin typeface="+mn-lt"/>
              </a:rPr>
              <a:t>Fundraising in the Community</a:t>
            </a:r>
          </a:p>
        </p:txBody>
      </p:sp>
      <p:sp>
        <p:nvSpPr>
          <p:cNvPr id="4" name="Text Placeholder 3"/>
          <p:cNvSpPr>
            <a:spLocks noGrp="1"/>
          </p:cNvSpPr>
          <p:nvPr>
            <p:ph type="body" sz="half" idx="2"/>
          </p:nvPr>
        </p:nvSpPr>
        <p:spPr>
          <a:xfrm>
            <a:off x="910746" y="1398381"/>
            <a:ext cx="3932237" cy="4944362"/>
          </a:xfrm>
        </p:spPr>
        <p:txBody>
          <a:bodyPr>
            <a:noAutofit/>
          </a:bodyPr>
          <a:lstStyle/>
          <a:p>
            <a:r>
              <a:rPr lang="en-US" sz="2800" dirty="0">
                <a:latin typeface="+mj-lt"/>
              </a:rPr>
              <a:t>During Ten Years War, visitors seeking funds met with local leaders.  Together they established a tradition of going factory to factory making speeches and collecting money for expeditions.  They also appeared at public gatherings at the various political clubs, especially San Carlos Institute. </a:t>
            </a:r>
          </a:p>
          <a:p>
            <a:endParaRPr lang="en-US" sz="2800" dirty="0">
              <a:latin typeface="+mj-lt"/>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69934" y="1695245"/>
            <a:ext cx="5070764" cy="3562004"/>
          </a:xfrm>
          <a:prstGeom prst="rect">
            <a:avLst/>
          </a:prstGeom>
        </p:spPr>
      </p:pic>
      <p:sp>
        <p:nvSpPr>
          <p:cNvPr id="3" name="Rectangle 2"/>
          <p:cNvSpPr/>
          <p:nvPr/>
        </p:nvSpPr>
        <p:spPr>
          <a:xfrm>
            <a:off x="5689600" y="5632723"/>
            <a:ext cx="6096000" cy="923330"/>
          </a:xfrm>
          <a:prstGeom prst="rect">
            <a:avLst/>
          </a:prstGeom>
        </p:spPr>
        <p:txBody>
          <a:bodyPr>
            <a:spAutoFit/>
          </a:bodyPr>
          <a:lstStyle/>
          <a:p>
            <a:r>
              <a:rPr lang="en-US" dirty="0"/>
              <a:t>Activists collected funds on a regular basis in the community, including providing receipts for bonds issued by revolutionary representatives in New York.  </a:t>
            </a:r>
          </a:p>
        </p:txBody>
      </p:sp>
    </p:spTree>
    <p:extLst>
      <p:ext uri="{BB962C8B-B14F-4D97-AF65-F5344CB8AC3E}">
        <p14:creationId xmlns:p14="http://schemas.microsoft.com/office/powerpoint/2010/main" val="2325827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0131" y="500062"/>
            <a:ext cx="3669632" cy="1325563"/>
          </a:xfrm>
        </p:spPr>
        <p:txBody>
          <a:bodyPr>
            <a:normAutofit fontScale="90000"/>
          </a:bodyPr>
          <a:lstStyle/>
          <a:p>
            <a:r>
              <a:rPr lang="en-US" b="1" dirty="0">
                <a:latin typeface="+mn-lt"/>
              </a:rPr>
              <a:t>Pacification and                                       Radicalization</a:t>
            </a:r>
          </a:p>
        </p:txBody>
      </p:sp>
      <p:sp>
        <p:nvSpPr>
          <p:cNvPr id="3" name="Content Placeholder 2"/>
          <p:cNvSpPr>
            <a:spLocks noGrp="1"/>
          </p:cNvSpPr>
          <p:nvPr>
            <p:ph sz="half" idx="1"/>
          </p:nvPr>
        </p:nvSpPr>
        <p:spPr/>
        <p:txBody>
          <a:bodyPr>
            <a:normAutofit/>
          </a:bodyPr>
          <a:lstStyle/>
          <a:p>
            <a:endParaRPr lang="en-US" dirty="0"/>
          </a:p>
          <a:p>
            <a:pPr marL="0" indent="0">
              <a:buNone/>
            </a:pPr>
            <a:r>
              <a:rPr lang="en-US" dirty="0"/>
              <a:t>Club </a:t>
            </a:r>
            <a:r>
              <a:rPr lang="en-US" dirty="0" err="1"/>
              <a:t>Nihilista</a:t>
            </a:r>
            <a:r>
              <a:rPr lang="en-US" dirty="0"/>
              <a:t> de </a:t>
            </a:r>
            <a:r>
              <a:rPr lang="en-US" dirty="0" err="1"/>
              <a:t>Cayo</a:t>
            </a:r>
            <a:r>
              <a:rPr lang="en-US" dirty="0"/>
              <a:t> </a:t>
            </a:r>
            <a:r>
              <a:rPr lang="en-US" dirty="0" err="1"/>
              <a:t>Hueso</a:t>
            </a:r>
            <a:r>
              <a:rPr lang="en-US" dirty="0"/>
              <a:t>-</a:t>
            </a:r>
          </a:p>
          <a:p>
            <a:pPr marL="0" indent="0">
              <a:buNone/>
            </a:pPr>
            <a:r>
              <a:rPr lang="en-US" sz="2400" dirty="0"/>
              <a:t>After defeat of organized revolutionary forces in Cuba in 1880, exiles advocated  “scientific warfare” or the use of dynamite and sabotage to demoralize Spanish state and population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2491" y="0"/>
            <a:ext cx="5209509" cy="6858000"/>
          </a:xfrm>
          <a:prstGeom prst="rect">
            <a:avLst/>
          </a:prstGeom>
        </p:spPr>
      </p:pic>
    </p:spTree>
    <p:extLst>
      <p:ext uri="{BB962C8B-B14F-4D97-AF65-F5344CB8AC3E}">
        <p14:creationId xmlns:p14="http://schemas.microsoft.com/office/powerpoint/2010/main" val="2305419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3589" y="0"/>
            <a:ext cx="3329653" cy="1325563"/>
          </a:xfrm>
        </p:spPr>
        <p:txBody>
          <a:bodyPr>
            <a:normAutofit/>
          </a:bodyPr>
          <a:lstStyle/>
          <a:p>
            <a:r>
              <a:rPr lang="en-US" dirty="0"/>
              <a:t>                                 </a:t>
            </a:r>
            <a:r>
              <a:rPr lang="en-US" b="1" dirty="0">
                <a:latin typeface="+mn-lt"/>
              </a:rPr>
              <a:t>Guerrilla War</a:t>
            </a:r>
          </a:p>
        </p:txBody>
      </p:sp>
      <p:sp>
        <p:nvSpPr>
          <p:cNvPr id="4" name="Content Placeholder 3"/>
          <p:cNvSpPr>
            <a:spLocks noGrp="1"/>
          </p:cNvSpPr>
          <p:nvPr>
            <p:ph sz="half" idx="2"/>
          </p:nvPr>
        </p:nvSpPr>
        <p:spPr>
          <a:xfrm>
            <a:off x="266351" y="1710460"/>
            <a:ext cx="5157787" cy="3684588"/>
          </a:xfrm>
        </p:spPr>
        <p:txBody>
          <a:bodyPr/>
          <a:lstStyle/>
          <a:p>
            <a:pPr marL="0" indent="0">
              <a:buNone/>
            </a:pPr>
            <a:r>
              <a:rPr lang="en-US" dirty="0"/>
              <a:t>Remnants of Ten Years War military forces established guerrilla operations led by Carlos </a:t>
            </a:r>
            <a:r>
              <a:rPr lang="en-US" dirty="0" err="1"/>
              <a:t>Aguero</a:t>
            </a:r>
            <a:r>
              <a:rPr lang="en-US" dirty="0"/>
              <a:t> and Ramón </a:t>
            </a:r>
            <a:r>
              <a:rPr lang="en-US" dirty="0" err="1"/>
              <a:t>Leocadio</a:t>
            </a:r>
            <a:r>
              <a:rPr lang="en-US" dirty="0"/>
              <a:t> </a:t>
            </a:r>
            <a:r>
              <a:rPr lang="en-US" dirty="0" err="1"/>
              <a:t>Bonachea</a:t>
            </a:r>
            <a:r>
              <a:rPr lang="en-US" dirty="0"/>
              <a:t> in 1883-1884.</a:t>
            </a:r>
          </a:p>
          <a:p>
            <a:pPr marL="0" indent="0">
              <a:buNone/>
            </a:pPr>
            <a:r>
              <a:rPr lang="en-US" dirty="0"/>
              <a:t>They sought moral and financial support in Key West and New York.  New York exiles opposed these activities.</a:t>
            </a:r>
          </a:p>
        </p:txBody>
      </p:sp>
      <p:sp>
        <p:nvSpPr>
          <p:cNvPr id="5" name="Text Placeholder 4"/>
          <p:cNvSpPr>
            <a:spLocks noGrp="1"/>
          </p:cNvSpPr>
          <p:nvPr>
            <p:ph type="body" sz="quarter" idx="3"/>
          </p:nvPr>
        </p:nvSpPr>
        <p:spPr>
          <a:xfrm>
            <a:off x="8359655" y="4675941"/>
            <a:ext cx="3832345" cy="823912"/>
          </a:xfrm>
        </p:spPr>
        <p:txBody>
          <a:bodyPr/>
          <a:lstStyle/>
          <a:p>
            <a:r>
              <a:rPr lang="en-US" dirty="0"/>
              <a:t>            </a:t>
            </a:r>
            <a:r>
              <a:rPr lang="en-US" sz="2000" b="0" dirty="0">
                <a:latin typeface="+mj-lt"/>
              </a:rPr>
              <a:t>Ramón </a:t>
            </a:r>
            <a:r>
              <a:rPr lang="en-US" sz="2000" b="0" dirty="0" err="1">
                <a:latin typeface="+mj-lt"/>
              </a:rPr>
              <a:t>Leocadio</a:t>
            </a:r>
            <a:r>
              <a:rPr lang="en-US" sz="2000" b="0" dirty="0">
                <a:latin typeface="+mj-lt"/>
              </a:rPr>
              <a:t> </a:t>
            </a:r>
            <a:r>
              <a:rPr lang="en-US" sz="2000" b="0" dirty="0" err="1">
                <a:latin typeface="+mj-lt"/>
              </a:rPr>
              <a:t>Bonachea</a:t>
            </a:r>
            <a:endParaRPr lang="en-US" sz="2000" b="0" dirty="0">
              <a:latin typeface="+mj-lt"/>
            </a:endParaRP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785657" y="1561456"/>
            <a:ext cx="3333750" cy="337185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745" y="994909"/>
            <a:ext cx="3194304" cy="4504944"/>
          </a:xfrm>
          <a:prstGeom prst="rect">
            <a:avLst/>
          </a:prstGeom>
        </p:spPr>
      </p:pic>
    </p:spTree>
    <p:extLst>
      <p:ext uri="{BB962C8B-B14F-4D97-AF65-F5344CB8AC3E}">
        <p14:creationId xmlns:p14="http://schemas.microsoft.com/office/powerpoint/2010/main" val="2245687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mn-lt"/>
              </a:rPr>
              <a:t>Invasion</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1377" y="1574738"/>
            <a:ext cx="2929900" cy="4351338"/>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90860" y="1840644"/>
            <a:ext cx="2876550" cy="3819525"/>
          </a:xfrm>
        </p:spPr>
      </p:pic>
      <p:sp>
        <p:nvSpPr>
          <p:cNvPr id="7" name="Title 1"/>
          <p:cNvSpPr txBox="1">
            <a:spLocks/>
          </p:cNvSpPr>
          <p:nvPr/>
        </p:nvSpPr>
        <p:spPr>
          <a:xfrm>
            <a:off x="3768100" y="1840643"/>
            <a:ext cx="5066086" cy="40854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In 1885, </a:t>
            </a:r>
            <a:r>
              <a:rPr lang="en-US" sz="2800" dirty="0" err="1"/>
              <a:t>Máximo</a:t>
            </a:r>
            <a:r>
              <a:rPr lang="en-US" sz="2800" dirty="0"/>
              <a:t> Gómez and Antonio </a:t>
            </a:r>
            <a:r>
              <a:rPr lang="en-US" sz="2800" dirty="0" err="1"/>
              <a:t>Maceo</a:t>
            </a:r>
            <a:r>
              <a:rPr lang="en-US" sz="2800" dirty="0"/>
              <a:t> join the ongoing revolutionary activities in Key West and initiate efforts to form expeditions capable of launching a new independence was in Cuba.  New York opposed the initiatives.</a:t>
            </a:r>
          </a:p>
        </p:txBody>
      </p:sp>
      <p:sp>
        <p:nvSpPr>
          <p:cNvPr id="8" name="Title 1"/>
          <p:cNvSpPr txBox="1">
            <a:spLocks/>
          </p:cNvSpPr>
          <p:nvPr/>
        </p:nvSpPr>
        <p:spPr>
          <a:xfrm>
            <a:off x="4523874" y="4829968"/>
            <a:ext cx="35453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p>
        </p:txBody>
      </p:sp>
      <p:sp>
        <p:nvSpPr>
          <p:cNvPr id="9" name="Text Placeholder 3"/>
          <p:cNvSpPr txBox="1">
            <a:spLocks/>
          </p:cNvSpPr>
          <p:nvPr/>
        </p:nvSpPr>
        <p:spPr>
          <a:xfrm>
            <a:off x="997519" y="6138333"/>
            <a:ext cx="1124479" cy="71966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General </a:t>
            </a:r>
            <a:r>
              <a:rPr lang="en-US" dirty="0" err="1"/>
              <a:t>Máximo</a:t>
            </a:r>
            <a:r>
              <a:rPr lang="en-US" dirty="0"/>
              <a:t> Gómez</a:t>
            </a:r>
          </a:p>
        </p:txBody>
      </p:sp>
      <p:sp>
        <p:nvSpPr>
          <p:cNvPr id="10" name="Text Placeholder 3"/>
          <p:cNvSpPr txBox="1">
            <a:spLocks/>
          </p:cNvSpPr>
          <p:nvPr/>
        </p:nvSpPr>
        <p:spPr>
          <a:xfrm>
            <a:off x="10471055" y="5850833"/>
            <a:ext cx="1124479" cy="71966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General Antonio </a:t>
            </a:r>
            <a:r>
              <a:rPr lang="en-US" dirty="0" err="1"/>
              <a:t>Maceo</a:t>
            </a:r>
            <a:endParaRPr lang="en-US" dirty="0"/>
          </a:p>
        </p:txBody>
      </p:sp>
    </p:spTree>
    <p:extLst>
      <p:ext uri="{BB962C8B-B14F-4D97-AF65-F5344CB8AC3E}">
        <p14:creationId xmlns:p14="http://schemas.microsoft.com/office/powerpoint/2010/main" val="3476947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9966"/>
          </a:xfrm>
        </p:spPr>
        <p:txBody>
          <a:bodyPr/>
          <a:lstStyle/>
          <a:p>
            <a:r>
              <a:rPr lang="en-US" dirty="0"/>
              <a:t>                        </a:t>
            </a:r>
            <a:r>
              <a:rPr lang="en-US" b="1" dirty="0">
                <a:latin typeface="+mn-lt"/>
              </a:rPr>
              <a:t>Key West Fire, 1886</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877615"/>
            <a:ext cx="4032504" cy="2957170"/>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4144" y="3139633"/>
            <a:ext cx="3086100" cy="2510028"/>
          </a:xfrm>
        </p:spPr>
      </p:pic>
      <p:sp>
        <p:nvSpPr>
          <p:cNvPr id="7" name="Title 1"/>
          <p:cNvSpPr txBox="1">
            <a:spLocks/>
          </p:cNvSpPr>
          <p:nvPr/>
        </p:nvSpPr>
        <p:spPr>
          <a:xfrm>
            <a:off x="368300" y="1183984"/>
            <a:ext cx="12191999" cy="1138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Destroyed a quarter to a third of Key West, including many cigar factories, and threatened destruction of Cuban nationalism movement in the United States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1884" y="2465263"/>
            <a:ext cx="4233672" cy="3858768"/>
          </a:xfrm>
          <a:prstGeom prst="rect">
            <a:avLst/>
          </a:prstGeom>
        </p:spPr>
      </p:pic>
    </p:spTree>
    <p:extLst>
      <p:ext uri="{BB962C8B-B14F-4D97-AF65-F5344CB8AC3E}">
        <p14:creationId xmlns:p14="http://schemas.microsoft.com/office/powerpoint/2010/main" val="2680320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208" y="191558"/>
            <a:ext cx="3932237" cy="795867"/>
          </a:xfrm>
        </p:spPr>
        <p:txBody>
          <a:bodyPr>
            <a:normAutofit/>
          </a:bodyPr>
          <a:lstStyle/>
          <a:p>
            <a:r>
              <a:rPr lang="en-US" sz="4400" b="1" dirty="0">
                <a:latin typeface="+mn-lt"/>
              </a:rPr>
              <a:t>Patriot Bandits</a:t>
            </a:r>
          </a:p>
        </p:txBody>
      </p:sp>
      <p:sp>
        <p:nvSpPr>
          <p:cNvPr id="3" name="Content Placeholder 2"/>
          <p:cNvSpPr>
            <a:spLocks noGrp="1"/>
          </p:cNvSpPr>
          <p:nvPr>
            <p:ph idx="1"/>
          </p:nvPr>
        </p:nvSpPr>
        <p:spPr>
          <a:xfrm>
            <a:off x="8852077" y="1332089"/>
            <a:ext cx="2719034" cy="3957108"/>
          </a:xfrm>
        </p:spPr>
        <p:txBody>
          <a:bodyPr>
            <a:normAutofit/>
          </a:bodyPr>
          <a:lstStyle/>
          <a:p>
            <a:pPr marL="0" indent="0">
              <a:buNone/>
            </a:pPr>
            <a:r>
              <a:rPr lang="en-US" sz="2800" dirty="0">
                <a:latin typeface="+mj-lt"/>
              </a:rPr>
              <a:t>Known as the “Rey de </a:t>
            </a:r>
            <a:r>
              <a:rPr lang="en-US" sz="2800" dirty="0" err="1">
                <a:latin typeface="+mj-lt"/>
              </a:rPr>
              <a:t>los</a:t>
            </a:r>
            <a:r>
              <a:rPr lang="en-US" sz="2800" dirty="0">
                <a:latin typeface="+mj-lt"/>
              </a:rPr>
              <a:t> Campos,” bandit Manuel </a:t>
            </a:r>
            <a:r>
              <a:rPr lang="en-US" sz="2800" dirty="0" err="1">
                <a:latin typeface="+mj-lt"/>
              </a:rPr>
              <a:t>García</a:t>
            </a:r>
            <a:r>
              <a:rPr lang="en-US" sz="2800" dirty="0">
                <a:latin typeface="+mj-lt"/>
              </a:rPr>
              <a:t> worked directly with the Cuban revolutionary leadership in Key West.</a:t>
            </a:r>
          </a:p>
        </p:txBody>
      </p:sp>
      <p:sp>
        <p:nvSpPr>
          <p:cNvPr id="4" name="Text Placeholder 3"/>
          <p:cNvSpPr>
            <a:spLocks noGrp="1"/>
          </p:cNvSpPr>
          <p:nvPr>
            <p:ph type="body" sz="half" idx="2"/>
          </p:nvPr>
        </p:nvSpPr>
        <p:spPr>
          <a:xfrm>
            <a:off x="304767" y="1175334"/>
            <a:ext cx="3932237" cy="3811588"/>
          </a:xfrm>
        </p:spPr>
        <p:txBody>
          <a:bodyPr>
            <a:noAutofit/>
          </a:bodyPr>
          <a:lstStyle/>
          <a:p>
            <a:r>
              <a:rPr lang="en-US" sz="2800" dirty="0">
                <a:latin typeface="+mj-lt"/>
              </a:rPr>
              <a:t>During the 1880s, bandits roamed the Cuban countryside kidnapping farmers and planters and ransomed them for significant sums of money.  Spanish troops often forced them to abandon Cuba for Key West where many were politicized and returned to Cuba to continue their activities with a new purpose.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040" t="29765" r="32560" b="36957"/>
          <a:stretch/>
        </p:blipFill>
        <p:spPr>
          <a:xfrm>
            <a:off x="4926827" y="1070363"/>
            <a:ext cx="3110471" cy="4480560"/>
          </a:xfrm>
          <a:prstGeom prst="rect">
            <a:avLst/>
          </a:prstGeom>
        </p:spPr>
      </p:pic>
    </p:spTree>
    <p:extLst>
      <p:ext uri="{BB962C8B-B14F-4D97-AF65-F5344CB8AC3E}">
        <p14:creationId xmlns:p14="http://schemas.microsoft.com/office/powerpoint/2010/main" val="3892378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mn-lt"/>
              </a:rPr>
              <a:t>Key West’s Radical Ideal </a:t>
            </a:r>
          </a:p>
        </p:txBody>
      </p:sp>
      <p:sp>
        <p:nvSpPr>
          <p:cNvPr id="4" name="Content Placeholder 2"/>
          <p:cNvSpPr>
            <a:spLocks noGrp="1"/>
          </p:cNvSpPr>
          <p:nvPr>
            <p:ph idx="1"/>
          </p:nvPr>
        </p:nvSpPr>
        <p:spPr/>
        <p:txBody>
          <a:bodyPr>
            <a:normAutofit/>
          </a:bodyPr>
          <a:lstStyle/>
          <a:p>
            <a:pPr marL="0" indent="0">
              <a:buNone/>
            </a:pPr>
            <a:endParaRPr lang="en-US" dirty="0"/>
          </a:p>
          <a:p>
            <a:pPr marL="0" indent="0">
              <a:buNone/>
            </a:pPr>
            <a:r>
              <a:rPr lang="en-US" b="1" dirty="0"/>
              <a:t>Identity = </a:t>
            </a:r>
            <a:r>
              <a:rPr lang="en-US" dirty="0"/>
              <a:t>Recognizing Cubans as a distinct people with unique culture separate from Spain.</a:t>
            </a:r>
          </a:p>
          <a:p>
            <a:pPr marL="0" indent="0">
              <a:buNone/>
            </a:pPr>
            <a:endParaRPr lang="en-US" b="1" dirty="0"/>
          </a:p>
          <a:p>
            <a:pPr marL="0" indent="0">
              <a:buNone/>
            </a:pPr>
            <a:r>
              <a:rPr lang="en-US" b="1" dirty="0"/>
              <a:t>Popular Nationalism</a:t>
            </a:r>
            <a:r>
              <a:rPr lang="en-US" dirty="0"/>
              <a:t> = Absolute Independence with racial and social equality for all.</a:t>
            </a:r>
          </a:p>
          <a:p>
            <a:pPr marL="0" indent="0">
              <a:buNone/>
            </a:pPr>
            <a:endParaRPr lang="en-US" b="1" dirty="0"/>
          </a:p>
          <a:p>
            <a:pPr marL="0" indent="0">
              <a:buNone/>
            </a:pPr>
            <a:r>
              <a:rPr lang="en-US" b="1" dirty="0"/>
              <a:t>Revolutionary</a:t>
            </a:r>
            <a:r>
              <a:rPr lang="en-US" dirty="0"/>
              <a:t> =  Immediate armed action regardless of the cost.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61484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539087"/>
            <a:ext cx="3932237" cy="1600200"/>
          </a:xfrm>
        </p:spPr>
        <p:txBody>
          <a:bodyPr>
            <a:noAutofit/>
          </a:bodyPr>
          <a:lstStyle/>
          <a:p>
            <a:r>
              <a:rPr lang="en-US" sz="3600" b="1" dirty="0" err="1">
                <a:latin typeface="+mn-lt"/>
              </a:rPr>
              <a:t>Convención</a:t>
            </a:r>
            <a:r>
              <a:rPr lang="en-US" sz="3600" b="1" dirty="0">
                <a:latin typeface="+mn-lt"/>
              </a:rPr>
              <a:t> </a:t>
            </a:r>
            <a:r>
              <a:rPr lang="en-US" sz="3600" b="1" dirty="0" err="1">
                <a:latin typeface="+mn-lt"/>
              </a:rPr>
              <a:t>Cubana</a:t>
            </a:r>
            <a:r>
              <a:rPr lang="en-US" sz="3600" b="1" dirty="0">
                <a:latin typeface="+mn-lt"/>
              </a:rPr>
              <a:t> and Revolutionary Cells in Cuba (1889)</a:t>
            </a:r>
          </a:p>
        </p:txBody>
      </p:sp>
      <p:sp>
        <p:nvSpPr>
          <p:cNvPr id="4" name="Text Placeholder 3"/>
          <p:cNvSpPr>
            <a:spLocks noGrp="1"/>
          </p:cNvSpPr>
          <p:nvPr>
            <p:ph type="body" sz="half" idx="2"/>
          </p:nvPr>
        </p:nvSpPr>
        <p:spPr>
          <a:xfrm>
            <a:off x="839787" y="2630606"/>
            <a:ext cx="3932237" cy="3811588"/>
          </a:xfrm>
        </p:spPr>
        <p:txBody>
          <a:bodyPr>
            <a:normAutofit/>
          </a:bodyPr>
          <a:lstStyle/>
          <a:p>
            <a:r>
              <a:rPr lang="en-US" sz="2800" dirty="0"/>
              <a:t>Secret organization dedicated to fund-raising, and establishing revolutionary clubs in Key West and Cuba.</a:t>
            </a:r>
          </a:p>
          <a:p>
            <a:r>
              <a:rPr lang="en-US" sz="2800" dirty="0"/>
              <a:t>Public Arm:  Club Luz de </a:t>
            </a:r>
            <a:r>
              <a:rPr lang="en-US" sz="2800" dirty="0" err="1"/>
              <a:t>Yara</a:t>
            </a:r>
            <a:endParaRPr lang="en-US" sz="2800" dirty="0"/>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91650" y="435814"/>
            <a:ext cx="6295042" cy="5760720"/>
          </a:xfrm>
        </p:spPr>
      </p:pic>
    </p:spTree>
    <p:extLst>
      <p:ext uri="{BB962C8B-B14F-4D97-AF65-F5344CB8AC3E}">
        <p14:creationId xmlns:p14="http://schemas.microsoft.com/office/powerpoint/2010/main" val="111297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8083" y="2269331"/>
            <a:ext cx="3250442" cy="1325563"/>
          </a:xfrm>
        </p:spPr>
        <p:txBody>
          <a:bodyPr/>
          <a:lstStyle/>
          <a:p>
            <a:r>
              <a:rPr lang="en-US" b="1" dirty="0">
                <a:latin typeface="+mn-lt"/>
              </a:rPr>
              <a:t>Questions</a:t>
            </a:r>
          </a:p>
        </p:txBody>
      </p:sp>
    </p:spTree>
    <p:extLst>
      <p:ext uri="{BB962C8B-B14F-4D97-AF65-F5344CB8AC3E}">
        <p14:creationId xmlns:p14="http://schemas.microsoft.com/office/powerpoint/2010/main" val="4275477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373" y="894425"/>
            <a:ext cx="10073898" cy="2231756"/>
          </a:xfrm>
        </p:spPr>
        <p:txBody>
          <a:bodyPr>
            <a:normAutofit fontScale="90000"/>
          </a:bodyPr>
          <a:lstStyle/>
          <a:p>
            <a:r>
              <a:rPr lang="en-US" sz="4400" b="1" dirty="0"/>
              <a:t>                                        4</a:t>
            </a:r>
            <a:r>
              <a:rPr lang="en-US" sz="4400" dirty="0"/>
              <a:t/>
            </a:r>
            <a:br>
              <a:rPr lang="en-US" sz="4400" dirty="0"/>
            </a:br>
            <a:r>
              <a:rPr lang="en-US" sz="4900" b="1" dirty="0">
                <a:latin typeface="+mn-lt"/>
              </a:rPr>
              <a:t>Preserving the Revolutionary Community:</a:t>
            </a:r>
            <a:br>
              <a:rPr lang="en-US" sz="4900" b="1" dirty="0">
                <a:latin typeface="+mn-lt"/>
              </a:rPr>
            </a:br>
            <a:r>
              <a:rPr lang="en-US" sz="4900" b="1" dirty="0">
                <a:latin typeface="+mn-lt"/>
              </a:rPr>
              <a:t>               Labor and Nationalism</a:t>
            </a:r>
          </a:p>
        </p:txBody>
      </p:sp>
      <p:sp>
        <p:nvSpPr>
          <p:cNvPr id="4" name="Text Placeholder 3"/>
          <p:cNvSpPr>
            <a:spLocks noGrp="1"/>
          </p:cNvSpPr>
          <p:nvPr>
            <p:ph type="body" sz="half" idx="2"/>
          </p:nvPr>
        </p:nvSpPr>
        <p:spPr>
          <a:xfrm>
            <a:off x="726899" y="3126181"/>
            <a:ext cx="3932237" cy="2181891"/>
          </a:xfrm>
        </p:spPr>
        <p:txBody>
          <a:bodyPr/>
          <a:lstStyle/>
          <a:p>
            <a:r>
              <a:rPr lang="en-US" dirty="0"/>
              <a:t>                </a:t>
            </a:r>
          </a:p>
          <a:p>
            <a:endParaRPr lang="en-US" dirty="0"/>
          </a:p>
          <a:p>
            <a:endParaRPr lang="en-US" dirty="0"/>
          </a:p>
          <a:p>
            <a:endParaRPr lang="en-US" dirty="0"/>
          </a:p>
          <a:p>
            <a:endParaRPr lang="en-US" sz="3200" dirty="0"/>
          </a:p>
        </p:txBody>
      </p:sp>
    </p:spTree>
    <p:extLst>
      <p:ext uri="{BB962C8B-B14F-4D97-AF65-F5344CB8AC3E}">
        <p14:creationId xmlns:p14="http://schemas.microsoft.com/office/powerpoint/2010/main" val="3514868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1484" y="884903"/>
            <a:ext cx="9144000" cy="707769"/>
          </a:xfrm>
        </p:spPr>
        <p:txBody>
          <a:bodyPr>
            <a:normAutofit/>
          </a:bodyPr>
          <a:lstStyle/>
          <a:p>
            <a:r>
              <a:rPr lang="en-US" sz="4400" b="1" dirty="0">
                <a:latin typeface="+mn-lt"/>
              </a:rPr>
              <a:t>Nationalist Labor</a:t>
            </a:r>
          </a:p>
        </p:txBody>
      </p:sp>
      <p:sp>
        <p:nvSpPr>
          <p:cNvPr id="3" name="Subtitle 2"/>
          <p:cNvSpPr>
            <a:spLocks noGrp="1"/>
          </p:cNvSpPr>
          <p:nvPr>
            <p:ph type="subTitle" idx="1"/>
          </p:nvPr>
        </p:nvSpPr>
        <p:spPr>
          <a:xfrm>
            <a:off x="1671484" y="2158249"/>
            <a:ext cx="9144000" cy="3713162"/>
          </a:xfrm>
        </p:spPr>
        <p:txBody>
          <a:bodyPr>
            <a:normAutofit/>
          </a:bodyPr>
          <a:lstStyle/>
          <a:p>
            <a:r>
              <a:rPr lang="en-US" sz="2800" dirty="0"/>
              <a:t>Labor Movement in Key West initially supported the independence movement during 1873-1884</a:t>
            </a:r>
          </a:p>
          <a:p>
            <a:endParaRPr lang="en-US" sz="2800" dirty="0"/>
          </a:p>
          <a:p>
            <a:r>
              <a:rPr lang="en-US" sz="2800" dirty="0"/>
              <a:t>Organized highly effective fund-raising system in factories</a:t>
            </a:r>
          </a:p>
          <a:p>
            <a:endParaRPr lang="en-US" sz="2800" dirty="0"/>
          </a:p>
          <a:p>
            <a:r>
              <a:rPr lang="en-US" sz="2800" dirty="0"/>
              <a:t>Used apprenticeship system to exclude Spanish workers unsympathetic to Cuban independence</a:t>
            </a:r>
          </a:p>
        </p:txBody>
      </p:sp>
    </p:spTree>
    <p:extLst>
      <p:ext uri="{BB962C8B-B14F-4D97-AF65-F5344CB8AC3E}">
        <p14:creationId xmlns:p14="http://schemas.microsoft.com/office/powerpoint/2010/main" val="3727001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523" y="420914"/>
            <a:ext cx="11602929" cy="1266160"/>
          </a:xfrm>
        </p:spPr>
        <p:txBody>
          <a:bodyPr>
            <a:normAutofit fontScale="90000"/>
          </a:bodyPr>
          <a:lstStyle/>
          <a:p>
            <a:r>
              <a:rPr lang="en-US" sz="3600" b="1" dirty="0">
                <a:latin typeface="+mn-lt"/>
              </a:rPr>
              <a:t>Knights of Labor:  </a:t>
            </a:r>
            <a:r>
              <a:rPr lang="en-US" sz="3100" dirty="0"/>
              <a:t>Called for labor and class unity regardless of ethnic differences. Advocated labor solidarity over nationalist solidarity in the factories. Cubans and Spaniards formed Assemblies and supported each other.</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3197" y="2542911"/>
            <a:ext cx="2239615" cy="2290157"/>
          </a:xfrm>
        </p:spPr>
      </p:pic>
      <p:sp>
        <p:nvSpPr>
          <p:cNvPr id="4" name="Text Placeholder 3"/>
          <p:cNvSpPr>
            <a:spLocks noGrp="1"/>
          </p:cNvSpPr>
          <p:nvPr>
            <p:ph type="body" sz="half" idx="2"/>
          </p:nvPr>
        </p:nvSpPr>
        <p:spPr>
          <a:xfrm>
            <a:off x="6597890" y="5583434"/>
            <a:ext cx="1952698" cy="316088"/>
          </a:xfrm>
        </p:spPr>
        <p:txBody>
          <a:bodyPr>
            <a:noAutofit/>
          </a:bodyPr>
          <a:lstStyle/>
          <a:p>
            <a:r>
              <a:rPr lang="en-US" sz="1800" dirty="0"/>
              <a:t>Martín </a:t>
            </a:r>
            <a:r>
              <a:rPr lang="en-US" sz="1800" dirty="0" err="1"/>
              <a:t>Morúa</a:t>
            </a:r>
            <a:r>
              <a:rPr lang="en-US" sz="1800" dirty="0"/>
              <a:t> Delgado, editor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988" y="2542911"/>
            <a:ext cx="2280285" cy="267119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8349" y="2189982"/>
            <a:ext cx="2923337" cy="4096138"/>
          </a:xfrm>
          <a:prstGeom prst="rect">
            <a:avLst/>
          </a:prstGeom>
        </p:spPr>
      </p:pic>
      <p:sp>
        <p:nvSpPr>
          <p:cNvPr id="9" name="Rectangle 8"/>
          <p:cNvSpPr/>
          <p:nvPr/>
        </p:nvSpPr>
        <p:spPr>
          <a:xfrm>
            <a:off x="3574931" y="5070710"/>
            <a:ext cx="1553869" cy="1200329"/>
          </a:xfrm>
          <a:prstGeom prst="rect">
            <a:avLst/>
          </a:prstGeom>
        </p:spPr>
        <p:txBody>
          <a:bodyPr wrap="square">
            <a:spAutoFit/>
          </a:bodyPr>
          <a:lstStyle/>
          <a:p>
            <a:r>
              <a:rPr lang="en-US" dirty="0"/>
              <a:t>Ramón </a:t>
            </a:r>
            <a:r>
              <a:rPr lang="en-US" dirty="0" err="1"/>
              <a:t>Rivero</a:t>
            </a:r>
            <a:r>
              <a:rPr lang="en-US" dirty="0"/>
              <a:t> and Charles Pendleton, editors</a:t>
            </a:r>
          </a:p>
        </p:txBody>
      </p:sp>
      <p:sp>
        <p:nvSpPr>
          <p:cNvPr id="10" name="Rectangle 9"/>
          <p:cNvSpPr/>
          <p:nvPr/>
        </p:nvSpPr>
        <p:spPr>
          <a:xfrm>
            <a:off x="389007" y="6101454"/>
            <a:ext cx="2638051" cy="369332"/>
          </a:xfrm>
          <a:prstGeom prst="rect">
            <a:avLst/>
          </a:prstGeom>
        </p:spPr>
        <p:txBody>
          <a:bodyPr wrap="square">
            <a:spAutoFit/>
          </a:bodyPr>
          <a:lstStyle/>
          <a:p>
            <a:r>
              <a:rPr lang="en-US" dirty="0"/>
              <a:t>Daily Equator—El Ecuador</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007" y="2456196"/>
            <a:ext cx="2695568" cy="3703320"/>
          </a:xfrm>
          <a:prstGeom prst="rect">
            <a:avLst/>
          </a:prstGeom>
        </p:spPr>
      </p:pic>
    </p:spTree>
    <p:extLst>
      <p:ext uri="{BB962C8B-B14F-4D97-AF65-F5344CB8AC3E}">
        <p14:creationId xmlns:p14="http://schemas.microsoft.com/office/powerpoint/2010/main" val="1612222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1478" y="545026"/>
            <a:ext cx="4051300" cy="981978"/>
          </a:xfrm>
        </p:spPr>
        <p:txBody>
          <a:bodyPr/>
          <a:lstStyle/>
          <a:p>
            <a:r>
              <a:rPr lang="en-US" b="1" dirty="0">
                <a:latin typeface="+mn-lt"/>
              </a:rPr>
              <a:t>Tampa-</a:t>
            </a:r>
            <a:r>
              <a:rPr lang="en-US" b="1" dirty="0" err="1">
                <a:latin typeface="+mn-lt"/>
              </a:rPr>
              <a:t>Ybor</a:t>
            </a:r>
            <a:r>
              <a:rPr lang="en-US" b="1" dirty="0">
                <a:latin typeface="+mn-lt"/>
              </a:rPr>
              <a:t> City</a:t>
            </a:r>
          </a:p>
        </p:txBody>
      </p:sp>
      <p:sp>
        <p:nvSpPr>
          <p:cNvPr id="3" name="Content Placeholder 2"/>
          <p:cNvSpPr>
            <a:spLocks noGrp="1"/>
          </p:cNvSpPr>
          <p:nvPr>
            <p:ph sz="half" idx="1"/>
          </p:nvPr>
        </p:nvSpPr>
        <p:spPr>
          <a:xfrm>
            <a:off x="913027" y="1699626"/>
            <a:ext cx="4523946" cy="942289"/>
          </a:xfrm>
        </p:spPr>
        <p:txBody>
          <a:bodyPr/>
          <a:lstStyle/>
          <a:p>
            <a:pPr marL="0" indent="0">
              <a:buNone/>
            </a:pPr>
            <a:r>
              <a:rPr lang="en-US" dirty="0"/>
              <a:t>A New Revolutionary Center- 1886/1887</a:t>
            </a:r>
          </a:p>
        </p:txBody>
      </p:sp>
      <p:sp>
        <p:nvSpPr>
          <p:cNvPr id="4" name="Content Placeholder 3"/>
          <p:cNvSpPr>
            <a:spLocks noGrp="1"/>
          </p:cNvSpPr>
          <p:nvPr>
            <p:ph sz="half" idx="2"/>
          </p:nvPr>
        </p:nvSpPr>
        <p:spPr>
          <a:xfrm>
            <a:off x="725272" y="3241160"/>
            <a:ext cx="4899455" cy="2301532"/>
          </a:xfrm>
        </p:spPr>
        <p:txBody>
          <a:bodyPr/>
          <a:lstStyle/>
          <a:p>
            <a:pPr marL="0" indent="0">
              <a:buNone/>
            </a:pPr>
            <a:r>
              <a:rPr lang="en-US" dirty="0"/>
              <a:t>After the Key West fire, El </a:t>
            </a:r>
            <a:r>
              <a:rPr lang="en-US" dirty="0" err="1"/>
              <a:t>Yara</a:t>
            </a:r>
            <a:r>
              <a:rPr lang="en-US" dirty="0"/>
              <a:t> moved to Tampa and advocated nationalist over labor solidarity.  Manufactures and Knights of Labor defeated the nationalists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6898" y="64466"/>
            <a:ext cx="4452213" cy="6793534"/>
          </a:xfrm>
          <a:prstGeom prst="rect">
            <a:avLst/>
          </a:prstGeom>
        </p:spPr>
      </p:pic>
    </p:spTree>
    <p:extLst>
      <p:ext uri="{BB962C8B-B14F-4D97-AF65-F5344CB8AC3E}">
        <p14:creationId xmlns:p14="http://schemas.microsoft.com/office/powerpoint/2010/main" val="3651451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078" y="-326686"/>
            <a:ext cx="3241550" cy="1325563"/>
          </a:xfrm>
        </p:spPr>
        <p:txBody>
          <a:bodyPr/>
          <a:lstStyle/>
          <a:p>
            <a:r>
              <a:rPr lang="en-US" dirty="0"/>
              <a:t>   </a:t>
            </a:r>
            <a:r>
              <a:rPr lang="en-US" b="1" dirty="0">
                <a:latin typeface="+mn-lt"/>
              </a:rPr>
              <a:t>Anarchists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268869" y="3476678"/>
            <a:ext cx="2537460" cy="3260667"/>
          </a:xfrm>
        </p:spPr>
      </p:pic>
      <p:sp>
        <p:nvSpPr>
          <p:cNvPr id="4" name="Content Placeholder 3"/>
          <p:cNvSpPr>
            <a:spLocks noGrp="1"/>
          </p:cNvSpPr>
          <p:nvPr>
            <p:ph sz="half" idx="2"/>
          </p:nvPr>
        </p:nvSpPr>
        <p:spPr>
          <a:xfrm>
            <a:off x="347111" y="5351548"/>
            <a:ext cx="2086897" cy="1059911"/>
          </a:xfrm>
        </p:spPr>
        <p:txBody>
          <a:bodyPr>
            <a:normAutofit fontScale="62500" lnSpcReduction="20000"/>
          </a:bodyPr>
          <a:lstStyle/>
          <a:p>
            <a:pPr marL="0" indent="0">
              <a:buNone/>
            </a:pPr>
            <a:r>
              <a:rPr lang="en-US" sz="3300" dirty="0">
                <a:latin typeface="+mj-lt"/>
              </a:rPr>
              <a:t>Carlos </a:t>
            </a:r>
            <a:r>
              <a:rPr lang="en-US" sz="3300" dirty="0" err="1">
                <a:latin typeface="+mj-lt"/>
              </a:rPr>
              <a:t>Baliño</a:t>
            </a:r>
            <a:r>
              <a:rPr lang="en-US" sz="3300" dirty="0">
                <a:latin typeface="+mj-lt"/>
              </a:rPr>
              <a:t>, editor of </a:t>
            </a:r>
            <a:r>
              <a:rPr lang="en-US" sz="3300" i="1" dirty="0">
                <a:latin typeface="+mj-lt"/>
              </a:rPr>
              <a:t>La </a:t>
            </a:r>
            <a:r>
              <a:rPr lang="en-US" sz="3300" i="1" dirty="0" err="1">
                <a:latin typeface="+mj-lt"/>
              </a:rPr>
              <a:t>Tribuna</a:t>
            </a:r>
            <a:r>
              <a:rPr lang="en-US" sz="3300" i="1" dirty="0">
                <a:latin typeface="+mj-lt"/>
              </a:rPr>
              <a:t> del </a:t>
            </a:r>
            <a:r>
              <a:rPr lang="en-US" sz="3300" i="1" dirty="0" err="1">
                <a:latin typeface="+mj-lt"/>
              </a:rPr>
              <a:t>Trabajo</a:t>
            </a:r>
            <a:endParaRPr lang="en-US" sz="3300" i="1" dirty="0">
              <a:latin typeface="+mj-lt"/>
            </a:endParaRPr>
          </a:p>
          <a:p>
            <a:pPr marL="0" indent="0">
              <a:buNone/>
            </a:pPr>
            <a:endParaRPr lang="es-MX" dirty="0">
              <a:latin typeface="+mj-lt"/>
            </a:endParaRPr>
          </a:p>
          <a:p>
            <a:pPr marL="0" indent="0">
              <a:buNone/>
            </a:pPr>
            <a:endParaRPr lang="es-MX"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91" y="998881"/>
            <a:ext cx="3001328" cy="4136612"/>
          </a:xfrm>
          <a:prstGeom prst="rect">
            <a:avLst/>
          </a:prstGeom>
        </p:spPr>
      </p:pic>
      <p:sp>
        <p:nvSpPr>
          <p:cNvPr id="6" name="Text Placeholder 3"/>
          <p:cNvSpPr txBox="1">
            <a:spLocks/>
          </p:cNvSpPr>
          <p:nvPr/>
        </p:nvSpPr>
        <p:spPr>
          <a:xfrm>
            <a:off x="4168842" y="336096"/>
            <a:ext cx="2116804" cy="60753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t>Anarchists opposed nationalism in principle.  Advocated  class based revolutionary socialism and opposed revolutionary nationalism.  Fight in the factories not on Cuban battlefields.</a:t>
            </a:r>
          </a:p>
          <a:p>
            <a:endParaRPr lang="en-US" sz="2000" dirty="0"/>
          </a:p>
          <a:p>
            <a:r>
              <a:rPr lang="en-US" sz="2000" dirty="0"/>
              <a:t>Cuban anarchists ultimately returned to the nationalist fold beginning in 1890</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20" y="221009"/>
            <a:ext cx="2435795" cy="3152768"/>
          </a:xfrm>
          <a:prstGeom prst="rect">
            <a:avLst/>
          </a:prstGeom>
        </p:spPr>
      </p:pic>
      <p:sp>
        <p:nvSpPr>
          <p:cNvPr id="9" name="Content Placeholder 3"/>
          <p:cNvSpPr txBox="1">
            <a:spLocks/>
          </p:cNvSpPr>
          <p:nvPr/>
        </p:nvSpPr>
        <p:spPr>
          <a:xfrm>
            <a:off x="1992853" y="5328919"/>
            <a:ext cx="2086897" cy="16021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2900" dirty="0" err="1">
                <a:latin typeface="+mj-lt"/>
              </a:rPr>
              <a:t>Other</a:t>
            </a:r>
            <a:r>
              <a:rPr lang="es-MX" sz="2900" dirty="0">
                <a:latin typeface="+mj-lt"/>
              </a:rPr>
              <a:t> </a:t>
            </a:r>
            <a:r>
              <a:rPr lang="es-MX" sz="2900" dirty="0" err="1">
                <a:latin typeface="+mj-lt"/>
              </a:rPr>
              <a:t>anarchist</a:t>
            </a:r>
            <a:r>
              <a:rPr lang="es-MX" sz="2900" dirty="0">
                <a:latin typeface="+mj-lt"/>
              </a:rPr>
              <a:t> </a:t>
            </a:r>
            <a:r>
              <a:rPr lang="es-MX" sz="2900" dirty="0" err="1">
                <a:latin typeface="+mj-lt"/>
              </a:rPr>
              <a:t>leaders</a:t>
            </a:r>
            <a:r>
              <a:rPr lang="es-MX" sz="2900" dirty="0">
                <a:latin typeface="+mj-lt"/>
              </a:rPr>
              <a:t>.</a:t>
            </a:r>
            <a:endParaRPr lang="en-US" sz="2900" dirty="0">
              <a:latin typeface="+mj-lt"/>
            </a:endParaRPr>
          </a:p>
          <a:p>
            <a:pPr marL="0" indent="0">
              <a:buFont typeface="Arial" panose="020B0604020202020204" pitchFamily="34" charset="0"/>
              <a:buNone/>
            </a:pPr>
            <a:r>
              <a:rPr lang="en-US" sz="2900" dirty="0">
                <a:latin typeface="+mj-lt"/>
              </a:rPr>
              <a:t>*Enrique </a:t>
            </a:r>
            <a:r>
              <a:rPr lang="en-US" sz="2900" dirty="0" err="1">
                <a:latin typeface="+mj-lt"/>
              </a:rPr>
              <a:t>Creci</a:t>
            </a:r>
            <a:r>
              <a:rPr lang="en-US" sz="2900" dirty="0">
                <a:latin typeface="+mj-lt"/>
              </a:rPr>
              <a:t>, editor of </a:t>
            </a:r>
            <a:r>
              <a:rPr lang="en-US" sz="2900" i="1" dirty="0">
                <a:latin typeface="+mj-lt"/>
              </a:rPr>
              <a:t>El </a:t>
            </a:r>
            <a:r>
              <a:rPr lang="en-US" sz="2900" i="1" dirty="0" err="1">
                <a:latin typeface="+mj-lt"/>
              </a:rPr>
              <a:t>Buñuelo</a:t>
            </a:r>
            <a:r>
              <a:rPr lang="en-US" sz="2900" dirty="0">
                <a:latin typeface="+mj-lt"/>
              </a:rPr>
              <a:t> </a:t>
            </a:r>
          </a:p>
          <a:p>
            <a:pPr marL="0" indent="0">
              <a:buFont typeface="Arial" panose="020B0604020202020204" pitchFamily="34" charset="0"/>
              <a:buNone/>
            </a:pPr>
            <a:r>
              <a:rPr lang="en-US" sz="2900" dirty="0">
                <a:latin typeface="+mj-lt"/>
              </a:rPr>
              <a:t>*Federico </a:t>
            </a:r>
            <a:r>
              <a:rPr lang="en-US" sz="2900" dirty="0" err="1">
                <a:latin typeface="+mj-lt"/>
              </a:rPr>
              <a:t>Corbet</a:t>
            </a:r>
            <a:r>
              <a:rPr lang="en-US" sz="2900" dirty="0">
                <a:latin typeface="+mj-lt"/>
              </a:rPr>
              <a:t>, editor </a:t>
            </a:r>
            <a:r>
              <a:rPr lang="en-US" sz="2900" i="1" dirty="0">
                <a:latin typeface="+mj-lt"/>
              </a:rPr>
              <a:t>La </a:t>
            </a:r>
            <a:r>
              <a:rPr lang="en-US" sz="2900" i="1" dirty="0" err="1">
                <a:latin typeface="+mj-lt"/>
              </a:rPr>
              <a:t>Justicia</a:t>
            </a:r>
            <a:r>
              <a:rPr lang="en-US" sz="2900" i="1" dirty="0">
                <a:latin typeface="+mj-lt"/>
              </a:rPr>
              <a:t> </a:t>
            </a:r>
          </a:p>
        </p:txBody>
      </p:sp>
      <p:sp>
        <p:nvSpPr>
          <p:cNvPr id="10" name="Content Placeholder 3"/>
          <p:cNvSpPr txBox="1">
            <a:spLocks/>
          </p:cNvSpPr>
          <p:nvPr/>
        </p:nvSpPr>
        <p:spPr>
          <a:xfrm>
            <a:off x="10105103" y="2702253"/>
            <a:ext cx="2086897" cy="21198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100" dirty="0">
                <a:latin typeface="+mj-lt"/>
              </a:rPr>
              <a:t>Newspapers published by the strike committee during strike of 1889</a:t>
            </a:r>
            <a:endParaRPr lang="en-US" sz="3100" i="1" dirty="0">
              <a:latin typeface="+mj-lt"/>
            </a:endParaRPr>
          </a:p>
          <a:p>
            <a:pPr marL="0" indent="0">
              <a:buFont typeface="Arial" panose="020B0604020202020204" pitchFamily="34" charset="0"/>
              <a:buNone/>
            </a:pPr>
            <a:endParaRPr lang="es-MX" dirty="0">
              <a:latin typeface="+mj-lt"/>
            </a:endParaRPr>
          </a:p>
          <a:p>
            <a:pPr marL="0" indent="0">
              <a:buFont typeface="Arial" panose="020B0604020202020204" pitchFamily="34" charset="0"/>
              <a:buNone/>
            </a:pPr>
            <a:endParaRPr lang="es-MX" dirty="0">
              <a:latin typeface="+mj-lt"/>
            </a:endParaRPr>
          </a:p>
        </p:txBody>
      </p:sp>
    </p:spTree>
    <p:extLst>
      <p:ext uri="{BB962C8B-B14F-4D97-AF65-F5344CB8AC3E}">
        <p14:creationId xmlns:p14="http://schemas.microsoft.com/office/powerpoint/2010/main" val="2396808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mn-lt"/>
              </a:rPr>
              <a:t>Many Labor Leaders Moved to Tampa, 1889</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2929" y="1800147"/>
            <a:ext cx="3151553" cy="466344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639" y="1800147"/>
            <a:ext cx="3151355" cy="4663440"/>
          </a:xfrm>
          <a:prstGeom prst="rect">
            <a:avLst/>
          </a:prstGeom>
        </p:spPr>
      </p:pic>
      <p:sp>
        <p:nvSpPr>
          <p:cNvPr id="6" name="Title 1"/>
          <p:cNvSpPr txBox="1">
            <a:spLocks/>
          </p:cNvSpPr>
          <p:nvPr/>
        </p:nvSpPr>
        <p:spPr>
          <a:xfrm>
            <a:off x="169190" y="2780278"/>
            <a:ext cx="5053739" cy="230316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 1889, Ramón </a:t>
            </a:r>
            <a:r>
              <a:rPr lang="en-US" dirty="0" err="1"/>
              <a:t>Rivero</a:t>
            </a:r>
            <a:r>
              <a:rPr lang="en-US" dirty="0"/>
              <a:t>, Enrique </a:t>
            </a:r>
            <a:r>
              <a:rPr lang="en-US" dirty="0" err="1"/>
              <a:t>Creci</a:t>
            </a:r>
            <a:r>
              <a:rPr lang="en-US" dirty="0"/>
              <a:t>, Francisco Segura, and others founded </a:t>
            </a:r>
            <a:r>
              <a:rPr lang="en-US" dirty="0" err="1"/>
              <a:t>Revista</a:t>
            </a:r>
            <a:r>
              <a:rPr lang="en-US" dirty="0"/>
              <a:t> de Florida in Tampa to support labor causes</a:t>
            </a:r>
          </a:p>
        </p:txBody>
      </p:sp>
    </p:spTree>
    <p:extLst>
      <p:ext uri="{BB962C8B-B14F-4D97-AF65-F5344CB8AC3E}">
        <p14:creationId xmlns:p14="http://schemas.microsoft.com/office/powerpoint/2010/main" val="1179782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5371" y="2439585"/>
            <a:ext cx="10515600" cy="1325563"/>
          </a:xfrm>
        </p:spPr>
        <p:txBody>
          <a:bodyPr/>
          <a:lstStyle/>
          <a:p>
            <a:r>
              <a:rPr lang="en-US" dirty="0"/>
              <a:t>                               </a:t>
            </a:r>
            <a:r>
              <a:rPr lang="en-US" b="1" dirty="0">
                <a:latin typeface="+mn-lt"/>
              </a:rPr>
              <a:t>Questions</a:t>
            </a:r>
          </a:p>
        </p:txBody>
      </p:sp>
    </p:spTree>
    <p:extLst>
      <p:ext uri="{BB962C8B-B14F-4D97-AF65-F5344CB8AC3E}">
        <p14:creationId xmlns:p14="http://schemas.microsoft.com/office/powerpoint/2010/main" val="4221989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7400" y="1318814"/>
            <a:ext cx="10439400" cy="1325563"/>
          </a:xfrm>
        </p:spPr>
        <p:txBody>
          <a:bodyPr>
            <a:normAutofit fontScale="90000"/>
          </a:bodyPr>
          <a:lstStyle/>
          <a:p>
            <a:pPr algn="ctr"/>
            <a:r>
              <a:rPr lang="en-US" b="1" dirty="0"/>
              <a:t>5</a:t>
            </a:r>
            <a:r>
              <a:rPr lang="en-US" dirty="0"/>
              <a:t/>
            </a:r>
            <a:br>
              <a:rPr lang="en-US" dirty="0"/>
            </a:br>
            <a:r>
              <a:rPr lang="en-US" dirty="0"/>
              <a:t>  </a:t>
            </a:r>
            <a:r>
              <a:rPr lang="en-US" sz="4900" b="1" dirty="0">
                <a:latin typeface="+mn-lt"/>
              </a:rPr>
              <a:t>José </a:t>
            </a:r>
            <a:r>
              <a:rPr lang="en-US" sz="4900" b="1" dirty="0" err="1">
                <a:latin typeface="+mn-lt"/>
              </a:rPr>
              <a:t>Martí</a:t>
            </a:r>
            <a:r>
              <a:rPr lang="en-US" sz="4900" b="1" dirty="0">
                <a:latin typeface="+mn-lt"/>
              </a:rPr>
              <a:t> and Key West: </a:t>
            </a:r>
            <a:br>
              <a:rPr lang="en-US" sz="4900" b="1" dirty="0">
                <a:latin typeface="+mn-lt"/>
              </a:rPr>
            </a:br>
            <a:r>
              <a:rPr lang="en-US" sz="4900" b="1" dirty="0">
                <a:latin typeface="+mn-lt"/>
              </a:rPr>
              <a:t>Rethinking the Relationship</a:t>
            </a:r>
          </a:p>
        </p:txBody>
      </p:sp>
      <p:sp>
        <p:nvSpPr>
          <p:cNvPr id="3" name="Content Placeholder 2"/>
          <p:cNvSpPr>
            <a:spLocks noGrp="1"/>
          </p:cNvSpPr>
          <p:nvPr>
            <p:ph idx="1"/>
          </p:nvPr>
        </p:nvSpPr>
        <p:spPr>
          <a:xfrm>
            <a:off x="3688644" y="4912077"/>
            <a:ext cx="4402668" cy="462845"/>
          </a:xfrm>
        </p:spPr>
        <p:txBody>
          <a:bodyPr>
            <a:normAutofit lnSpcReduction="10000"/>
          </a:bodyPr>
          <a:lstStyle/>
          <a:p>
            <a:pPr marL="0" indent="0">
              <a:buNone/>
            </a:pPr>
            <a:endParaRPr lang="en-US" dirty="0"/>
          </a:p>
        </p:txBody>
      </p:sp>
    </p:spTree>
    <p:extLst>
      <p:ext uri="{BB962C8B-B14F-4D97-AF65-F5344CB8AC3E}">
        <p14:creationId xmlns:p14="http://schemas.microsoft.com/office/powerpoint/2010/main" val="48667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mn-lt"/>
              </a:rPr>
              <a:t>Contents</a:t>
            </a:r>
          </a:p>
        </p:txBody>
      </p:sp>
      <p:sp>
        <p:nvSpPr>
          <p:cNvPr id="3" name="Content Placeholder 2"/>
          <p:cNvSpPr>
            <a:spLocks noGrp="1"/>
          </p:cNvSpPr>
          <p:nvPr>
            <p:ph idx="1"/>
          </p:nvPr>
        </p:nvSpPr>
        <p:spPr/>
        <p:txBody>
          <a:bodyPr/>
          <a:lstStyle/>
          <a:p>
            <a:pPr marL="514350" indent="-514350">
              <a:buAutoNum type="arabicPeriod"/>
            </a:pPr>
            <a:r>
              <a:rPr lang="en-US" dirty="0"/>
              <a:t>Cigars: Fueling a Revolutionary Nationalist Community</a:t>
            </a:r>
          </a:p>
          <a:p>
            <a:pPr marL="514350" indent="-514350">
              <a:buAutoNum type="arabicPeriod"/>
            </a:pPr>
            <a:r>
              <a:rPr lang="en-US" dirty="0"/>
              <a:t>Forging an Enduring Revolutionary Nationalist Community</a:t>
            </a:r>
          </a:p>
          <a:p>
            <a:pPr marL="514350" indent="-514350">
              <a:buAutoNum type="arabicPeriod"/>
            </a:pPr>
            <a:r>
              <a:rPr lang="en-US" dirty="0"/>
              <a:t>Evolving Revolutionary Strategies (1880s)</a:t>
            </a:r>
          </a:p>
          <a:p>
            <a:pPr marL="514350" indent="-514350">
              <a:buAutoNum type="arabicPeriod"/>
            </a:pPr>
            <a:r>
              <a:rPr lang="en-US" dirty="0"/>
              <a:t>Preserving the Revolutionary Community: Labor and Nationalism</a:t>
            </a:r>
          </a:p>
          <a:p>
            <a:pPr marL="514350" indent="-514350">
              <a:buAutoNum type="arabicPeriod"/>
            </a:pPr>
            <a:r>
              <a:rPr lang="en-US" dirty="0"/>
              <a:t>José Mart</a:t>
            </a:r>
            <a:r>
              <a:rPr lang="es-MX" dirty="0"/>
              <a:t>í</a:t>
            </a:r>
            <a:r>
              <a:rPr lang="en-US" dirty="0"/>
              <a:t> and Key West: Rethinking the Relationship</a:t>
            </a:r>
          </a:p>
          <a:p>
            <a:pPr marL="514350" indent="-514350">
              <a:buAutoNum type="arabicPeriod"/>
            </a:pPr>
            <a:r>
              <a:rPr lang="en-US" dirty="0"/>
              <a:t>Cuban Nationalism and US Imperialism</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558564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1025" y="447012"/>
            <a:ext cx="7213979" cy="1325563"/>
          </a:xfrm>
        </p:spPr>
        <p:txBody>
          <a:bodyPr/>
          <a:lstStyle/>
          <a:p>
            <a:r>
              <a:rPr lang="en-US" b="1" dirty="0">
                <a:latin typeface="+mn-lt"/>
              </a:rPr>
              <a:t>Key West’s Invitation to </a:t>
            </a:r>
            <a:r>
              <a:rPr lang="en-US" b="1" dirty="0" err="1">
                <a:latin typeface="+mn-lt"/>
              </a:rPr>
              <a:t>Martí</a:t>
            </a:r>
            <a:endParaRPr lang="en-US" b="1" dirty="0">
              <a:latin typeface="+mn-lt"/>
            </a:endParaRPr>
          </a:p>
        </p:txBody>
      </p:sp>
      <p:sp>
        <p:nvSpPr>
          <p:cNvPr id="3" name="Content Placeholder 2"/>
          <p:cNvSpPr>
            <a:spLocks noGrp="1"/>
          </p:cNvSpPr>
          <p:nvPr>
            <p:ph idx="1"/>
          </p:nvPr>
        </p:nvSpPr>
        <p:spPr>
          <a:xfrm>
            <a:off x="240436" y="2121745"/>
            <a:ext cx="6077579" cy="4351338"/>
          </a:xfrm>
        </p:spPr>
        <p:txBody>
          <a:bodyPr/>
          <a:lstStyle/>
          <a:p>
            <a:endParaRPr lang="en-US" dirty="0"/>
          </a:p>
          <a:p>
            <a:pPr marL="0" indent="0">
              <a:buNone/>
            </a:pPr>
            <a:r>
              <a:rPr lang="en-US" dirty="0"/>
              <a:t>With the backing of the </a:t>
            </a:r>
            <a:r>
              <a:rPr lang="en-US" dirty="0" err="1"/>
              <a:t>Convención</a:t>
            </a:r>
            <a:r>
              <a:rPr lang="en-US" dirty="0"/>
              <a:t> </a:t>
            </a:r>
            <a:r>
              <a:rPr lang="en-US" dirty="0" err="1"/>
              <a:t>Cubana</a:t>
            </a:r>
            <a:r>
              <a:rPr lang="en-US" dirty="0"/>
              <a:t>, a group of cigar workers invited </a:t>
            </a:r>
            <a:r>
              <a:rPr lang="en-US" dirty="0" err="1"/>
              <a:t>Martí</a:t>
            </a:r>
            <a:r>
              <a:rPr lang="en-US" dirty="0"/>
              <a:t> to Key West in late 1891.</a:t>
            </a:r>
          </a:p>
          <a:p>
            <a:endParaRPr lang="en-US" dirty="0"/>
          </a:p>
        </p:txBody>
      </p:sp>
      <p:pic>
        <p:nvPicPr>
          <p:cNvPr id="4"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014" y="1919652"/>
            <a:ext cx="5149211" cy="3684588"/>
          </a:xfrm>
          <a:prstGeom prst="rect">
            <a:avLst/>
          </a:prstGeom>
        </p:spPr>
      </p:pic>
      <p:sp>
        <p:nvSpPr>
          <p:cNvPr id="5" name="Title 1"/>
          <p:cNvSpPr txBox="1">
            <a:spLocks/>
          </p:cNvSpPr>
          <p:nvPr/>
        </p:nvSpPr>
        <p:spPr>
          <a:xfrm>
            <a:off x="7063167" y="5823208"/>
            <a:ext cx="3932237" cy="430906"/>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Martí</a:t>
            </a:r>
            <a:r>
              <a:rPr lang="en-US" dirty="0"/>
              <a:t> and the Invitation Committee</a:t>
            </a:r>
          </a:p>
        </p:txBody>
      </p:sp>
    </p:spTree>
    <p:extLst>
      <p:ext uri="{BB962C8B-B14F-4D97-AF65-F5344CB8AC3E}">
        <p14:creationId xmlns:p14="http://schemas.microsoft.com/office/powerpoint/2010/main" val="738576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73778"/>
            <a:ext cx="5410887" cy="481263"/>
          </a:xfrm>
        </p:spPr>
        <p:txBody>
          <a:bodyPr>
            <a:normAutofit fontScale="90000"/>
          </a:bodyPr>
          <a:lstStyle/>
          <a:p>
            <a:r>
              <a:rPr lang="en-US" dirty="0"/>
              <a:t>  </a:t>
            </a:r>
            <a:r>
              <a:rPr lang="en-US" sz="4900" b="1" dirty="0" err="1">
                <a:latin typeface="+mn-lt"/>
              </a:rPr>
              <a:t>Martí</a:t>
            </a:r>
            <a:r>
              <a:rPr lang="en-US" sz="4900" b="1" dirty="0">
                <a:latin typeface="+mn-lt"/>
              </a:rPr>
              <a:t> in the Factories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0137" y="289333"/>
            <a:ext cx="4179224" cy="5852160"/>
          </a:xfrm>
        </p:spPr>
      </p:pic>
      <p:sp>
        <p:nvSpPr>
          <p:cNvPr id="4" name="Text Placeholder 3"/>
          <p:cNvSpPr>
            <a:spLocks noGrp="1"/>
          </p:cNvSpPr>
          <p:nvPr>
            <p:ph type="body" sz="half" idx="2"/>
          </p:nvPr>
        </p:nvSpPr>
        <p:spPr>
          <a:xfrm>
            <a:off x="1404941" y="2269364"/>
            <a:ext cx="3932237" cy="2375207"/>
          </a:xfrm>
        </p:spPr>
        <p:txBody>
          <a:bodyPr>
            <a:noAutofit/>
          </a:bodyPr>
          <a:lstStyle/>
          <a:p>
            <a:r>
              <a:rPr lang="en-US" sz="3200" dirty="0"/>
              <a:t>Marti entered highly organized factories where workers heard him speak of La Patria with passion and unifying language.  </a:t>
            </a:r>
          </a:p>
          <a:p>
            <a:r>
              <a:rPr lang="en-US" sz="3200" dirty="0"/>
              <a:t> </a:t>
            </a:r>
          </a:p>
        </p:txBody>
      </p:sp>
      <p:sp>
        <p:nvSpPr>
          <p:cNvPr id="6" name="Title 1"/>
          <p:cNvSpPr txBox="1">
            <a:spLocks/>
          </p:cNvSpPr>
          <p:nvPr/>
        </p:nvSpPr>
        <p:spPr>
          <a:xfrm>
            <a:off x="7457124" y="6141493"/>
            <a:ext cx="3932237" cy="7165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dirty="0" err="1"/>
              <a:t>Martí</a:t>
            </a:r>
            <a:r>
              <a:rPr lang="en-US" sz="1800" dirty="0"/>
              <a:t> in a Factory with Poyo, </a:t>
            </a:r>
            <a:r>
              <a:rPr lang="en-US" sz="1800" dirty="0" err="1"/>
              <a:t>Figueredo</a:t>
            </a:r>
            <a:r>
              <a:rPr lang="en-US" sz="1800" dirty="0"/>
              <a:t>, and Martín Herrera</a:t>
            </a:r>
          </a:p>
        </p:txBody>
      </p:sp>
    </p:spTree>
    <p:extLst>
      <p:ext uri="{BB962C8B-B14F-4D97-AF65-F5344CB8AC3E}">
        <p14:creationId xmlns:p14="http://schemas.microsoft.com/office/powerpoint/2010/main" val="1716665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2261" y="0"/>
            <a:ext cx="6984880" cy="1233539"/>
          </a:xfrm>
        </p:spPr>
        <p:txBody>
          <a:bodyPr>
            <a:noAutofit/>
          </a:bodyPr>
          <a:lstStyle/>
          <a:p>
            <a:r>
              <a:rPr lang="en-US" sz="4400" b="1" dirty="0" err="1">
                <a:latin typeface="+mn-lt"/>
              </a:rPr>
              <a:t>Martí</a:t>
            </a:r>
            <a:r>
              <a:rPr lang="en-US" sz="4400" b="1" dirty="0">
                <a:latin typeface="+mn-lt"/>
              </a:rPr>
              <a:t> and the Community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9274" y="1684539"/>
            <a:ext cx="5384236" cy="4610321"/>
          </a:xfrm>
        </p:spPr>
      </p:pic>
      <p:pic>
        <p:nvPicPr>
          <p:cNvPr id="9"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7141" y="147677"/>
            <a:ext cx="1944513" cy="2735885"/>
          </a:xfrm>
          <a:prstGeom prst="rect">
            <a:avLst/>
          </a:prstGeom>
        </p:spPr>
      </p:pic>
      <p:sp>
        <p:nvSpPr>
          <p:cNvPr id="10" name="Text Placeholder 3"/>
          <p:cNvSpPr txBox="1">
            <a:spLocks/>
          </p:cNvSpPr>
          <p:nvPr/>
        </p:nvSpPr>
        <p:spPr>
          <a:xfrm>
            <a:off x="6222662" y="3742075"/>
            <a:ext cx="1124479" cy="719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
        <p:nvSpPr>
          <p:cNvPr id="3" name="Rectangle 2"/>
          <p:cNvSpPr/>
          <p:nvPr/>
        </p:nvSpPr>
        <p:spPr>
          <a:xfrm>
            <a:off x="9466446" y="714467"/>
            <a:ext cx="2725554" cy="923330"/>
          </a:xfrm>
          <a:prstGeom prst="rect">
            <a:avLst/>
          </a:prstGeom>
        </p:spPr>
        <p:txBody>
          <a:bodyPr wrap="none">
            <a:spAutoFit/>
          </a:bodyPr>
          <a:lstStyle/>
          <a:p>
            <a:r>
              <a:rPr lang="en-US" dirty="0"/>
              <a:t>Fermín </a:t>
            </a:r>
            <a:r>
              <a:rPr lang="en-US" dirty="0" err="1"/>
              <a:t>Valdéz</a:t>
            </a:r>
            <a:r>
              <a:rPr lang="en-US" dirty="0"/>
              <a:t> Dominguez, </a:t>
            </a:r>
          </a:p>
          <a:p>
            <a:r>
              <a:rPr lang="en-US" dirty="0" err="1"/>
              <a:t>Panchito</a:t>
            </a:r>
            <a:r>
              <a:rPr lang="en-US" dirty="0"/>
              <a:t> Gómez, </a:t>
            </a:r>
          </a:p>
          <a:p>
            <a:r>
              <a:rPr lang="en-US" dirty="0"/>
              <a:t>and </a:t>
            </a:r>
            <a:r>
              <a:rPr lang="en-US" dirty="0" err="1"/>
              <a:t>Martí</a:t>
            </a:r>
            <a:endParaRPr lang="en-US" dirty="0"/>
          </a:p>
        </p:txBody>
      </p:sp>
      <p:sp>
        <p:nvSpPr>
          <p:cNvPr id="11" name="Text Placeholder 3"/>
          <p:cNvSpPr txBox="1">
            <a:spLocks/>
          </p:cNvSpPr>
          <p:nvPr/>
        </p:nvSpPr>
        <p:spPr>
          <a:xfrm>
            <a:off x="7481331" y="3730612"/>
            <a:ext cx="3347892" cy="25642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err="1"/>
              <a:t>Martí’s</a:t>
            </a:r>
            <a:r>
              <a:rPr lang="en-US" sz="2800" dirty="0"/>
              <a:t> personal charisma and way with words was always on display and attracted many to the cause of Cuban nationalism</a:t>
            </a:r>
          </a:p>
        </p:txBody>
      </p:sp>
    </p:spTree>
    <p:extLst>
      <p:ext uri="{BB962C8B-B14F-4D97-AF65-F5344CB8AC3E}">
        <p14:creationId xmlns:p14="http://schemas.microsoft.com/office/powerpoint/2010/main" val="1052157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784" y="-433952"/>
            <a:ext cx="4379766" cy="7499833"/>
          </a:xfrm>
        </p:spPr>
        <p:txBody>
          <a:bodyPr>
            <a:noAutofit/>
          </a:bodyPr>
          <a:lstStyle/>
          <a:p>
            <a:r>
              <a:rPr lang="en-US" b="1" dirty="0" err="1">
                <a:latin typeface="+mn-lt"/>
              </a:rPr>
              <a:t>Partido</a:t>
            </a:r>
            <a:r>
              <a:rPr lang="en-US" b="1" dirty="0">
                <a:latin typeface="+mn-lt"/>
              </a:rPr>
              <a:t> </a:t>
            </a:r>
            <a:r>
              <a:rPr lang="en-US" b="1" dirty="0" err="1">
                <a:latin typeface="+mn-lt"/>
              </a:rPr>
              <a:t>Revolucionario</a:t>
            </a:r>
            <a:r>
              <a:rPr lang="en-US" b="1" dirty="0">
                <a:latin typeface="+mn-lt"/>
              </a:rPr>
              <a:t> Cubano</a:t>
            </a:r>
            <a:br>
              <a:rPr lang="en-US" b="1" dirty="0">
                <a:latin typeface="+mn-lt"/>
              </a:rPr>
            </a:br>
            <a:r>
              <a:rPr lang="en-US" b="1" dirty="0">
                <a:latin typeface="+mn-lt"/>
              </a:rPr>
              <a:t/>
            </a:r>
            <a:br>
              <a:rPr lang="en-US" b="1" dirty="0">
                <a:latin typeface="+mn-lt"/>
              </a:rPr>
            </a:br>
            <a:r>
              <a:rPr lang="en-US" sz="2800" dirty="0">
                <a:latin typeface="+mn-lt"/>
              </a:rPr>
              <a:t>Final PRC charter written and approved in Key West, January 1892.  </a:t>
            </a:r>
            <a:br>
              <a:rPr lang="en-US" sz="2800" dirty="0">
                <a:latin typeface="+mn-lt"/>
              </a:rPr>
            </a:br>
            <a:r>
              <a:rPr lang="en-US" sz="2800" dirty="0">
                <a:latin typeface="+mn-lt"/>
              </a:rPr>
              <a:t/>
            </a:r>
            <a:br>
              <a:rPr lang="en-US" sz="2800" dirty="0">
                <a:latin typeface="+mn-lt"/>
              </a:rPr>
            </a:br>
            <a:r>
              <a:rPr lang="en-US" sz="2800" dirty="0">
                <a:latin typeface="+mn-lt"/>
              </a:rPr>
              <a:t>* Democratic representation</a:t>
            </a:r>
            <a:br>
              <a:rPr lang="en-US" sz="2800" dirty="0">
                <a:latin typeface="+mn-lt"/>
              </a:rPr>
            </a:br>
            <a:r>
              <a:rPr lang="en-US" sz="2800" dirty="0">
                <a:latin typeface="+mn-lt"/>
              </a:rPr>
              <a:t/>
            </a:r>
            <a:br>
              <a:rPr lang="en-US" sz="2800" dirty="0">
                <a:latin typeface="+mn-lt"/>
              </a:rPr>
            </a:br>
            <a:r>
              <a:rPr lang="en-US" sz="2800" dirty="0">
                <a:latin typeface="+mn-lt"/>
              </a:rPr>
              <a:t>* Highly centralized organization designed for immediate revolutionary action.</a:t>
            </a:r>
            <a:endParaRPr lang="en-US"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35140" y="365125"/>
            <a:ext cx="6434611" cy="6309360"/>
          </a:xfrm>
        </p:spPr>
      </p:pic>
    </p:spTree>
    <p:extLst>
      <p:ext uri="{BB962C8B-B14F-4D97-AF65-F5344CB8AC3E}">
        <p14:creationId xmlns:p14="http://schemas.microsoft.com/office/powerpoint/2010/main" val="3569846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504" y="157066"/>
            <a:ext cx="11890896" cy="1325563"/>
          </a:xfrm>
        </p:spPr>
        <p:txBody>
          <a:bodyPr/>
          <a:lstStyle/>
          <a:p>
            <a:r>
              <a:rPr lang="en-US" b="1" dirty="0">
                <a:latin typeface="+mn-lt"/>
              </a:rPr>
              <a:t>                The </a:t>
            </a:r>
            <a:r>
              <a:rPr lang="en-US" b="1" dirty="0" err="1">
                <a:latin typeface="+mn-lt"/>
              </a:rPr>
              <a:t>Pelaez</a:t>
            </a:r>
            <a:r>
              <a:rPr lang="en-US" b="1" dirty="0">
                <a:latin typeface="+mn-lt"/>
              </a:rPr>
              <a:t> and </a:t>
            </a:r>
            <a:r>
              <a:rPr lang="en-US" b="1" dirty="0" err="1">
                <a:latin typeface="+mn-lt"/>
              </a:rPr>
              <a:t>Figueredo</a:t>
            </a:r>
            <a:r>
              <a:rPr lang="en-US" b="1" dirty="0">
                <a:latin typeface="+mn-lt"/>
              </a:rPr>
              <a:t> Debate</a:t>
            </a:r>
          </a:p>
        </p:txBody>
      </p:sp>
      <p:sp>
        <p:nvSpPr>
          <p:cNvPr id="3" name="Text Placeholder 2"/>
          <p:cNvSpPr>
            <a:spLocks noGrp="1"/>
          </p:cNvSpPr>
          <p:nvPr>
            <p:ph type="body" idx="1"/>
          </p:nvPr>
        </p:nvSpPr>
        <p:spPr>
          <a:xfrm>
            <a:off x="224905" y="2557366"/>
            <a:ext cx="5157787" cy="823912"/>
          </a:xfrm>
        </p:spPr>
        <p:txBody>
          <a:bodyPr>
            <a:noAutofit/>
          </a:bodyPr>
          <a:lstStyle/>
          <a:p>
            <a:r>
              <a:rPr lang="en-US" sz="2800" b="0" dirty="0">
                <a:latin typeface="+mj-lt"/>
              </a:rPr>
              <a:t>Angel </a:t>
            </a:r>
            <a:r>
              <a:rPr lang="en-US" sz="2800" b="0" dirty="0" err="1">
                <a:latin typeface="+mj-lt"/>
              </a:rPr>
              <a:t>Pelaez</a:t>
            </a:r>
            <a:r>
              <a:rPr lang="en-US" sz="2800" b="0" dirty="0">
                <a:latin typeface="+mj-lt"/>
              </a:rPr>
              <a:t>: Conventional interpretation- </a:t>
            </a:r>
            <a:r>
              <a:rPr lang="en-US" sz="2800" b="0" dirty="0" err="1">
                <a:latin typeface="+mj-lt"/>
              </a:rPr>
              <a:t>Martí</a:t>
            </a:r>
            <a:r>
              <a:rPr lang="en-US" sz="2800" b="0" dirty="0">
                <a:latin typeface="+mj-lt"/>
              </a:rPr>
              <a:t> single-handedly inspired Key West’s revolutionary activism</a:t>
            </a:r>
          </a:p>
        </p:txBody>
      </p:sp>
      <p:sp>
        <p:nvSpPr>
          <p:cNvPr id="5" name="Text Placeholder 4"/>
          <p:cNvSpPr>
            <a:spLocks noGrp="1"/>
          </p:cNvSpPr>
          <p:nvPr>
            <p:ph type="body" sz="quarter" idx="3"/>
          </p:nvPr>
        </p:nvSpPr>
        <p:spPr>
          <a:xfrm>
            <a:off x="224905" y="3471204"/>
            <a:ext cx="5183188" cy="2281896"/>
          </a:xfrm>
        </p:spPr>
        <p:txBody>
          <a:bodyPr>
            <a:normAutofit fontScale="40000" lnSpcReduction="20000"/>
          </a:bodyPr>
          <a:lstStyle/>
          <a:p>
            <a:endParaRPr lang="en-US" dirty="0"/>
          </a:p>
          <a:p>
            <a:r>
              <a:rPr lang="en-US" sz="7000" b="0" dirty="0">
                <a:latin typeface="+mj-lt"/>
              </a:rPr>
              <a:t>Fernando </a:t>
            </a:r>
            <a:r>
              <a:rPr lang="en-US" sz="7000" b="0" dirty="0" err="1">
                <a:latin typeface="+mj-lt"/>
              </a:rPr>
              <a:t>Figueredo</a:t>
            </a:r>
            <a:r>
              <a:rPr lang="en-US" sz="7000" b="0" dirty="0">
                <a:latin typeface="+mj-lt"/>
              </a:rPr>
              <a:t>: Key West was a long established </a:t>
            </a:r>
            <a:r>
              <a:rPr lang="en-US" sz="7000" b="0" dirty="0" err="1">
                <a:latin typeface="+mj-lt"/>
              </a:rPr>
              <a:t>revolutonary</a:t>
            </a:r>
            <a:r>
              <a:rPr lang="en-US" sz="7000" b="0" dirty="0">
                <a:latin typeface="+mj-lt"/>
              </a:rPr>
              <a:t> center that provided </a:t>
            </a:r>
            <a:r>
              <a:rPr lang="en-US" sz="7000" b="0" dirty="0" err="1">
                <a:latin typeface="+mj-lt"/>
              </a:rPr>
              <a:t>Martí</a:t>
            </a:r>
            <a:r>
              <a:rPr lang="en-US" sz="7000" b="0" dirty="0">
                <a:latin typeface="+mj-lt"/>
              </a:rPr>
              <a:t> with the tools and resources for organizing a new revolutionary effort</a:t>
            </a:r>
          </a:p>
        </p:txBody>
      </p:sp>
      <p:sp>
        <p:nvSpPr>
          <p:cNvPr id="6" name="Content Placeholder 5"/>
          <p:cNvSpPr>
            <a:spLocks noGrp="1"/>
          </p:cNvSpPr>
          <p:nvPr>
            <p:ph sz="half" idx="2"/>
          </p:nvPr>
        </p:nvSpPr>
        <p:spPr>
          <a:xfrm>
            <a:off x="6357640" y="1245562"/>
            <a:ext cx="5157787" cy="4978400"/>
          </a:xfrm>
        </p:spPr>
        <p:txBody>
          <a:bodyPr>
            <a:normAutofit fontScale="70000" lnSpcReduction="20000"/>
          </a:bodyPr>
          <a:lstStyle/>
          <a:p>
            <a:pPr marL="0" indent="0">
              <a:buNone/>
            </a:pPr>
            <a:endParaRPr lang="en-US" sz="2400" dirty="0"/>
          </a:p>
          <a:p>
            <a:pPr marL="0" indent="0">
              <a:buNone/>
            </a:pPr>
            <a:endParaRPr lang="en-US" sz="2400" dirty="0"/>
          </a:p>
          <a:p>
            <a:pPr marL="0" indent="0">
              <a:buNone/>
            </a:pPr>
            <a:r>
              <a:rPr lang="en-US" dirty="0" err="1">
                <a:latin typeface="+mj-lt"/>
              </a:rPr>
              <a:t>Martí</a:t>
            </a:r>
            <a:r>
              <a:rPr lang="en-US" dirty="0">
                <a:latin typeface="+mj-lt"/>
              </a:rPr>
              <a:t> provided new enthusiasm that mobilized workers in support of nationalism after almost a decade of pro-labor activism</a:t>
            </a:r>
          </a:p>
          <a:p>
            <a:pPr marL="0" indent="0">
              <a:buNone/>
            </a:pPr>
            <a:r>
              <a:rPr lang="en-US" dirty="0" err="1">
                <a:latin typeface="+mj-lt"/>
              </a:rPr>
              <a:t>Martí</a:t>
            </a:r>
            <a:r>
              <a:rPr lang="en-US" dirty="0">
                <a:latin typeface="+mj-lt"/>
              </a:rPr>
              <a:t> articulated a political program and organizational structure that combined his ideas with those of the Key West leadership</a:t>
            </a:r>
          </a:p>
          <a:p>
            <a:pPr marL="0" indent="0">
              <a:buNone/>
            </a:pPr>
            <a:r>
              <a:rPr lang="en-US" dirty="0"/>
              <a:t>Key West insisted on revolutionary action in the short-term which </a:t>
            </a:r>
            <a:r>
              <a:rPr lang="en-US" dirty="0" err="1"/>
              <a:t>Martí</a:t>
            </a:r>
            <a:r>
              <a:rPr lang="en-US" dirty="0"/>
              <a:t> accepted.</a:t>
            </a:r>
          </a:p>
          <a:p>
            <a:pPr marL="0" indent="0">
              <a:buNone/>
            </a:pPr>
            <a:r>
              <a:rPr lang="en-US" dirty="0"/>
              <a:t>Key West’s established connections with revolutionary cells in Cuba provided the framework for </a:t>
            </a:r>
            <a:r>
              <a:rPr lang="en-US" dirty="0" err="1"/>
              <a:t>Martí’s</a:t>
            </a:r>
            <a:r>
              <a:rPr lang="en-US" dirty="0"/>
              <a:t> continued work organizing the island.</a:t>
            </a:r>
          </a:p>
          <a:p>
            <a:pPr marL="0" indent="0">
              <a:buNone/>
            </a:pPr>
            <a:r>
              <a:rPr lang="en-US" dirty="0"/>
              <a:t>Key West’s established fund raising mechanism and established nationalist cigar manufacturers was </a:t>
            </a:r>
            <a:r>
              <a:rPr lang="en-US" dirty="0" err="1"/>
              <a:t>Martí’s</a:t>
            </a:r>
            <a:r>
              <a:rPr lang="en-US" dirty="0"/>
              <a:t> most reliable source of funds.</a:t>
            </a:r>
          </a:p>
          <a:p>
            <a:pPr marL="0" indent="0">
              <a:buNone/>
            </a:pPr>
            <a:endParaRPr lang="en-US" dirty="0">
              <a:latin typeface="+mj-lt"/>
            </a:endParaRPr>
          </a:p>
        </p:txBody>
      </p:sp>
    </p:spTree>
    <p:extLst>
      <p:ext uri="{BB962C8B-B14F-4D97-AF65-F5344CB8AC3E}">
        <p14:creationId xmlns:p14="http://schemas.microsoft.com/office/powerpoint/2010/main" val="2388374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2527" y="2453232"/>
            <a:ext cx="3146946" cy="1325563"/>
          </a:xfrm>
        </p:spPr>
        <p:txBody>
          <a:bodyPr/>
          <a:lstStyle/>
          <a:p>
            <a:r>
              <a:rPr lang="en-US" b="1" dirty="0">
                <a:latin typeface="+mn-lt"/>
              </a:rPr>
              <a:t>Questions</a:t>
            </a:r>
          </a:p>
        </p:txBody>
      </p:sp>
    </p:spTree>
    <p:extLst>
      <p:ext uri="{BB962C8B-B14F-4D97-AF65-F5344CB8AC3E}">
        <p14:creationId xmlns:p14="http://schemas.microsoft.com/office/powerpoint/2010/main" val="3855264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8865" y="1436914"/>
            <a:ext cx="4848118" cy="2349078"/>
          </a:xfrm>
        </p:spPr>
        <p:txBody>
          <a:bodyPr>
            <a:normAutofit/>
          </a:bodyPr>
          <a:lstStyle/>
          <a:p>
            <a:r>
              <a:rPr lang="en-US" b="1" dirty="0"/>
              <a:t>                 6</a:t>
            </a:r>
            <a:br>
              <a:rPr lang="en-US" b="1" dirty="0"/>
            </a:br>
            <a:r>
              <a:rPr lang="en-US" b="1" dirty="0">
                <a:latin typeface="+mn-lt"/>
              </a:rPr>
              <a:t>Cuban Nationalism </a:t>
            </a:r>
            <a:br>
              <a:rPr lang="en-US" b="1" dirty="0">
                <a:latin typeface="+mn-lt"/>
              </a:rPr>
            </a:br>
            <a:r>
              <a:rPr lang="en-US" b="1" dirty="0">
                <a:latin typeface="+mn-lt"/>
              </a:rPr>
              <a:t>and US Imperialism</a:t>
            </a:r>
          </a:p>
        </p:txBody>
      </p:sp>
      <p:sp>
        <p:nvSpPr>
          <p:cNvPr id="3" name="Content Placeholder 2"/>
          <p:cNvSpPr>
            <a:spLocks noGrp="1"/>
          </p:cNvSpPr>
          <p:nvPr>
            <p:ph idx="1"/>
          </p:nvPr>
        </p:nvSpPr>
        <p:spPr>
          <a:xfrm>
            <a:off x="1582479" y="4791832"/>
            <a:ext cx="7561521" cy="1063256"/>
          </a:xfrm>
        </p:spPr>
        <p:txBody>
          <a:bodyPr/>
          <a:lstStyle/>
          <a:p>
            <a:pPr marL="0" indent="0">
              <a:buNone/>
            </a:pPr>
            <a:endParaRPr lang="en-US" dirty="0"/>
          </a:p>
          <a:p>
            <a:endParaRPr lang="en-US" dirty="0"/>
          </a:p>
        </p:txBody>
      </p:sp>
    </p:spTree>
    <p:extLst>
      <p:ext uri="{BB962C8B-B14F-4D97-AF65-F5344CB8AC3E}">
        <p14:creationId xmlns:p14="http://schemas.microsoft.com/office/powerpoint/2010/main" val="3868434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696" y="343989"/>
            <a:ext cx="3932237" cy="635000"/>
          </a:xfrm>
        </p:spPr>
        <p:txBody>
          <a:bodyPr>
            <a:normAutofit fontScale="90000"/>
          </a:bodyPr>
          <a:lstStyle/>
          <a:p>
            <a:r>
              <a:rPr lang="en-US" dirty="0"/>
              <a:t>   </a:t>
            </a:r>
            <a:r>
              <a:rPr lang="en-US" sz="4900" b="1" dirty="0">
                <a:latin typeface="+mn-lt"/>
              </a:rPr>
              <a:t>Expeditions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27220" y="151605"/>
            <a:ext cx="5181780" cy="3294209"/>
          </a:xfrm>
        </p:spPr>
      </p:pic>
      <p:sp>
        <p:nvSpPr>
          <p:cNvPr id="4" name="Text Placeholder 3"/>
          <p:cNvSpPr>
            <a:spLocks noGrp="1"/>
          </p:cNvSpPr>
          <p:nvPr>
            <p:ph type="body" sz="half" idx="2"/>
          </p:nvPr>
        </p:nvSpPr>
        <p:spPr>
          <a:xfrm>
            <a:off x="595478" y="1563578"/>
            <a:ext cx="3932237" cy="4933665"/>
          </a:xfrm>
        </p:spPr>
        <p:txBody>
          <a:bodyPr>
            <a:normAutofit lnSpcReduction="10000"/>
          </a:bodyPr>
          <a:lstStyle/>
          <a:p>
            <a:r>
              <a:rPr lang="en-US" dirty="0"/>
              <a:t> </a:t>
            </a:r>
            <a:r>
              <a:rPr lang="en-US" sz="2000" dirty="0"/>
              <a:t>After start of independence war in the Cuban west, Key West launched the first the major expedition from the United States commanded by Carlos </a:t>
            </a:r>
            <a:r>
              <a:rPr lang="en-US" sz="2000" dirty="0" err="1"/>
              <a:t>Roloff</a:t>
            </a:r>
            <a:r>
              <a:rPr lang="en-US" sz="2000" dirty="0"/>
              <a:t> and </a:t>
            </a:r>
            <a:r>
              <a:rPr lang="en-US" sz="2000" dirty="0" err="1"/>
              <a:t>Serafín</a:t>
            </a:r>
            <a:r>
              <a:rPr lang="en-US" sz="2000" dirty="0"/>
              <a:t> Sánchez.  Landed on the southern coast of Las Villas, launching the war in the center of the island.</a:t>
            </a:r>
          </a:p>
          <a:p>
            <a:r>
              <a:rPr lang="en-US" sz="2000" dirty="0"/>
              <a:t>Subsequent expeditions left mostly from  spots on the coast Atlantic coast less subject to surveillance by the US Coast Guard.</a:t>
            </a:r>
          </a:p>
          <a:p>
            <a:r>
              <a:rPr lang="en-US" sz="2000" dirty="0"/>
              <a:t>Key West provided financial resources but US obstruction blocked any chances of a Cuban victory over the Spanish and at the same time justified US intervention.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407" y="3508658"/>
            <a:ext cx="3467405" cy="3291840"/>
          </a:xfrm>
          <a:prstGeom prst="rect">
            <a:avLst/>
          </a:prstGeom>
        </p:spPr>
      </p:pic>
    </p:spTree>
    <p:extLst>
      <p:ext uri="{BB962C8B-B14F-4D97-AF65-F5344CB8AC3E}">
        <p14:creationId xmlns:p14="http://schemas.microsoft.com/office/powerpoint/2010/main" val="762912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2506" y="732289"/>
            <a:ext cx="3932237" cy="664029"/>
          </a:xfrm>
        </p:spPr>
        <p:txBody>
          <a:bodyPr>
            <a:noAutofit/>
          </a:bodyPr>
          <a:lstStyle/>
          <a:p>
            <a:r>
              <a:rPr lang="en-US" sz="4400" b="1" dirty="0">
                <a:latin typeface="+mn-lt"/>
              </a:rPr>
              <a:t>Politics &amp; Ideology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01713" y="319768"/>
            <a:ext cx="3647002" cy="5314202"/>
          </a:xfrm>
        </p:spPr>
      </p:pic>
      <p:sp>
        <p:nvSpPr>
          <p:cNvPr id="4" name="Text Placeholder 3"/>
          <p:cNvSpPr>
            <a:spLocks noGrp="1"/>
          </p:cNvSpPr>
          <p:nvPr>
            <p:ph type="body" sz="half" idx="2"/>
          </p:nvPr>
        </p:nvSpPr>
        <p:spPr>
          <a:xfrm>
            <a:off x="610462" y="1761323"/>
            <a:ext cx="4936898" cy="4467498"/>
          </a:xfrm>
        </p:spPr>
        <p:txBody>
          <a:bodyPr>
            <a:normAutofit lnSpcReduction="10000"/>
          </a:bodyPr>
          <a:lstStyle/>
          <a:p>
            <a:endParaRPr lang="en-US" dirty="0"/>
          </a:p>
          <a:p>
            <a:r>
              <a:rPr lang="en-US" sz="2400" dirty="0"/>
              <a:t>Despite commitments to unity of action, the exile leadership </a:t>
            </a:r>
            <a:r>
              <a:rPr lang="en-US" sz="2400" dirty="0" err="1"/>
              <a:t>representated</a:t>
            </a:r>
            <a:r>
              <a:rPr lang="en-US" sz="2400" dirty="0"/>
              <a:t> varying perspectives, from José D. </a:t>
            </a:r>
            <a:r>
              <a:rPr lang="en-US" sz="2400" dirty="0" err="1"/>
              <a:t>Poyo’s</a:t>
            </a:r>
            <a:r>
              <a:rPr lang="en-US" sz="2400" dirty="0"/>
              <a:t> radical nationalism to </a:t>
            </a:r>
            <a:r>
              <a:rPr lang="en-US" sz="2400" dirty="0" err="1"/>
              <a:t>Tomás</a:t>
            </a:r>
            <a:r>
              <a:rPr lang="en-US" sz="2400" dirty="0"/>
              <a:t> Estrada Palma’s annexationist instincts.</a:t>
            </a:r>
          </a:p>
          <a:p>
            <a:r>
              <a:rPr lang="en-US" sz="2400" dirty="0"/>
              <a:t>Much to </a:t>
            </a:r>
            <a:r>
              <a:rPr lang="en-US" sz="2400" dirty="0" err="1"/>
              <a:t>Poyo’s</a:t>
            </a:r>
            <a:r>
              <a:rPr lang="en-US" sz="2400" dirty="0"/>
              <a:t> dismay and Estrada Palma’s satisfaction the war ended with US occupation of Cuba.  Poyo never challenged Estrada’s policies as PRC </a:t>
            </a:r>
            <a:r>
              <a:rPr lang="en-US" sz="2400" dirty="0" err="1"/>
              <a:t>Delegado</a:t>
            </a:r>
            <a:r>
              <a:rPr lang="en-US" sz="2400" dirty="0"/>
              <a:t> citing the need for revolutionary unity above all else.  </a:t>
            </a:r>
          </a:p>
        </p:txBody>
      </p:sp>
      <p:sp>
        <p:nvSpPr>
          <p:cNvPr id="6" name="Text Placeholder 3"/>
          <p:cNvSpPr txBox="1">
            <a:spLocks/>
          </p:cNvSpPr>
          <p:nvPr/>
        </p:nvSpPr>
        <p:spPr>
          <a:xfrm>
            <a:off x="5834743" y="5868988"/>
            <a:ext cx="6037943" cy="719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José D. Poyo (Head of the PRC in Key West), </a:t>
            </a:r>
            <a:r>
              <a:rPr lang="en-US" dirty="0" err="1"/>
              <a:t>Tomás</a:t>
            </a:r>
            <a:r>
              <a:rPr lang="en-US" dirty="0"/>
              <a:t> Estrada Palma (PRC </a:t>
            </a:r>
            <a:r>
              <a:rPr lang="en-US" dirty="0" err="1"/>
              <a:t>Delegado</a:t>
            </a:r>
            <a:r>
              <a:rPr lang="en-US" dirty="0"/>
              <a:t>, NY), and José A. González </a:t>
            </a:r>
            <a:r>
              <a:rPr lang="en-US" dirty="0" err="1"/>
              <a:t>Lanuza</a:t>
            </a:r>
            <a:r>
              <a:rPr lang="en-US" dirty="0"/>
              <a:t> (PRC Secretary, NY)</a:t>
            </a:r>
          </a:p>
        </p:txBody>
      </p:sp>
    </p:spTree>
    <p:extLst>
      <p:ext uri="{BB962C8B-B14F-4D97-AF65-F5344CB8AC3E}">
        <p14:creationId xmlns:p14="http://schemas.microsoft.com/office/powerpoint/2010/main" val="3522406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154" y="3427805"/>
            <a:ext cx="4138047" cy="740908"/>
          </a:xfrm>
        </p:spPr>
        <p:txBody>
          <a:bodyPr>
            <a:noAutofit/>
          </a:bodyPr>
          <a:lstStyle/>
          <a:p>
            <a:r>
              <a:rPr lang="en-US" sz="4400" b="1" dirty="0">
                <a:latin typeface="+mn-lt"/>
              </a:rPr>
              <a:t>US Occupation and The </a:t>
            </a:r>
            <a:r>
              <a:rPr lang="en-US" sz="4400" b="1" dirty="0" err="1">
                <a:latin typeface="+mn-lt"/>
              </a:rPr>
              <a:t>Plattist</a:t>
            </a:r>
            <a:r>
              <a:rPr lang="en-US" sz="4400" b="1" dirty="0">
                <a:latin typeface="+mn-lt"/>
              </a:rPr>
              <a:t> Republic</a:t>
            </a:r>
          </a:p>
        </p:txBody>
      </p:sp>
      <p:sp>
        <p:nvSpPr>
          <p:cNvPr id="3" name="Title 1"/>
          <p:cNvSpPr txBox="1">
            <a:spLocks/>
          </p:cNvSpPr>
          <p:nvPr/>
        </p:nvSpPr>
        <p:spPr>
          <a:xfrm>
            <a:off x="1342277" y="3696789"/>
            <a:ext cx="9150395" cy="26524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sz="4400" b="1"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358" y="728420"/>
            <a:ext cx="7429500" cy="5398770"/>
          </a:xfrm>
          <a:prstGeom prst="rect">
            <a:avLst/>
          </a:prstGeom>
        </p:spPr>
      </p:pic>
      <p:sp>
        <p:nvSpPr>
          <p:cNvPr id="5" name="Title 1"/>
          <p:cNvSpPr txBox="1">
            <a:spLocks/>
          </p:cNvSpPr>
          <p:nvPr/>
        </p:nvSpPr>
        <p:spPr>
          <a:xfrm>
            <a:off x="-2" y="5608321"/>
            <a:ext cx="4138047" cy="74090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sz="4400" b="1" dirty="0">
              <a:latin typeface="+mn-lt"/>
            </a:endParaRPr>
          </a:p>
        </p:txBody>
      </p:sp>
      <p:sp>
        <p:nvSpPr>
          <p:cNvPr id="6" name="Title 1"/>
          <p:cNvSpPr txBox="1">
            <a:spLocks/>
          </p:cNvSpPr>
          <p:nvPr/>
        </p:nvSpPr>
        <p:spPr>
          <a:xfrm>
            <a:off x="5596554" y="5978775"/>
            <a:ext cx="5825697" cy="74090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b="1" dirty="0">
                <a:latin typeface="+mn-lt"/>
              </a:rPr>
              <a:t>US Takes Possession of Cuba  from the Spain, January 1899</a:t>
            </a:r>
          </a:p>
        </p:txBody>
      </p:sp>
    </p:spTree>
    <p:extLst>
      <p:ext uri="{BB962C8B-B14F-4D97-AF65-F5344CB8AC3E}">
        <p14:creationId xmlns:p14="http://schemas.microsoft.com/office/powerpoint/2010/main" val="3541801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28621"/>
            <a:ext cx="10515600" cy="2889957"/>
          </a:xfrm>
        </p:spPr>
        <p:txBody>
          <a:bodyPr>
            <a:normAutofit/>
          </a:bodyPr>
          <a:lstStyle/>
          <a:p>
            <a:pPr marL="0" indent="0">
              <a:buNone/>
            </a:pPr>
            <a:r>
              <a:rPr lang="en-US" sz="3200" dirty="0"/>
              <a:t>War in Cuba and the cigar industry’s economic engine produced in Key West a Cuban multi-cultural working class community with diverse social and political interests.</a:t>
            </a:r>
          </a:p>
          <a:p>
            <a:pPr marL="0" indent="0">
              <a:buNone/>
            </a:pPr>
            <a:r>
              <a:rPr lang="en-US" sz="3200" dirty="0"/>
              <a:t>Cuban activists formed this community into a powerful nationalist and revolutionary movement dedicated to dislodging Spanish power in Cuba. </a:t>
            </a:r>
          </a:p>
          <a:p>
            <a:pPr marL="0" indent="0">
              <a:buNone/>
            </a:pPr>
            <a:endParaRPr lang="en-US" sz="3200" dirty="0"/>
          </a:p>
        </p:txBody>
      </p:sp>
      <p:sp>
        <p:nvSpPr>
          <p:cNvPr id="4" name="Title 3"/>
          <p:cNvSpPr>
            <a:spLocks noGrp="1"/>
          </p:cNvSpPr>
          <p:nvPr>
            <p:ph type="title"/>
          </p:nvPr>
        </p:nvSpPr>
        <p:spPr>
          <a:xfrm>
            <a:off x="2044701" y="713407"/>
            <a:ext cx="8394700" cy="1906883"/>
          </a:xfrm>
        </p:spPr>
        <p:txBody>
          <a:bodyPr>
            <a:normAutofit/>
          </a:bodyPr>
          <a:lstStyle/>
          <a:p>
            <a:r>
              <a:rPr lang="en-US" dirty="0">
                <a:latin typeface="+mn-lt"/>
              </a:rPr>
              <a:t>                             1 </a:t>
            </a:r>
            <a:br>
              <a:rPr lang="en-US" dirty="0">
                <a:latin typeface="+mn-lt"/>
              </a:rPr>
            </a:br>
            <a:r>
              <a:rPr lang="en-US" b="1" dirty="0">
                <a:latin typeface="+mn-lt"/>
              </a:rPr>
              <a:t>Cigars: Fueling A Revolutionary Nationalist Community in Key West                                                         </a:t>
            </a:r>
          </a:p>
        </p:txBody>
      </p:sp>
    </p:spTree>
    <p:extLst>
      <p:ext uri="{BB962C8B-B14F-4D97-AF65-F5344CB8AC3E}">
        <p14:creationId xmlns:p14="http://schemas.microsoft.com/office/powerpoint/2010/main" val="641134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latin typeface="+mn-lt"/>
              </a:rPr>
              <a:t>Questions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3875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2268" y="590499"/>
            <a:ext cx="3142545" cy="1325563"/>
          </a:xfrm>
        </p:spPr>
        <p:txBody>
          <a:bodyPr>
            <a:normAutofit/>
          </a:bodyPr>
          <a:lstStyle/>
          <a:p>
            <a:r>
              <a:rPr lang="en-US" sz="4000" b="1" dirty="0">
                <a:latin typeface="+mn-lt"/>
              </a:rPr>
              <a:t>Key West</a:t>
            </a:r>
            <a:br>
              <a:rPr lang="en-US" sz="4000" b="1" dirty="0">
                <a:latin typeface="+mn-lt"/>
              </a:rPr>
            </a:br>
            <a:r>
              <a:rPr lang="en-US" sz="4000" b="1" dirty="0">
                <a:latin typeface="+mn-lt"/>
              </a:rPr>
              <a:t>Cigar Industry</a:t>
            </a:r>
          </a:p>
        </p:txBody>
      </p:sp>
      <p:sp>
        <p:nvSpPr>
          <p:cNvPr id="3" name="Rectangle 2"/>
          <p:cNvSpPr/>
          <p:nvPr/>
        </p:nvSpPr>
        <p:spPr>
          <a:xfrm>
            <a:off x="313660" y="2020050"/>
            <a:ext cx="6096000" cy="707886"/>
          </a:xfrm>
          <a:prstGeom prst="rect">
            <a:avLst/>
          </a:prstGeom>
        </p:spPr>
        <p:txBody>
          <a:bodyPr>
            <a:spAutoFit/>
          </a:bodyPr>
          <a:lstStyle/>
          <a:p>
            <a:r>
              <a:rPr lang="en-US" sz="2000" dirty="0"/>
              <a:t>The Cigar Industry made possible an effective and enduring nationalist movement.  </a:t>
            </a:r>
          </a:p>
        </p:txBody>
      </p:sp>
      <p:sp>
        <p:nvSpPr>
          <p:cNvPr id="4" name="Rectangle 3"/>
          <p:cNvSpPr/>
          <p:nvPr/>
        </p:nvSpPr>
        <p:spPr>
          <a:xfrm>
            <a:off x="211591" y="3006208"/>
            <a:ext cx="6096000" cy="1631216"/>
          </a:xfrm>
          <a:prstGeom prst="rect">
            <a:avLst/>
          </a:prstGeom>
        </p:spPr>
        <p:txBody>
          <a:bodyPr>
            <a:spAutoFit/>
          </a:bodyPr>
          <a:lstStyle/>
          <a:p>
            <a:r>
              <a:rPr lang="en-US" sz="2000" dirty="0"/>
              <a:t>Key West population grew from around 6,000 in 1970 to about 20,000 in 1990.  Generally averaging about one-third Cuban.  </a:t>
            </a:r>
          </a:p>
          <a:p>
            <a:endParaRPr lang="en-US" sz="2000" dirty="0"/>
          </a:p>
          <a:p>
            <a:r>
              <a:rPr lang="en-US" sz="2000" dirty="0"/>
              <a:t>  </a:t>
            </a:r>
          </a:p>
        </p:txBody>
      </p:sp>
      <p:sp>
        <p:nvSpPr>
          <p:cNvPr id="7" name="Rectangle 6"/>
          <p:cNvSpPr/>
          <p:nvPr/>
        </p:nvSpPr>
        <p:spPr>
          <a:xfrm>
            <a:off x="211591" y="4240626"/>
            <a:ext cx="6096000" cy="1323439"/>
          </a:xfrm>
          <a:prstGeom prst="rect">
            <a:avLst/>
          </a:prstGeom>
        </p:spPr>
        <p:txBody>
          <a:bodyPr>
            <a:spAutoFit/>
          </a:bodyPr>
          <a:lstStyle/>
          <a:p>
            <a:r>
              <a:rPr lang="en-US" sz="2000" dirty="0"/>
              <a:t>Key West cigar entrepreneurs generally had little experience with tobacco industry on arriving in the United States, with notable exception of Vicente </a:t>
            </a:r>
            <a:r>
              <a:rPr lang="en-US" sz="2000" dirty="0" err="1"/>
              <a:t>Martínez</a:t>
            </a:r>
            <a:r>
              <a:rPr lang="en-US" sz="2000" dirty="0"/>
              <a:t> </a:t>
            </a:r>
            <a:r>
              <a:rPr lang="en-US" sz="2000" dirty="0" err="1"/>
              <a:t>Ybor</a:t>
            </a:r>
            <a:r>
              <a:rPr lang="en-US" sz="2000" dirty="0"/>
              <a:t> ( who moved to Tampa in 1886)   </a:t>
            </a:r>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09660" y="931464"/>
            <a:ext cx="4714730" cy="5011411"/>
          </a:xfrm>
        </p:spPr>
      </p:pic>
    </p:spTree>
    <p:extLst>
      <p:ext uri="{BB962C8B-B14F-4D97-AF65-F5344CB8AC3E}">
        <p14:creationId xmlns:p14="http://schemas.microsoft.com/office/powerpoint/2010/main" val="361024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5934" y="-122973"/>
            <a:ext cx="6774712" cy="1325563"/>
          </a:xfrm>
        </p:spPr>
        <p:txBody>
          <a:bodyPr/>
          <a:lstStyle/>
          <a:p>
            <a:r>
              <a:rPr lang="es-MX" dirty="0"/>
              <a:t>          </a:t>
            </a:r>
            <a:r>
              <a:rPr lang="es-MX" b="1" dirty="0"/>
              <a:t>Eduardo Hidalgo Gato</a:t>
            </a:r>
            <a:endParaRPr lang="en-US" b="1"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44689" y="2399804"/>
            <a:ext cx="7109889" cy="4351338"/>
          </a:xfrm>
        </p:spPr>
      </p:pic>
      <p:pic>
        <p:nvPicPr>
          <p:cNvPr id="6" name="Picture 5"/>
          <p:cNvPicPr>
            <a:picLocks noChangeAspect="1"/>
          </p:cNvPicPr>
          <p:nvPr/>
        </p:nvPicPr>
        <p:blipFill>
          <a:blip r:embed="rId3"/>
          <a:stretch>
            <a:fillRect/>
          </a:stretch>
        </p:blipFill>
        <p:spPr>
          <a:xfrm>
            <a:off x="7917811" y="202891"/>
            <a:ext cx="2865368" cy="177409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744" r="9743"/>
          <a:stretch/>
        </p:blipFill>
        <p:spPr>
          <a:xfrm>
            <a:off x="522779" y="2731431"/>
            <a:ext cx="3589867" cy="3352800"/>
          </a:xfrm>
          <a:prstGeom prst="rect">
            <a:avLst/>
          </a:prstGeom>
        </p:spPr>
      </p:pic>
      <p:sp>
        <p:nvSpPr>
          <p:cNvPr id="9" name="Rectangle 8"/>
          <p:cNvSpPr/>
          <p:nvPr/>
        </p:nvSpPr>
        <p:spPr>
          <a:xfrm>
            <a:off x="1064646" y="1074241"/>
            <a:ext cx="6096000" cy="923330"/>
          </a:xfrm>
          <a:prstGeom prst="rect">
            <a:avLst/>
          </a:prstGeom>
        </p:spPr>
        <p:txBody>
          <a:bodyPr>
            <a:spAutoFit/>
          </a:bodyPr>
          <a:lstStyle/>
          <a:p>
            <a:r>
              <a:rPr lang="en-US" dirty="0"/>
              <a:t>The iconic Cuban cigar entrepreneur in Key West was Eduardo Hidalgo </a:t>
            </a:r>
            <a:r>
              <a:rPr lang="en-US" dirty="0" err="1"/>
              <a:t>Gato</a:t>
            </a:r>
            <a:r>
              <a:rPr lang="en-US" dirty="0"/>
              <a:t>. Arrived in New York 1869; moved to Key West 1876; employed 500 workers in 1887. </a:t>
            </a:r>
          </a:p>
        </p:txBody>
      </p:sp>
    </p:spTree>
    <p:extLst>
      <p:ext uri="{BB962C8B-B14F-4D97-AF65-F5344CB8AC3E}">
        <p14:creationId xmlns:p14="http://schemas.microsoft.com/office/powerpoint/2010/main" val="2948012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459" y="958664"/>
            <a:ext cx="3932237" cy="1600200"/>
          </a:xfrm>
        </p:spPr>
        <p:txBody>
          <a:bodyPr>
            <a:noAutofit/>
          </a:bodyPr>
          <a:lstStyle/>
          <a:p>
            <a:r>
              <a:rPr lang="en-US" sz="4000" dirty="0">
                <a:latin typeface="+mn-lt"/>
              </a:rPr>
              <a:t/>
            </a:r>
            <a:br>
              <a:rPr lang="en-US" sz="4000" dirty="0">
                <a:latin typeface="+mn-lt"/>
              </a:rPr>
            </a:br>
            <a:r>
              <a:rPr lang="en-US" sz="4000" dirty="0">
                <a:latin typeface="+mn-lt"/>
              </a:rPr>
              <a:t/>
            </a:r>
            <a:br>
              <a:rPr lang="en-US" sz="4000" dirty="0">
                <a:latin typeface="+mn-lt"/>
              </a:rPr>
            </a:br>
            <a:r>
              <a:rPr lang="en-US" sz="4000" dirty="0">
                <a:latin typeface="+mn-lt"/>
              </a:rPr>
              <a:t/>
            </a:r>
            <a:br>
              <a:rPr lang="en-US" sz="4000" dirty="0">
                <a:latin typeface="+mn-lt"/>
              </a:rPr>
            </a:br>
            <a:r>
              <a:rPr lang="en-US" sz="4000" dirty="0">
                <a:latin typeface="+mn-lt"/>
              </a:rPr>
              <a:t/>
            </a:r>
            <a:br>
              <a:rPr lang="en-US" sz="4000" dirty="0">
                <a:latin typeface="+mn-lt"/>
              </a:rPr>
            </a:br>
            <a:r>
              <a:rPr lang="en-US" sz="4000" dirty="0">
                <a:latin typeface="+mn-lt"/>
              </a:rPr>
              <a:t/>
            </a:r>
            <a:br>
              <a:rPr lang="en-US" sz="4000" dirty="0">
                <a:latin typeface="+mn-lt"/>
              </a:rPr>
            </a:br>
            <a:r>
              <a:rPr lang="en-US" sz="4000" b="1" dirty="0">
                <a:latin typeface="+mn-lt"/>
              </a:rPr>
              <a:t>A Cuban Community in Key West (</a:t>
            </a:r>
            <a:r>
              <a:rPr lang="en-US" sz="4000" b="1" dirty="0" err="1">
                <a:latin typeface="+mn-lt"/>
              </a:rPr>
              <a:t>Cayo</a:t>
            </a:r>
            <a:r>
              <a:rPr lang="en-US" sz="4000" b="1" dirty="0">
                <a:latin typeface="+mn-lt"/>
              </a:rPr>
              <a:t> </a:t>
            </a:r>
            <a:r>
              <a:rPr lang="en-US" sz="4000" b="1" dirty="0" err="1">
                <a:latin typeface="+mn-lt"/>
              </a:rPr>
              <a:t>Hueso</a:t>
            </a:r>
            <a:r>
              <a:rPr lang="en-US" sz="4000" b="1" dirty="0">
                <a:latin typeface="+mn-lt"/>
              </a:rPr>
              <a: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52456" y="406119"/>
            <a:ext cx="3705814" cy="2870385"/>
          </a:xfrm>
        </p:spPr>
      </p:pic>
      <p:sp>
        <p:nvSpPr>
          <p:cNvPr id="4" name="Text Placeholder 3"/>
          <p:cNvSpPr>
            <a:spLocks noGrp="1"/>
          </p:cNvSpPr>
          <p:nvPr>
            <p:ph type="body" sz="half" idx="2"/>
          </p:nvPr>
        </p:nvSpPr>
        <p:spPr>
          <a:xfrm>
            <a:off x="230396" y="2722074"/>
            <a:ext cx="3571338" cy="2856089"/>
          </a:xfrm>
        </p:spPr>
        <p:txBody>
          <a:bodyPr>
            <a:noAutofit/>
          </a:bodyPr>
          <a:lstStyle/>
          <a:p>
            <a:endParaRPr lang="en-US" sz="2800" dirty="0"/>
          </a:p>
          <a:p>
            <a:r>
              <a:rPr lang="en-US" sz="2800" dirty="0"/>
              <a:t>Cigar industry gave rise to all manner of economic activity critical to any dynamic fully-formed community, from bakeries to funeral homes.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655" y="215714"/>
            <a:ext cx="3422765" cy="30861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8073" y="3510585"/>
            <a:ext cx="4061931" cy="303248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343" y="3633779"/>
            <a:ext cx="4018040" cy="2786094"/>
          </a:xfrm>
          <a:prstGeom prst="rect">
            <a:avLst/>
          </a:prstGeom>
        </p:spPr>
      </p:pic>
    </p:spTree>
    <p:extLst>
      <p:ext uri="{BB962C8B-B14F-4D97-AF65-F5344CB8AC3E}">
        <p14:creationId xmlns:p14="http://schemas.microsoft.com/office/powerpoint/2010/main" val="3269102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7611" y="1096238"/>
            <a:ext cx="9144000" cy="2387600"/>
          </a:xfrm>
        </p:spPr>
        <p:txBody>
          <a:bodyPr/>
          <a:lstStyle/>
          <a:p>
            <a:r>
              <a:rPr lang="en-US" b="1" dirty="0">
                <a:latin typeface="+mn-lt"/>
              </a:rPr>
              <a:t>Questions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51887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1819</Words>
  <Application>Microsoft Office PowerPoint</Application>
  <PresentationFormat>Widescreen</PresentationFormat>
  <Paragraphs>196</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Revolutionary Key West: 1868-1898                     Gerald E. Poyo, St. Mary’s University   </vt:lpstr>
      <vt:lpstr>El Grito de Yara  October 10, 1868</vt:lpstr>
      <vt:lpstr>                  Key West’s Radical Ideal </vt:lpstr>
      <vt:lpstr>                         Contents</vt:lpstr>
      <vt:lpstr>                             1  Cigars: Fueling A Revolutionary Nationalist Community in Key West                                                         </vt:lpstr>
      <vt:lpstr>Key West Cigar Industry</vt:lpstr>
      <vt:lpstr>          Eduardo Hidalgo Gato</vt:lpstr>
      <vt:lpstr>     A Cuban Community in Key West (Cayo Hueso)</vt:lpstr>
      <vt:lpstr>Questions</vt:lpstr>
      <vt:lpstr>                              2   Forging an Enduring Revolutionary                    Nationalist Community</vt:lpstr>
      <vt:lpstr>    Combating Political Reform and Annexation in Cuba</vt:lpstr>
      <vt:lpstr>Key West Revolutionary Nationalist  Leadership  Supported  independence at all costs:  José Francisco Lamadriz- Arrived in Key West from NY after Ten Years War.  José Dolores Poyo- Organized in Key West during Ten Years War.  Fernando Figueredo-  Arrived in Key West in 1880 after fighting in the Ten Years War.</vt:lpstr>
      <vt:lpstr>Revolutionary Press</vt:lpstr>
      <vt:lpstr>Cigar Factory Readers</vt:lpstr>
      <vt:lpstr>Political Clubs</vt:lpstr>
      <vt:lpstr>               Women: grass-roots organizers</vt:lpstr>
      <vt:lpstr>            Schools: Education &amp; Identity</vt:lpstr>
      <vt:lpstr>           Patriotic Celebrations</vt:lpstr>
      <vt:lpstr>Cubans and US Politics:       Exiles and Ethnics</vt:lpstr>
      <vt:lpstr>Baseball</vt:lpstr>
      <vt:lpstr>                                 Questions</vt:lpstr>
      <vt:lpstr>                                              3                         Evolving Revolutionary Strategies:                                     1870s-1880s</vt:lpstr>
      <vt:lpstr> Independence War Visitors To Key West, 1870-1880: Establishing a Tradition</vt:lpstr>
      <vt:lpstr>Fundraising in the Community</vt:lpstr>
      <vt:lpstr>Pacification and                                       Radicalization</vt:lpstr>
      <vt:lpstr>                                 Guerrilla War</vt:lpstr>
      <vt:lpstr>                              Invasion</vt:lpstr>
      <vt:lpstr>                        Key West Fire, 1886</vt:lpstr>
      <vt:lpstr>Patriot Bandits</vt:lpstr>
      <vt:lpstr>Convención Cubana and Revolutionary Cells in Cuba (1889)</vt:lpstr>
      <vt:lpstr>Questions</vt:lpstr>
      <vt:lpstr>                                        4 Preserving the Revolutionary Community:                Labor and Nationalism</vt:lpstr>
      <vt:lpstr>Nationalist Labor</vt:lpstr>
      <vt:lpstr>Knights of Labor:  Called for labor and class unity regardless of ethnic differences. Advocated labor solidarity over nationalist solidarity in the factories. Cubans and Spaniards formed Assemblies and supported each other.</vt:lpstr>
      <vt:lpstr>Tampa-Ybor City</vt:lpstr>
      <vt:lpstr>   Anarchists</vt:lpstr>
      <vt:lpstr> Many Labor Leaders Moved to Tampa, 1889</vt:lpstr>
      <vt:lpstr>                               Questions</vt:lpstr>
      <vt:lpstr>5   José Martí and Key West:  Rethinking the Relationship</vt:lpstr>
      <vt:lpstr>Key West’s Invitation to Martí</vt:lpstr>
      <vt:lpstr>  Martí in the Factories</vt:lpstr>
      <vt:lpstr>Martí and the Community</vt:lpstr>
      <vt:lpstr>Partido Revolucionario Cubano  Final PRC charter written and approved in Key West, January 1892.    * Democratic representation  * Highly centralized organization designed for immediate revolutionary action.</vt:lpstr>
      <vt:lpstr>                The Pelaez and Figueredo Debate</vt:lpstr>
      <vt:lpstr>Questions</vt:lpstr>
      <vt:lpstr>                 6 Cuban Nationalism  and US Imperialism</vt:lpstr>
      <vt:lpstr>   Expeditions</vt:lpstr>
      <vt:lpstr>Politics &amp; Ideology</vt:lpstr>
      <vt:lpstr>US Occupation and The Plattist Republic</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Cayo Hueso: Exile Community and Revolutionary Strategy,  1868-1898</dc:title>
  <dc:creator>Poyo, Gerald</dc:creator>
  <cp:lastModifiedBy>Laura Gicker</cp:lastModifiedBy>
  <cp:revision>173</cp:revision>
  <dcterms:created xsi:type="dcterms:W3CDTF">2019-05-02T00:57:48Z</dcterms:created>
  <dcterms:modified xsi:type="dcterms:W3CDTF">2019-10-30T21:19:26Z</dcterms:modified>
</cp:coreProperties>
</file>