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42" r:id="rId2"/>
    <p:sldMasterId id="2147483772" r:id="rId3"/>
  </p:sldMasterIdLst>
  <p:notesMasterIdLst>
    <p:notesMasterId r:id="rId145"/>
  </p:notesMasterIdLst>
  <p:handoutMasterIdLst>
    <p:handoutMasterId r:id="rId146"/>
  </p:handoutMasterIdLst>
  <p:sldIdLst>
    <p:sldId id="900" r:id="rId4"/>
    <p:sldId id="904" r:id="rId5"/>
    <p:sldId id="905" r:id="rId6"/>
    <p:sldId id="906" r:id="rId7"/>
    <p:sldId id="908" r:id="rId8"/>
    <p:sldId id="909" r:id="rId9"/>
    <p:sldId id="1364" r:id="rId10"/>
    <p:sldId id="1423" r:id="rId11"/>
    <p:sldId id="911" r:id="rId12"/>
    <p:sldId id="967" r:id="rId13"/>
    <p:sldId id="913" r:id="rId14"/>
    <p:sldId id="969" r:id="rId15"/>
    <p:sldId id="1129" r:id="rId16"/>
    <p:sldId id="1130" r:id="rId17"/>
    <p:sldId id="1288" r:id="rId18"/>
    <p:sldId id="1289" r:id="rId19"/>
    <p:sldId id="1290" r:id="rId20"/>
    <p:sldId id="1291" r:id="rId21"/>
    <p:sldId id="1292" r:id="rId22"/>
    <p:sldId id="1293" r:id="rId23"/>
    <p:sldId id="1390" r:id="rId24"/>
    <p:sldId id="1295" r:id="rId25"/>
    <p:sldId id="1296" r:id="rId26"/>
    <p:sldId id="1398" r:id="rId27"/>
    <p:sldId id="1419" r:id="rId28"/>
    <p:sldId id="1297" r:id="rId29"/>
    <p:sldId id="1300" r:id="rId30"/>
    <p:sldId id="1301" r:id="rId31"/>
    <p:sldId id="1360" r:id="rId32"/>
    <p:sldId id="1302" r:id="rId33"/>
    <p:sldId id="1304" r:id="rId34"/>
    <p:sldId id="1306" r:id="rId35"/>
    <p:sldId id="1307" r:id="rId36"/>
    <p:sldId id="1305" r:id="rId37"/>
    <p:sldId id="1308" r:id="rId38"/>
    <p:sldId id="1309" r:id="rId39"/>
    <p:sldId id="1310" r:id="rId40"/>
    <p:sldId id="1311" r:id="rId41"/>
    <p:sldId id="1312" r:id="rId42"/>
    <p:sldId id="1313" r:id="rId43"/>
    <p:sldId id="1314" r:id="rId44"/>
    <p:sldId id="1315" r:id="rId45"/>
    <p:sldId id="1316" r:id="rId46"/>
    <p:sldId id="1317" r:id="rId47"/>
    <p:sldId id="1318" r:id="rId48"/>
    <p:sldId id="1319" r:id="rId49"/>
    <p:sldId id="1320" r:id="rId50"/>
    <p:sldId id="1321" r:id="rId51"/>
    <p:sldId id="1345" r:id="rId52"/>
    <p:sldId id="1350" r:id="rId53"/>
    <p:sldId id="1351" r:id="rId54"/>
    <p:sldId id="1399" r:id="rId55"/>
    <p:sldId id="1428" r:id="rId56"/>
    <p:sldId id="1403" r:id="rId57"/>
    <p:sldId id="1404" r:id="rId58"/>
    <p:sldId id="1405" r:id="rId59"/>
    <p:sldId id="1406" r:id="rId60"/>
    <p:sldId id="1407" r:id="rId61"/>
    <p:sldId id="1408" r:id="rId62"/>
    <p:sldId id="1409" r:id="rId63"/>
    <p:sldId id="1410" r:id="rId64"/>
    <p:sldId id="1411" r:id="rId65"/>
    <p:sldId id="1412" r:id="rId66"/>
    <p:sldId id="1413" r:id="rId67"/>
    <p:sldId id="1414" r:id="rId68"/>
    <p:sldId id="1415" r:id="rId69"/>
    <p:sldId id="1416" r:id="rId70"/>
    <p:sldId id="1417" r:id="rId71"/>
    <p:sldId id="1418" r:id="rId72"/>
    <p:sldId id="1323" r:id="rId73"/>
    <p:sldId id="1324" r:id="rId74"/>
    <p:sldId id="1363" r:id="rId75"/>
    <p:sldId id="1325" r:id="rId76"/>
    <p:sldId id="1326" r:id="rId77"/>
    <p:sldId id="1327" r:id="rId78"/>
    <p:sldId id="1328" r:id="rId79"/>
    <p:sldId id="1329" r:id="rId80"/>
    <p:sldId id="1330" r:id="rId81"/>
    <p:sldId id="1348" r:id="rId82"/>
    <p:sldId id="1349" r:id="rId83"/>
    <p:sldId id="1391" r:id="rId84"/>
    <p:sldId id="1397" r:id="rId85"/>
    <p:sldId id="1392" r:id="rId86"/>
    <p:sldId id="1393" r:id="rId87"/>
    <p:sldId id="1394" r:id="rId88"/>
    <p:sldId id="1395" r:id="rId89"/>
    <p:sldId id="1396" r:id="rId90"/>
    <p:sldId id="1331" r:id="rId91"/>
    <p:sldId id="1332" r:id="rId92"/>
    <p:sldId id="1333" r:id="rId93"/>
    <p:sldId id="1334" r:id="rId94"/>
    <p:sldId id="1335" r:id="rId95"/>
    <p:sldId id="1336" r:id="rId96"/>
    <p:sldId id="1337" r:id="rId97"/>
    <p:sldId id="1341" r:id="rId98"/>
    <p:sldId id="1338" r:id="rId99"/>
    <p:sldId id="1339" r:id="rId100"/>
    <p:sldId id="1340" r:id="rId101"/>
    <p:sldId id="1342" r:id="rId102"/>
    <p:sldId id="1343" r:id="rId103"/>
    <p:sldId id="1344" r:id="rId104"/>
    <p:sldId id="1346" r:id="rId105"/>
    <p:sldId id="1361" r:id="rId106"/>
    <p:sldId id="1352" r:id="rId107"/>
    <p:sldId id="1353" r:id="rId108"/>
    <p:sldId id="1354" r:id="rId109"/>
    <p:sldId id="1427" r:id="rId110"/>
    <p:sldId id="1355" r:id="rId111"/>
    <p:sldId id="1357" r:id="rId112"/>
    <p:sldId id="1358" r:id="rId113"/>
    <p:sldId id="1359" r:id="rId114"/>
    <p:sldId id="1365" r:id="rId115"/>
    <p:sldId id="1366" r:id="rId116"/>
    <p:sldId id="1367" r:id="rId117"/>
    <p:sldId id="1368" r:id="rId118"/>
    <p:sldId id="1369" r:id="rId119"/>
    <p:sldId id="1370" r:id="rId120"/>
    <p:sldId id="1371" r:id="rId121"/>
    <p:sldId id="1372" r:id="rId122"/>
    <p:sldId id="1373" r:id="rId123"/>
    <p:sldId id="1374" r:id="rId124"/>
    <p:sldId id="1375" r:id="rId125"/>
    <p:sldId id="1376" r:id="rId126"/>
    <p:sldId id="1377" r:id="rId127"/>
    <p:sldId id="1378" r:id="rId128"/>
    <p:sldId id="1379" r:id="rId129"/>
    <p:sldId id="1380" r:id="rId130"/>
    <p:sldId id="1381" r:id="rId131"/>
    <p:sldId id="1382" r:id="rId132"/>
    <p:sldId id="1383" r:id="rId133"/>
    <p:sldId id="1384" r:id="rId134"/>
    <p:sldId id="1385" r:id="rId135"/>
    <p:sldId id="1386" r:id="rId136"/>
    <p:sldId id="1388" r:id="rId137"/>
    <p:sldId id="1421" r:id="rId138"/>
    <p:sldId id="1387" r:id="rId139"/>
    <p:sldId id="958" r:id="rId140"/>
    <p:sldId id="959" r:id="rId141"/>
    <p:sldId id="964" r:id="rId142"/>
    <p:sldId id="963" r:id="rId143"/>
    <p:sldId id="1426" r:id="rId1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5A6"/>
    <a:srgbClr val="4C8242"/>
    <a:srgbClr val="7C790D"/>
    <a:srgbClr val="EE0000"/>
    <a:srgbClr val="335F3E"/>
    <a:srgbClr val="0176BB"/>
    <a:srgbClr val="A46833"/>
    <a:srgbClr val="7FBC42"/>
    <a:srgbClr val="404040"/>
    <a:srgbClr val="A542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6" autoAdjust="0"/>
    <p:restoredTop sz="94343" autoAdjust="0"/>
  </p:normalViewPr>
  <p:slideViewPr>
    <p:cSldViewPr>
      <p:cViewPr varScale="1">
        <p:scale>
          <a:sx n="108" d="100"/>
          <a:sy n="108" d="100"/>
        </p:scale>
        <p:origin x="924" y="114"/>
      </p:cViewPr>
      <p:guideLst>
        <p:guide orient="horz" pos="2160"/>
        <p:guide pos="2880"/>
      </p:guideLst>
    </p:cSldViewPr>
  </p:slideViewPr>
  <p:outlineViewPr>
    <p:cViewPr>
      <p:scale>
        <a:sx n="33" d="100"/>
        <a:sy n="33" d="100"/>
      </p:scale>
      <p:origin x="0" y="-136038"/>
    </p:cViewPr>
  </p:outlineViewPr>
  <p:notesTextViewPr>
    <p:cViewPr>
      <p:scale>
        <a:sx n="1" d="1"/>
        <a:sy n="1" d="1"/>
      </p:scale>
      <p:origin x="0" y="0"/>
    </p:cViewPr>
  </p:notesTextViewPr>
  <p:sorterViewPr>
    <p:cViewPr>
      <p:scale>
        <a:sx n="66" d="100"/>
        <a:sy n="66" d="100"/>
      </p:scale>
      <p:origin x="0" y="-14448"/>
    </p:cViewPr>
  </p:sorterViewPr>
  <p:notesViewPr>
    <p:cSldViewPr>
      <p:cViewPr varScale="1">
        <p:scale>
          <a:sx n="74" d="100"/>
          <a:sy n="7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theme" Target="theme/theme1.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slide" Target="slides/slide105.xml"/><Relationship Id="rId116" Type="http://schemas.openxmlformats.org/officeDocument/2006/relationships/slide" Target="slides/slide113.xml"/><Relationship Id="rId124" Type="http://schemas.openxmlformats.org/officeDocument/2006/relationships/slide" Target="slides/slide121.xml"/><Relationship Id="rId129" Type="http://schemas.openxmlformats.org/officeDocument/2006/relationships/slide" Target="slides/slide126.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openxmlformats.org/officeDocument/2006/relationships/slide" Target="slides/slide108.xml"/><Relationship Id="rId132" Type="http://schemas.openxmlformats.org/officeDocument/2006/relationships/slide" Target="slides/slide129.xml"/><Relationship Id="rId140" Type="http://schemas.openxmlformats.org/officeDocument/2006/relationships/slide" Target="slides/slide137.xml"/><Relationship Id="rId14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272421-FFC0-444D-91FA-502972FE7565}" type="doc">
      <dgm:prSet loTypeId="urn:microsoft.com/office/officeart/2005/8/layout/pList2" loCatId="list" qsTypeId="urn:microsoft.com/office/officeart/2005/8/quickstyle/simple1" qsCatId="simple" csTypeId="urn:microsoft.com/office/officeart/2005/8/colors/accent3_2" csCatId="accent3" phldr="1"/>
      <dgm:spPr/>
    </dgm:pt>
    <dgm:pt modelId="{7A85AF65-A5F4-4275-9FB2-2DC0374B1614}">
      <dgm:prSet phldrT="[Text]" custT="1"/>
      <dgm:spPr>
        <a:solidFill>
          <a:srgbClr val="0176BB"/>
        </a:solidFill>
      </dgm:spPr>
      <dgm:t>
        <a:bodyPr/>
        <a:lstStyle/>
        <a:p>
          <a:r>
            <a:rPr lang="en-US" sz="1800" u="sng" dirty="0">
              <a:latin typeface="Calibri" panose="020F0502020204030204" pitchFamily="34" charset="0"/>
              <a:cs typeface="Calibri" panose="020F0502020204030204" pitchFamily="34" charset="0"/>
            </a:rPr>
            <a:t>File Review</a:t>
          </a:r>
        </a:p>
        <a:p>
          <a:r>
            <a:rPr lang="en-US" sz="1800" dirty="0">
              <a:latin typeface="Calibri" panose="020F0502020204030204" pitchFamily="34" charset="0"/>
              <a:cs typeface="Calibri" panose="020F0502020204030204" pitchFamily="34" charset="0"/>
            </a:rPr>
            <a:t>Parties and advisors review all evidence collected for 10 days and provide written response</a:t>
          </a:r>
          <a:endParaRPr lang="en-US" sz="1800" u="sng" dirty="0">
            <a:latin typeface="Calibri" panose="020F0502020204030204" pitchFamily="34" charset="0"/>
            <a:cs typeface="Calibri" panose="020F0502020204030204" pitchFamily="34" charset="0"/>
          </a:endParaRPr>
        </a:p>
      </dgm:t>
    </dgm:pt>
    <dgm:pt modelId="{F5073748-9691-41A7-A071-DE35E22739D2}" type="parTrans" cxnId="{0E48050B-8833-4ACB-81C4-B5253E402562}">
      <dgm:prSet/>
      <dgm:spPr/>
      <dgm:t>
        <a:bodyPr/>
        <a:lstStyle/>
        <a:p>
          <a:endParaRPr lang="en-US"/>
        </a:p>
      </dgm:t>
    </dgm:pt>
    <dgm:pt modelId="{AB3E76AA-78DC-4953-80DD-C117E211EE2E}" type="sibTrans" cxnId="{0E48050B-8833-4ACB-81C4-B5253E402562}">
      <dgm:prSet/>
      <dgm:spPr/>
      <dgm:t>
        <a:bodyPr/>
        <a:lstStyle/>
        <a:p>
          <a:endParaRPr lang="en-US"/>
        </a:p>
      </dgm:t>
    </dgm:pt>
    <dgm:pt modelId="{1C0D0FB8-E31E-47C4-84B9-67AB8EEB3FB0}">
      <dgm:prSet phldrT="[Text]" custT="1"/>
      <dgm:spPr>
        <a:solidFill>
          <a:srgbClr val="0176BB"/>
        </a:solidFill>
      </dgm:spPr>
      <dgm:t>
        <a:bodyPr/>
        <a:lstStyle/>
        <a:p>
          <a:r>
            <a:rPr lang="en-US" sz="1700" u="sng" dirty="0">
              <a:latin typeface="Calibri" panose="020F0502020204030204" pitchFamily="34" charset="0"/>
              <a:cs typeface="Calibri" panose="020F0502020204030204" pitchFamily="34" charset="0"/>
            </a:rPr>
            <a:t>Report Review</a:t>
          </a:r>
        </a:p>
        <a:p>
          <a:r>
            <a:rPr lang="en-US" sz="1700" dirty="0">
              <a:latin typeface="Calibri" panose="020F0502020204030204" pitchFamily="34" charset="0"/>
              <a:cs typeface="Calibri" panose="020F0502020204030204" pitchFamily="34" charset="0"/>
            </a:rPr>
            <a:t>Investigative report is provided to parties (not necessarily advisor) for 10 days for review and written response.</a:t>
          </a:r>
          <a:endParaRPr lang="en-US" sz="1700" u="sng" dirty="0">
            <a:latin typeface="Calibri" panose="020F0502020204030204" pitchFamily="34" charset="0"/>
            <a:cs typeface="Calibri" panose="020F0502020204030204" pitchFamily="34" charset="0"/>
          </a:endParaRPr>
        </a:p>
      </dgm:t>
    </dgm:pt>
    <dgm:pt modelId="{05D867FE-087C-4E65-B4B6-234346CF582C}" type="parTrans" cxnId="{A83BA376-3413-4C1B-BCED-3CAF3F3911B9}">
      <dgm:prSet/>
      <dgm:spPr/>
      <dgm:t>
        <a:bodyPr/>
        <a:lstStyle/>
        <a:p>
          <a:endParaRPr lang="en-US"/>
        </a:p>
      </dgm:t>
    </dgm:pt>
    <dgm:pt modelId="{68FF49FD-EB22-49A1-B831-23B0F81E3960}" type="sibTrans" cxnId="{A83BA376-3413-4C1B-BCED-3CAF3F3911B9}">
      <dgm:prSet/>
      <dgm:spPr/>
      <dgm:t>
        <a:bodyPr/>
        <a:lstStyle/>
        <a:p>
          <a:endParaRPr lang="en-US"/>
        </a:p>
      </dgm:t>
    </dgm:pt>
    <dgm:pt modelId="{0A20AB8F-1D9D-45BF-8F03-D38EC9399E3A}">
      <dgm:prSet phldrT="[Text]" custT="1"/>
      <dgm:spPr>
        <a:solidFill>
          <a:srgbClr val="0176BB"/>
        </a:solidFill>
      </dgm:spPr>
      <dgm:t>
        <a:bodyPr/>
        <a:lstStyle/>
        <a:p>
          <a:r>
            <a:rPr lang="en-US" sz="1800" u="sng" dirty="0">
              <a:latin typeface="Calibri" panose="020F0502020204030204" pitchFamily="34" charset="0"/>
              <a:cs typeface="Calibri" panose="020F0502020204030204" pitchFamily="34" charset="0"/>
            </a:rPr>
            <a:t>Hearing</a:t>
          </a:r>
          <a:r>
            <a:rPr lang="en-US" sz="1800" dirty="0">
              <a:latin typeface="Calibri" panose="020F0502020204030204" pitchFamily="34" charset="0"/>
              <a:cs typeface="Calibri" panose="020F0502020204030204" pitchFamily="34" charset="0"/>
            </a:rPr>
            <a:t> </a:t>
          </a:r>
        </a:p>
        <a:p>
          <a:r>
            <a:rPr lang="en-US" sz="1800" dirty="0">
              <a:latin typeface="Calibri" panose="020F0502020204030204" pitchFamily="34" charset="0"/>
              <a:cs typeface="Calibri" panose="020F0502020204030204" pitchFamily="34" charset="0"/>
            </a:rPr>
            <a:t>Hearing occurs before a decision-maker that is not the Coordinator or the investigator.</a:t>
          </a:r>
        </a:p>
        <a:p>
          <a:endParaRPr lang="en-US" sz="1700" dirty="0"/>
        </a:p>
      </dgm:t>
    </dgm:pt>
    <dgm:pt modelId="{C12493DB-FEF5-4414-9AA9-99E5C3338E6A}" type="parTrans" cxnId="{F2E67BDD-585A-4309-9CEC-892CF397DE9A}">
      <dgm:prSet/>
      <dgm:spPr/>
      <dgm:t>
        <a:bodyPr/>
        <a:lstStyle/>
        <a:p>
          <a:endParaRPr lang="en-US"/>
        </a:p>
      </dgm:t>
    </dgm:pt>
    <dgm:pt modelId="{66B6C18B-C7AD-40B5-B2C4-E4315F6B8489}" type="sibTrans" cxnId="{F2E67BDD-585A-4309-9CEC-892CF397DE9A}">
      <dgm:prSet/>
      <dgm:spPr/>
      <dgm:t>
        <a:bodyPr/>
        <a:lstStyle/>
        <a:p>
          <a:endParaRPr lang="en-US"/>
        </a:p>
      </dgm:t>
    </dgm:pt>
    <dgm:pt modelId="{5D24AE1F-F17F-4B4B-B8BD-204D0EFB5AF2}" type="pres">
      <dgm:prSet presAssocID="{9A272421-FFC0-444D-91FA-502972FE7565}" presName="Name0" presStyleCnt="0">
        <dgm:presLayoutVars>
          <dgm:dir/>
          <dgm:resizeHandles val="exact"/>
        </dgm:presLayoutVars>
      </dgm:prSet>
      <dgm:spPr/>
    </dgm:pt>
    <dgm:pt modelId="{6EA41DDA-2DA7-4751-90B6-D7056BF3E76B}" type="pres">
      <dgm:prSet presAssocID="{9A272421-FFC0-444D-91FA-502972FE7565}" presName="bkgdShp" presStyleLbl="alignAccFollowNode1" presStyleIdx="0" presStyleCnt="1"/>
      <dgm:spPr/>
    </dgm:pt>
    <dgm:pt modelId="{0C363E96-FC80-4E91-8CC4-C310D350E1F9}" type="pres">
      <dgm:prSet presAssocID="{9A272421-FFC0-444D-91FA-502972FE7565}" presName="linComp" presStyleCnt="0"/>
      <dgm:spPr/>
    </dgm:pt>
    <dgm:pt modelId="{EBEE01FE-6E42-4840-B9C0-F62B81E8B025}" type="pres">
      <dgm:prSet presAssocID="{7A85AF65-A5F4-4275-9FB2-2DC0374B1614}" presName="compNode" presStyleCnt="0"/>
      <dgm:spPr/>
    </dgm:pt>
    <dgm:pt modelId="{C3CDDA25-920E-4BCE-8C1C-C492FDFDD76B}" type="pres">
      <dgm:prSet presAssocID="{7A85AF65-A5F4-4275-9FB2-2DC0374B1614}" presName="node" presStyleLbl="node1" presStyleIdx="0" presStyleCnt="3">
        <dgm:presLayoutVars>
          <dgm:bulletEnabled val="1"/>
        </dgm:presLayoutVars>
      </dgm:prSet>
      <dgm:spPr/>
    </dgm:pt>
    <dgm:pt modelId="{6706D40B-B851-44BA-A278-7E050CD0CC0C}" type="pres">
      <dgm:prSet presAssocID="{7A85AF65-A5F4-4275-9FB2-2DC0374B1614}" presName="invisiNode" presStyleLbl="node1" presStyleIdx="0" presStyleCnt="3"/>
      <dgm:spPr/>
    </dgm:pt>
    <dgm:pt modelId="{DF167021-5898-4E7A-866B-7646018C2A17}" type="pres">
      <dgm:prSet presAssocID="{7A85AF65-A5F4-4275-9FB2-2DC0374B1614}"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dgm:spPr>
      <dgm:extLst>
        <a:ext uri="{E40237B7-FDA0-4F09-8148-C483321AD2D9}">
          <dgm14:cNvPr xmlns:dgm14="http://schemas.microsoft.com/office/drawing/2010/diagram" id="0" name="" descr=" File Folder "/>
        </a:ext>
      </dgm:extLst>
    </dgm:pt>
    <dgm:pt modelId="{509CAEF2-01E3-45B8-9CAE-F5EDAA48DBA4}" type="pres">
      <dgm:prSet presAssocID="{AB3E76AA-78DC-4953-80DD-C117E211EE2E}" presName="sibTrans" presStyleLbl="sibTrans2D1" presStyleIdx="0" presStyleCnt="0"/>
      <dgm:spPr/>
    </dgm:pt>
    <dgm:pt modelId="{B3B02480-642A-4FC2-BAA7-9F4E4865D49F}" type="pres">
      <dgm:prSet presAssocID="{1C0D0FB8-E31E-47C4-84B9-67AB8EEB3FB0}" presName="compNode" presStyleCnt="0"/>
      <dgm:spPr/>
    </dgm:pt>
    <dgm:pt modelId="{560595A7-D2E4-47AC-B315-E6C36BEB491A}" type="pres">
      <dgm:prSet presAssocID="{1C0D0FB8-E31E-47C4-84B9-67AB8EEB3FB0}" presName="node" presStyleLbl="node1" presStyleIdx="1" presStyleCnt="3">
        <dgm:presLayoutVars>
          <dgm:bulletEnabled val="1"/>
        </dgm:presLayoutVars>
      </dgm:prSet>
      <dgm:spPr/>
    </dgm:pt>
    <dgm:pt modelId="{B7859FCB-8222-471D-88BA-2EE7E92E12A5}" type="pres">
      <dgm:prSet presAssocID="{1C0D0FB8-E31E-47C4-84B9-67AB8EEB3FB0}" presName="invisiNode" presStyleLbl="node1" presStyleIdx="1" presStyleCnt="3"/>
      <dgm:spPr/>
    </dgm:pt>
    <dgm:pt modelId="{69D3C4CF-FFE8-41DE-86AC-5B4933716702}" type="pres">
      <dgm:prSet presAssocID="{1C0D0FB8-E31E-47C4-84B9-67AB8EEB3FB0}"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7000" b="-37000"/>
          </a:stretch>
        </a:blipFill>
      </dgm:spPr>
      <dgm:extLst>
        <a:ext uri="{E40237B7-FDA0-4F09-8148-C483321AD2D9}">
          <dgm14:cNvPr xmlns:dgm14="http://schemas.microsoft.com/office/drawing/2010/diagram" id="0" name="" descr=" Stack of paper with a magnifying glass"/>
        </a:ext>
      </dgm:extLst>
    </dgm:pt>
    <dgm:pt modelId="{39F7BFE1-A8BC-4A0F-9FFC-E9CFC5FF844E}" type="pres">
      <dgm:prSet presAssocID="{68FF49FD-EB22-49A1-B831-23B0F81E3960}" presName="sibTrans" presStyleLbl="sibTrans2D1" presStyleIdx="0" presStyleCnt="0"/>
      <dgm:spPr/>
    </dgm:pt>
    <dgm:pt modelId="{E51F8EAD-9364-42D7-B001-4ACD1DA8995F}" type="pres">
      <dgm:prSet presAssocID="{0A20AB8F-1D9D-45BF-8F03-D38EC9399E3A}" presName="compNode" presStyleCnt="0"/>
      <dgm:spPr/>
    </dgm:pt>
    <dgm:pt modelId="{DF01F64D-AA54-4EE5-A2B7-31CBDBB622E7}" type="pres">
      <dgm:prSet presAssocID="{0A20AB8F-1D9D-45BF-8F03-D38EC9399E3A}" presName="node" presStyleLbl="node1" presStyleIdx="2" presStyleCnt="3">
        <dgm:presLayoutVars>
          <dgm:bulletEnabled val="1"/>
        </dgm:presLayoutVars>
      </dgm:prSet>
      <dgm:spPr/>
    </dgm:pt>
    <dgm:pt modelId="{04AF9AEA-860D-441E-BDEE-7D4EEA53938D}" type="pres">
      <dgm:prSet presAssocID="{0A20AB8F-1D9D-45BF-8F03-D38EC9399E3A}" presName="invisiNode" presStyleLbl="node1" presStyleIdx="2" presStyleCnt="3"/>
      <dgm:spPr/>
    </dgm:pt>
    <dgm:pt modelId="{54D9FA08-071B-4E03-9F37-A7D576DEA9D2}" type="pres">
      <dgm:prSet presAssocID="{0A20AB8F-1D9D-45BF-8F03-D38EC9399E3A}"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dgm:spPr>
      <dgm:extLst>
        <a:ext uri="{E40237B7-FDA0-4F09-8148-C483321AD2D9}">
          <dgm14:cNvPr xmlns:dgm14="http://schemas.microsoft.com/office/drawing/2010/diagram" id="0" name="" descr=" Zoom screen. "/>
        </a:ext>
      </dgm:extLst>
    </dgm:pt>
  </dgm:ptLst>
  <dgm:cxnLst>
    <dgm:cxn modelId="{0E48050B-8833-4ACB-81C4-B5253E402562}" srcId="{9A272421-FFC0-444D-91FA-502972FE7565}" destId="{7A85AF65-A5F4-4275-9FB2-2DC0374B1614}" srcOrd="0" destOrd="0" parTransId="{F5073748-9691-41A7-A071-DE35E22739D2}" sibTransId="{AB3E76AA-78DC-4953-80DD-C117E211EE2E}"/>
    <dgm:cxn modelId="{B3B13565-ADE3-4F61-A9C4-51511BA58067}" type="presOf" srcId="{AB3E76AA-78DC-4953-80DD-C117E211EE2E}" destId="{509CAEF2-01E3-45B8-9CAE-F5EDAA48DBA4}" srcOrd="0" destOrd="0" presId="urn:microsoft.com/office/officeart/2005/8/layout/pList2"/>
    <dgm:cxn modelId="{A83BA376-3413-4C1B-BCED-3CAF3F3911B9}" srcId="{9A272421-FFC0-444D-91FA-502972FE7565}" destId="{1C0D0FB8-E31E-47C4-84B9-67AB8EEB3FB0}" srcOrd="1" destOrd="0" parTransId="{05D867FE-087C-4E65-B4B6-234346CF582C}" sibTransId="{68FF49FD-EB22-49A1-B831-23B0F81E3960}"/>
    <dgm:cxn modelId="{0F05DA5A-5C8E-45E7-8DF1-6ADF28742E9F}" type="presOf" srcId="{68FF49FD-EB22-49A1-B831-23B0F81E3960}" destId="{39F7BFE1-A8BC-4A0F-9FFC-E9CFC5FF844E}" srcOrd="0" destOrd="0" presId="urn:microsoft.com/office/officeart/2005/8/layout/pList2"/>
    <dgm:cxn modelId="{91583E8A-1360-4A7A-ABA3-6FE594EBE65A}" type="presOf" srcId="{0A20AB8F-1D9D-45BF-8F03-D38EC9399E3A}" destId="{DF01F64D-AA54-4EE5-A2B7-31CBDBB622E7}" srcOrd="0" destOrd="0" presId="urn:microsoft.com/office/officeart/2005/8/layout/pList2"/>
    <dgm:cxn modelId="{4242D3CD-B812-4961-A3DE-161A0F1C5060}" type="presOf" srcId="{7A85AF65-A5F4-4275-9FB2-2DC0374B1614}" destId="{C3CDDA25-920E-4BCE-8C1C-C492FDFDD76B}" srcOrd="0" destOrd="0" presId="urn:microsoft.com/office/officeart/2005/8/layout/pList2"/>
    <dgm:cxn modelId="{F2E67BDD-585A-4309-9CEC-892CF397DE9A}" srcId="{9A272421-FFC0-444D-91FA-502972FE7565}" destId="{0A20AB8F-1D9D-45BF-8F03-D38EC9399E3A}" srcOrd="2" destOrd="0" parTransId="{C12493DB-FEF5-4414-9AA9-99E5C3338E6A}" sibTransId="{66B6C18B-C7AD-40B5-B2C4-E4315F6B8489}"/>
    <dgm:cxn modelId="{5236CCE0-6730-4FD9-9699-9082772F1EC4}" type="presOf" srcId="{9A272421-FFC0-444D-91FA-502972FE7565}" destId="{5D24AE1F-F17F-4B4B-B8BD-204D0EFB5AF2}" srcOrd="0" destOrd="0" presId="urn:microsoft.com/office/officeart/2005/8/layout/pList2"/>
    <dgm:cxn modelId="{ED3254ED-4C85-4F36-81B5-15F03AFB67F2}" type="presOf" srcId="{1C0D0FB8-E31E-47C4-84B9-67AB8EEB3FB0}" destId="{560595A7-D2E4-47AC-B315-E6C36BEB491A}" srcOrd="0" destOrd="0" presId="urn:microsoft.com/office/officeart/2005/8/layout/pList2"/>
    <dgm:cxn modelId="{B8CB0B8F-C3E1-4F03-A06C-D9EF7430609C}" type="presParOf" srcId="{5D24AE1F-F17F-4B4B-B8BD-204D0EFB5AF2}" destId="{6EA41DDA-2DA7-4751-90B6-D7056BF3E76B}" srcOrd="0" destOrd="0" presId="urn:microsoft.com/office/officeart/2005/8/layout/pList2"/>
    <dgm:cxn modelId="{2A6177A8-AF83-48F1-850F-FB6A180D0A0F}" type="presParOf" srcId="{5D24AE1F-F17F-4B4B-B8BD-204D0EFB5AF2}" destId="{0C363E96-FC80-4E91-8CC4-C310D350E1F9}" srcOrd="1" destOrd="0" presId="urn:microsoft.com/office/officeart/2005/8/layout/pList2"/>
    <dgm:cxn modelId="{E3751879-E5DC-437B-96F2-17F7B6947776}" type="presParOf" srcId="{0C363E96-FC80-4E91-8CC4-C310D350E1F9}" destId="{EBEE01FE-6E42-4840-B9C0-F62B81E8B025}" srcOrd="0" destOrd="0" presId="urn:microsoft.com/office/officeart/2005/8/layout/pList2"/>
    <dgm:cxn modelId="{46E039FD-FE15-4E0D-9F6F-2150F0EC4590}" type="presParOf" srcId="{EBEE01FE-6E42-4840-B9C0-F62B81E8B025}" destId="{C3CDDA25-920E-4BCE-8C1C-C492FDFDD76B}" srcOrd="0" destOrd="0" presId="urn:microsoft.com/office/officeart/2005/8/layout/pList2"/>
    <dgm:cxn modelId="{DBA65781-74DE-4069-9F9C-EC30402692B7}" type="presParOf" srcId="{EBEE01FE-6E42-4840-B9C0-F62B81E8B025}" destId="{6706D40B-B851-44BA-A278-7E050CD0CC0C}" srcOrd="1" destOrd="0" presId="urn:microsoft.com/office/officeart/2005/8/layout/pList2"/>
    <dgm:cxn modelId="{7605792F-C9FE-43F5-A913-6BF164946C0F}" type="presParOf" srcId="{EBEE01FE-6E42-4840-B9C0-F62B81E8B025}" destId="{DF167021-5898-4E7A-866B-7646018C2A17}" srcOrd="2" destOrd="0" presId="urn:microsoft.com/office/officeart/2005/8/layout/pList2"/>
    <dgm:cxn modelId="{28E8274F-1CDE-402B-BE72-E8DD985889B6}" type="presParOf" srcId="{0C363E96-FC80-4E91-8CC4-C310D350E1F9}" destId="{509CAEF2-01E3-45B8-9CAE-F5EDAA48DBA4}" srcOrd="1" destOrd="0" presId="urn:microsoft.com/office/officeart/2005/8/layout/pList2"/>
    <dgm:cxn modelId="{8CFB305E-6921-40DE-947D-06FFDA19A3D1}" type="presParOf" srcId="{0C363E96-FC80-4E91-8CC4-C310D350E1F9}" destId="{B3B02480-642A-4FC2-BAA7-9F4E4865D49F}" srcOrd="2" destOrd="0" presId="urn:microsoft.com/office/officeart/2005/8/layout/pList2"/>
    <dgm:cxn modelId="{A1B2F92A-A870-46CC-B112-0275CE08421F}" type="presParOf" srcId="{B3B02480-642A-4FC2-BAA7-9F4E4865D49F}" destId="{560595A7-D2E4-47AC-B315-E6C36BEB491A}" srcOrd="0" destOrd="0" presId="urn:microsoft.com/office/officeart/2005/8/layout/pList2"/>
    <dgm:cxn modelId="{051556AA-A028-405E-95A2-B9E6BC408AA3}" type="presParOf" srcId="{B3B02480-642A-4FC2-BAA7-9F4E4865D49F}" destId="{B7859FCB-8222-471D-88BA-2EE7E92E12A5}" srcOrd="1" destOrd="0" presId="urn:microsoft.com/office/officeart/2005/8/layout/pList2"/>
    <dgm:cxn modelId="{AB723301-58A0-4578-8C03-EE839D791804}" type="presParOf" srcId="{B3B02480-642A-4FC2-BAA7-9F4E4865D49F}" destId="{69D3C4CF-FFE8-41DE-86AC-5B4933716702}" srcOrd="2" destOrd="0" presId="urn:microsoft.com/office/officeart/2005/8/layout/pList2"/>
    <dgm:cxn modelId="{C08099A3-5736-48F2-AEAA-27C33C8B92DC}" type="presParOf" srcId="{0C363E96-FC80-4E91-8CC4-C310D350E1F9}" destId="{39F7BFE1-A8BC-4A0F-9FFC-E9CFC5FF844E}" srcOrd="3" destOrd="0" presId="urn:microsoft.com/office/officeart/2005/8/layout/pList2"/>
    <dgm:cxn modelId="{83A684BB-5A3F-4EA7-8E88-4A2828001E21}" type="presParOf" srcId="{0C363E96-FC80-4E91-8CC4-C310D350E1F9}" destId="{E51F8EAD-9364-42D7-B001-4ACD1DA8995F}" srcOrd="4" destOrd="0" presId="urn:microsoft.com/office/officeart/2005/8/layout/pList2"/>
    <dgm:cxn modelId="{AAD075BE-005E-4D11-B5E2-22B5745C6535}" type="presParOf" srcId="{E51F8EAD-9364-42D7-B001-4ACD1DA8995F}" destId="{DF01F64D-AA54-4EE5-A2B7-31CBDBB622E7}" srcOrd="0" destOrd="0" presId="urn:microsoft.com/office/officeart/2005/8/layout/pList2"/>
    <dgm:cxn modelId="{8022AFAC-A6C2-49E0-A6F1-42B359D4DB33}" type="presParOf" srcId="{E51F8EAD-9364-42D7-B001-4ACD1DA8995F}" destId="{04AF9AEA-860D-441E-BDEE-7D4EEA53938D}" srcOrd="1" destOrd="0" presId="urn:microsoft.com/office/officeart/2005/8/layout/pList2"/>
    <dgm:cxn modelId="{613A55D0-D129-41F8-925B-4B87BEACEC56}" type="presParOf" srcId="{E51F8EAD-9364-42D7-B001-4ACD1DA8995F}" destId="{54D9FA08-071B-4E03-9F37-A7D576DEA9D2}"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A41DDA-2DA7-4751-90B6-D7056BF3E76B}">
      <dsp:nvSpPr>
        <dsp:cNvPr id="0" name=""/>
        <dsp:cNvSpPr/>
      </dsp:nvSpPr>
      <dsp:spPr>
        <a:xfrm>
          <a:off x="0" y="0"/>
          <a:ext cx="7467600" cy="1748790"/>
        </a:xfrm>
        <a:prstGeom prst="roundRect">
          <a:avLst>
            <a:gd name="adj" fmla="val 10000"/>
          </a:avLst>
        </a:prstGeom>
        <a:solidFill>
          <a:schemeClr val="accent3">
            <a:alpha val="90000"/>
            <a:tint val="40000"/>
            <a:hueOff val="0"/>
            <a:satOff val="0"/>
            <a:lumOff val="0"/>
            <a:alphaOff val="0"/>
          </a:schemeClr>
        </a:solidFill>
        <a:ln w="15875"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167021-5898-4E7A-866B-7646018C2A17}">
      <dsp:nvSpPr>
        <dsp:cNvPr id="0" name=""/>
        <dsp:cNvSpPr/>
      </dsp:nvSpPr>
      <dsp:spPr>
        <a:xfrm>
          <a:off x="224028" y="233172"/>
          <a:ext cx="2193607" cy="128244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7000" b="-3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CDDA25-920E-4BCE-8C1C-C492FDFDD76B}">
      <dsp:nvSpPr>
        <dsp:cNvPr id="0" name=""/>
        <dsp:cNvSpPr/>
      </dsp:nvSpPr>
      <dsp:spPr>
        <a:xfrm rot="10800000">
          <a:off x="224028" y="1748789"/>
          <a:ext cx="2193607" cy="2137410"/>
        </a:xfrm>
        <a:prstGeom prst="round2SameRect">
          <a:avLst>
            <a:gd name="adj1" fmla="val 10500"/>
            <a:gd name="adj2" fmla="val 0"/>
          </a:avLst>
        </a:prstGeom>
        <a:solidFill>
          <a:srgbClr val="0176B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u="sng" kern="1200" dirty="0">
              <a:latin typeface="Calibri" panose="020F0502020204030204" pitchFamily="34" charset="0"/>
              <a:cs typeface="Calibri" panose="020F0502020204030204" pitchFamily="34" charset="0"/>
            </a:rPr>
            <a:t>File Review</a:t>
          </a:r>
        </a:p>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Parties and advisors review all evidence collected for 10 days and provide written response</a:t>
          </a:r>
          <a:endParaRPr lang="en-US" sz="1800" u="sng" kern="1200" dirty="0">
            <a:latin typeface="Calibri" panose="020F0502020204030204" pitchFamily="34" charset="0"/>
            <a:cs typeface="Calibri" panose="020F0502020204030204" pitchFamily="34" charset="0"/>
          </a:endParaRPr>
        </a:p>
      </dsp:txBody>
      <dsp:txXfrm rot="10800000">
        <a:off x="289761" y="1748789"/>
        <a:ext cx="2062141" cy="2071677"/>
      </dsp:txXfrm>
    </dsp:sp>
    <dsp:sp modelId="{69D3C4CF-FFE8-41DE-86AC-5B4933716702}">
      <dsp:nvSpPr>
        <dsp:cNvPr id="0" name=""/>
        <dsp:cNvSpPr/>
      </dsp:nvSpPr>
      <dsp:spPr>
        <a:xfrm>
          <a:off x="2636996" y="233172"/>
          <a:ext cx="2193607" cy="12824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37000" b="-37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0595A7-D2E4-47AC-B315-E6C36BEB491A}">
      <dsp:nvSpPr>
        <dsp:cNvPr id="0" name=""/>
        <dsp:cNvSpPr/>
      </dsp:nvSpPr>
      <dsp:spPr>
        <a:xfrm rot="10800000">
          <a:off x="2636996" y="1748789"/>
          <a:ext cx="2193607" cy="2137410"/>
        </a:xfrm>
        <a:prstGeom prst="round2SameRect">
          <a:avLst>
            <a:gd name="adj1" fmla="val 10500"/>
            <a:gd name="adj2" fmla="val 0"/>
          </a:avLst>
        </a:prstGeom>
        <a:solidFill>
          <a:srgbClr val="0176B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t" anchorCtr="0">
          <a:noAutofit/>
        </a:bodyPr>
        <a:lstStyle/>
        <a:p>
          <a:pPr marL="0" lvl="0" indent="0" algn="ctr" defTabSz="755650">
            <a:lnSpc>
              <a:spcPct val="90000"/>
            </a:lnSpc>
            <a:spcBef>
              <a:spcPct val="0"/>
            </a:spcBef>
            <a:spcAft>
              <a:spcPct val="35000"/>
            </a:spcAft>
            <a:buNone/>
          </a:pPr>
          <a:r>
            <a:rPr lang="en-US" sz="1700" u="sng" kern="1200" dirty="0">
              <a:latin typeface="Calibri" panose="020F0502020204030204" pitchFamily="34" charset="0"/>
              <a:cs typeface="Calibri" panose="020F0502020204030204" pitchFamily="34" charset="0"/>
            </a:rPr>
            <a:t>Report Review</a:t>
          </a:r>
        </a:p>
        <a:p>
          <a:pPr marL="0" lvl="0" indent="0" algn="ctr" defTabSz="755650">
            <a:lnSpc>
              <a:spcPct val="90000"/>
            </a:lnSpc>
            <a:spcBef>
              <a:spcPct val="0"/>
            </a:spcBef>
            <a:spcAft>
              <a:spcPct val="35000"/>
            </a:spcAft>
            <a:buNone/>
          </a:pPr>
          <a:r>
            <a:rPr lang="en-US" sz="1700" kern="1200" dirty="0">
              <a:latin typeface="Calibri" panose="020F0502020204030204" pitchFamily="34" charset="0"/>
              <a:cs typeface="Calibri" panose="020F0502020204030204" pitchFamily="34" charset="0"/>
            </a:rPr>
            <a:t>Investigative report is provided to parties (not necessarily advisor) for 10 days for review and written response.</a:t>
          </a:r>
          <a:endParaRPr lang="en-US" sz="1700" u="sng" kern="1200" dirty="0">
            <a:latin typeface="Calibri" panose="020F0502020204030204" pitchFamily="34" charset="0"/>
            <a:cs typeface="Calibri" panose="020F0502020204030204" pitchFamily="34" charset="0"/>
          </a:endParaRPr>
        </a:p>
      </dsp:txBody>
      <dsp:txXfrm rot="10800000">
        <a:off x="2702729" y="1748789"/>
        <a:ext cx="2062141" cy="2071677"/>
      </dsp:txXfrm>
    </dsp:sp>
    <dsp:sp modelId="{54D9FA08-071B-4E03-9F37-A7D576DEA9D2}">
      <dsp:nvSpPr>
        <dsp:cNvPr id="0" name=""/>
        <dsp:cNvSpPr/>
      </dsp:nvSpPr>
      <dsp:spPr>
        <a:xfrm>
          <a:off x="5049964" y="233172"/>
          <a:ext cx="2193607" cy="12824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8000" b="-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01F64D-AA54-4EE5-A2B7-31CBDBB622E7}">
      <dsp:nvSpPr>
        <dsp:cNvPr id="0" name=""/>
        <dsp:cNvSpPr/>
      </dsp:nvSpPr>
      <dsp:spPr>
        <a:xfrm rot="10800000">
          <a:off x="5049964" y="1748789"/>
          <a:ext cx="2193607" cy="2137410"/>
        </a:xfrm>
        <a:prstGeom prst="round2SameRect">
          <a:avLst>
            <a:gd name="adj1" fmla="val 10500"/>
            <a:gd name="adj2" fmla="val 0"/>
          </a:avLst>
        </a:prstGeom>
        <a:solidFill>
          <a:srgbClr val="0176B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u="sng" kern="1200" dirty="0">
              <a:latin typeface="Calibri" panose="020F0502020204030204" pitchFamily="34" charset="0"/>
              <a:cs typeface="Calibri" panose="020F0502020204030204" pitchFamily="34" charset="0"/>
            </a:rPr>
            <a:t>Hearing</a:t>
          </a:r>
          <a:r>
            <a:rPr lang="en-US" sz="1800" kern="1200" dirty="0">
              <a:latin typeface="Calibri" panose="020F0502020204030204" pitchFamily="34" charset="0"/>
              <a:cs typeface="Calibri" panose="020F0502020204030204" pitchFamily="34" charset="0"/>
            </a:rPr>
            <a:t> </a:t>
          </a:r>
        </a:p>
        <a:p>
          <a:pPr marL="0" lvl="0" indent="0" algn="ctr" defTabSz="800100">
            <a:lnSpc>
              <a:spcPct val="90000"/>
            </a:lnSpc>
            <a:spcBef>
              <a:spcPct val="0"/>
            </a:spcBef>
            <a:spcAft>
              <a:spcPct val="35000"/>
            </a:spcAft>
            <a:buNone/>
          </a:pPr>
          <a:r>
            <a:rPr lang="en-US" sz="1800" kern="1200" dirty="0">
              <a:latin typeface="Calibri" panose="020F0502020204030204" pitchFamily="34" charset="0"/>
              <a:cs typeface="Calibri" panose="020F0502020204030204" pitchFamily="34" charset="0"/>
            </a:rPr>
            <a:t>Hearing occurs before a decision-maker that is not the Coordinator or the investigator.</a:t>
          </a:r>
        </a:p>
        <a:p>
          <a:pPr marL="0" lvl="0" indent="0" algn="ctr" defTabSz="800100">
            <a:lnSpc>
              <a:spcPct val="90000"/>
            </a:lnSpc>
            <a:spcBef>
              <a:spcPct val="0"/>
            </a:spcBef>
            <a:spcAft>
              <a:spcPct val="35000"/>
            </a:spcAft>
            <a:buNone/>
          </a:pPr>
          <a:endParaRPr lang="en-US" sz="1700" kern="1200" dirty="0"/>
        </a:p>
      </dsp:txBody>
      <dsp:txXfrm rot="10800000">
        <a:off x="5115697" y="1748789"/>
        <a:ext cx="2062141" cy="2071677"/>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621" tIns="48311" rIns="96621" bIns="48311" rtlCol="0"/>
          <a:lstStyle>
            <a:lvl1pPr algn="l">
              <a:defRPr sz="1200"/>
            </a:lvl1pPr>
          </a:lstStyle>
          <a:p>
            <a:endParaRPr lang="en-US" dirty="0"/>
          </a:p>
        </p:txBody>
      </p:sp>
      <p:sp>
        <p:nvSpPr>
          <p:cNvPr id="3" name="Date Placeholder 2"/>
          <p:cNvSpPr>
            <a:spLocks noGrp="1"/>
          </p:cNvSpPr>
          <p:nvPr>
            <p:ph type="dt" sz="quarter" idx="1"/>
          </p:nvPr>
        </p:nvSpPr>
        <p:spPr>
          <a:xfrm>
            <a:off x="4143589" y="1"/>
            <a:ext cx="3169920" cy="480060"/>
          </a:xfrm>
          <a:prstGeom prst="rect">
            <a:avLst/>
          </a:prstGeom>
        </p:spPr>
        <p:txBody>
          <a:bodyPr vert="horz" lIns="96621" tIns="48311" rIns="96621" bIns="48311" rtlCol="0"/>
          <a:lstStyle>
            <a:lvl1pPr algn="r">
              <a:defRPr sz="1200"/>
            </a:lvl1pPr>
          </a:lstStyle>
          <a:p>
            <a:fld id="{A211F2D0-AAD5-4ABF-8BA3-7296C149C20F}" type="datetimeFigureOut">
              <a:rPr lang="en-US" smtClean="0"/>
              <a:t>11/21/2023</a:t>
            </a:fld>
            <a:endParaRPr lang="en-US" dirty="0"/>
          </a:p>
        </p:txBody>
      </p:sp>
      <p:sp>
        <p:nvSpPr>
          <p:cNvPr id="4" name="Footer Placeholder 3"/>
          <p:cNvSpPr>
            <a:spLocks noGrp="1"/>
          </p:cNvSpPr>
          <p:nvPr>
            <p:ph type="ftr" sz="quarter" idx="2"/>
          </p:nvPr>
        </p:nvSpPr>
        <p:spPr>
          <a:xfrm>
            <a:off x="1" y="9119475"/>
            <a:ext cx="3169920" cy="480060"/>
          </a:xfrm>
          <a:prstGeom prst="rect">
            <a:avLst/>
          </a:prstGeom>
        </p:spPr>
        <p:txBody>
          <a:bodyPr vert="horz" lIns="96621" tIns="48311" rIns="96621" bIns="4831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9" y="9119475"/>
            <a:ext cx="3169920" cy="480060"/>
          </a:xfrm>
          <a:prstGeom prst="rect">
            <a:avLst/>
          </a:prstGeom>
        </p:spPr>
        <p:txBody>
          <a:bodyPr vert="horz" lIns="96621" tIns="48311" rIns="96621" bIns="48311" rtlCol="0" anchor="b"/>
          <a:lstStyle>
            <a:lvl1pPr algn="r">
              <a:defRPr sz="1200"/>
            </a:lvl1pPr>
          </a:lstStyle>
          <a:p>
            <a:fld id="{B662C1F0-3E6E-43C4-BA72-089642C537A6}" type="slidenum">
              <a:rPr lang="en-US" smtClean="0"/>
              <a:t>‹#›</a:t>
            </a:fld>
            <a:endParaRPr lang="en-US" dirty="0"/>
          </a:p>
        </p:txBody>
      </p:sp>
    </p:spTree>
    <p:extLst>
      <p:ext uri="{BB962C8B-B14F-4D97-AF65-F5344CB8AC3E}">
        <p14:creationId xmlns:p14="http://schemas.microsoft.com/office/powerpoint/2010/main" val="2782501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69920" cy="480060"/>
          </a:xfrm>
          <a:prstGeom prst="rect">
            <a:avLst/>
          </a:prstGeom>
        </p:spPr>
        <p:txBody>
          <a:bodyPr vert="horz" lIns="96621" tIns="48311" rIns="96621" bIns="48311" rtlCol="0"/>
          <a:lstStyle>
            <a:lvl1pPr algn="l">
              <a:defRPr sz="1200"/>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6621" tIns="48311" rIns="96621" bIns="48311" rtlCol="0"/>
          <a:lstStyle>
            <a:lvl1pPr algn="r">
              <a:defRPr sz="1200"/>
            </a:lvl1pPr>
          </a:lstStyle>
          <a:p>
            <a:fld id="{E0249CC0-5CD3-42E5-9E87-42FDA01CABC3}" type="datetimeFigureOut">
              <a:rPr lang="en-US" smtClean="0"/>
              <a:t>11/21/2023</a:t>
            </a:fld>
            <a:endParaRPr lang="en-US" dirty="0"/>
          </a:p>
        </p:txBody>
      </p:sp>
      <p:sp>
        <p:nvSpPr>
          <p:cNvPr id="4" name="Slide Image Placeholder 3"/>
          <p:cNvSpPr>
            <a:spLocks noGrp="1" noRot="1" noChangeAspect="1"/>
          </p:cNvSpPr>
          <p:nvPr>
            <p:ph type="sldImg" idx="2"/>
          </p:nvPr>
        </p:nvSpPr>
        <p:spPr>
          <a:xfrm>
            <a:off x="1255713" y="719138"/>
            <a:ext cx="4803775" cy="3602037"/>
          </a:xfrm>
          <a:prstGeom prst="rect">
            <a:avLst/>
          </a:prstGeom>
          <a:noFill/>
          <a:ln w="12700">
            <a:solidFill>
              <a:prstClr val="black"/>
            </a:solidFill>
          </a:ln>
        </p:spPr>
        <p:txBody>
          <a:bodyPr vert="horz" lIns="96621" tIns="48311" rIns="96621" bIns="48311"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21" tIns="48311" rIns="96621" bIns="4831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119475"/>
            <a:ext cx="3169920" cy="480060"/>
          </a:xfrm>
          <a:prstGeom prst="rect">
            <a:avLst/>
          </a:prstGeom>
        </p:spPr>
        <p:txBody>
          <a:bodyPr vert="horz" lIns="96621" tIns="48311" rIns="96621" bIns="4831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5"/>
            <a:ext cx="3169920" cy="480060"/>
          </a:xfrm>
          <a:prstGeom prst="rect">
            <a:avLst/>
          </a:prstGeom>
        </p:spPr>
        <p:txBody>
          <a:bodyPr vert="horz" lIns="96621" tIns="48311" rIns="96621" bIns="48311" rtlCol="0" anchor="b"/>
          <a:lstStyle>
            <a:lvl1pPr algn="r">
              <a:defRPr sz="1200"/>
            </a:lvl1pPr>
          </a:lstStyle>
          <a:p>
            <a:fld id="{27E12111-11E2-4B67-84B5-5DD28DEFCFCC}" type="slidenum">
              <a:rPr lang="en-US" smtClean="0"/>
              <a:t>‹#›</a:t>
            </a:fld>
            <a:endParaRPr lang="en-US" dirty="0"/>
          </a:p>
        </p:txBody>
      </p:sp>
    </p:spTree>
    <p:extLst>
      <p:ext uri="{BB962C8B-B14F-4D97-AF65-F5344CB8AC3E}">
        <p14:creationId xmlns:p14="http://schemas.microsoft.com/office/powerpoint/2010/main" val="3075558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a:t>
            </a:fld>
            <a:endParaRPr lang="en-US" dirty="0"/>
          </a:p>
        </p:txBody>
      </p:sp>
    </p:spTree>
    <p:extLst>
      <p:ext uri="{BB962C8B-B14F-4D97-AF65-F5344CB8AC3E}">
        <p14:creationId xmlns:p14="http://schemas.microsoft.com/office/powerpoint/2010/main" val="280236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10</a:t>
            </a:fld>
            <a:endParaRPr lang="en-US" dirty="0">
              <a:solidFill>
                <a:prstClr val="black"/>
              </a:solidFill>
              <a:latin typeface="Calibri"/>
            </a:endParaRPr>
          </a:p>
        </p:txBody>
      </p:sp>
    </p:spTree>
    <p:extLst>
      <p:ext uri="{BB962C8B-B14F-4D97-AF65-F5344CB8AC3E}">
        <p14:creationId xmlns:p14="http://schemas.microsoft.com/office/powerpoint/2010/main" val="202299161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101</a:t>
            </a:fld>
            <a:endParaRPr lang="en-US" dirty="0">
              <a:solidFill>
                <a:prstClr val="black"/>
              </a:solidFill>
              <a:latin typeface="Calibri"/>
            </a:endParaRPr>
          </a:p>
        </p:txBody>
      </p:sp>
    </p:spTree>
    <p:extLst>
      <p:ext uri="{BB962C8B-B14F-4D97-AF65-F5344CB8AC3E}">
        <p14:creationId xmlns:p14="http://schemas.microsoft.com/office/powerpoint/2010/main" val="300301049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Cannot prohibit</a:t>
            </a:r>
            <a:r>
              <a:rPr lang="en-US" baseline="0" dirty="0"/>
              <a:t> an advisor from presence during informal resolution. Bad idea, but…</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102</a:t>
            </a:fld>
            <a:endParaRPr lang="en-US" dirty="0">
              <a:solidFill>
                <a:prstClr val="black"/>
              </a:solidFill>
              <a:latin typeface="Calibri"/>
            </a:endParaRPr>
          </a:p>
        </p:txBody>
      </p:sp>
    </p:spTree>
    <p:extLst>
      <p:ext uri="{BB962C8B-B14F-4D97-AF65-F5344CB8AC3E}">
        <p14:creationId xmlns:p14="http://schemas.microsoft.com/office/powerpoint/2010/main" val="243127506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103</a:t>
            </a:fld>
            <a:endParaRPr lang="en-US" dirty="0">
              <a:solidFill>
                <a:prstClr val="black"/>
              </a:solidFill>
              <a:latin typeface="Calibri"/>
            </a:endParaRPr>
          </a:p>
        </p:txBody>
      </p:sp>
    </p:spTree>
    <p:extLst>
      <p:ext uri="{BB962C8B-B14F-4D97-AF65-F5344CB8AC3E}">
        <p14:creationId xmlns:p14="http://schemas.microsoft.com/office/powerpoint/2010/main" val="15040418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104</a:t>
            </a:fld>
            <a:endParaRPr lang="en-US" dirty="0"/>
          </a:p>
        </p:txBody>
      </p:sp>
    </p:spTree>
    <p:extLst>
      <p:ext uri="{BB962C8B-B14F-4D97-AF65-F5344CB8AC3E}">
        <p14:creationId xmlns:p14="http://schemas.microsoft.com/office/powerpoint/2010/main" val="119919746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105</a:t>
            </a:fld>
            <a:endParaRPr lang="en-US" dirty="0"/>
          </a:p>
        </p:txBody>
      </p:sp>
    </p:spTree>
    <p:extLst>
      <p:ext uri="{BB962C8B-B14F-4D97-AF65-F5344CB8AC3E}">
        <p14:creationId xmlns:p14="http://schemas.microsoft.com/office/powerpoint/2010/main" val="386985876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Inculpatory</a:t>
            </a:r>
            <a:r>
              <a:rPr lang="en-US" baseline="0" dirty="0"/>
              <a:t>, Exculpatory, and things you do not intend to rely upon.</a:t>
            </a:r>
          </a:p>
          <a:p>
            <a:endParaRPr lang="en-US" baseline="0" dirty="0"/>
          </a:p>
          <a:p>
            <a:r>
              <a:rPr lang="en-US" baseline="0" dirty="0"/>
              <a:t>Electronic review requirement removed.</a:t>
            </a:r>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106</a:t>
            </a:fld>
            <a:endParaRPr lang="en-US" dirty="0"/>
          </a:p>
        </p:txBody>
      </p:sp>
    </p:spTree>
    <p:extLst>
      <p:ext uri="{BB962C8B-B14F-4D97-AF65-F5344CB8AC3E}">
        <p14:creationId xmlns:p14="http://schemas.microsoft.com/office/powerpoint/2010/main" val="54220713"/>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107</a:t>
            </a:fld>
            <a:endParaRPr lang="en-US" dirty="0"/>
          </a:p>
        </p:txBody>
      </p:sp>
    </p:spTree>
    <p:extLst>
      <p:ext uri="{BB962C8B-B14F-4D97-AF65-F5344CB8AC3E}">
        <p14:creationId xmlns:p14="http://schemas.microsoft.com/office/powerpoint/2010/main" val="279048398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108</a:t>
            </a:fld>
            <a:endParaRPr lang="en-US" dirty="0"/>
          </a:p>
        </p:txBody>
      </p:sp>
    </p:spTree>
    <p:extLst>
      <p:ext uri="{BB962C8B-B14F-4D97-AF65-F5344CB8AC3E}">
        <p14:creationId xmlns:p14="http://schemas.microsoft.com/office/powerpoint/2010/main" val="86762069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109</a:t>
            </a:fld>
            <a:endParaRPr lang="en-US" dirty="0"/>
          </a:p>
        </p:txBody>
      </p:sp>
    </p:spTree>
    <p:extLst>
      <p:ext uri="{BB962C8B-B14F-4D97-AF65-F5344CB8AC3E}">
        <p14:creationId xmlns:p14="http://schemas.microsoft.com/office/powerpoint/2010/main" val="27464818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110</a:t>
            </a:fld>
            <a:endParaRPr lang="en-US" dirty="0"/>
          </a:p>
        </p:txBody>
      </p:sp>
    </p:spTree>
    <p:extLst>
      <p:ext uri="{BB962C8B-B14F-4D97-AF65-F5344CB8AC3E}">
        <p14:creationId xmlns:p14="http://schemas.microsoft.com/office/powerpoint/2010/main" val="1345762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11</a:t>
            </a:fld>
            <a:endParaRPr lang="en-US" dirty="0"/>
          </a:p>
        </p:txBody>
      </p:sp>
    </p:spTree>
    <p:extLst>
      <p:ext uri="{BB962C8B-B14F-4D97-AF65-F5344CB8AC3E}">
        <p14:creationId xmlns:p14="http://schemas.microsoft.com/office/powerpoint/2010/main" val="192654667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Intimidation, threats, coercion, or discrimination, including charges against an individual for code of conduct violations that do not involve sex discrimination or sexual harassment, but arise out of the same facts or circumstances as a report or complaint of sex discrimination, or a report or formal complaint of sexual harassment, for the purpose of interfering with any right or privilege secured by title IX or this part, constitutes retaliation.</a:t>
            </a:r>
          </a:p>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111</a:t>
            </a:fld>
            <a:endParaRPr lang="en-US" dirty="0"/>
          </a:p>
        </p:txBody>
      </p:sp>
    </p:spTree>
    <p:extLst>
      <p:ext uri="{BB962C8B-B14F-4D97-AF65-F5344CB8AC3E}">
        <p14:creationId xmlns:p14="http://schemas.microsoft.com/office/powerpoint/2010/main" val="47542387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Blank</a:t>
            </a:r>
            <a:r>
              <a:rPr lang="en-US" baseline="0" dirty="0"/>
              <a:t> screen</a:t>
            </a:r>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112</a:t>
            </a:fld>
            <a:endParaRPr lang="en-US" dirty="0"/>
          </a:p>
        </p:txBody>
      </p:sp>
    </p:spTree>
    <p:extLst>
      <p:ext uri="{BB962C8B-B14F-4D97-AF65-F5344CB8AC3E}">
        <p14:creationId xmlns:p14="http://schemas.microsoft.com/office/powerpoint/2010/main" val="4173361999"/>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113</a:t>
            </a:fld>
            <a:endParaRPr lang="en-US" dirty="0"/>
          </a:p>
        </p:txBody>
      </p:sp>
    </p:spTree>
    <p:extLst>
      <p:ext uri="{BB962C8B-B14F-4D97-AF65-F5344CB8AC3E}">
        <p14:creationId xmlns:p14="http://schemas.microsoft.com/office/powerpoint/2010/main" val="43931065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of you that have not</a:t>
            </a:r>
            <a:r>
              <a:rPr lang="en-US" baseline="0" dirty="0"/>
              <a:t> read the entire Preamble yet, we want to point out that there is a lot of discussion about impartiality, bias, and conflicts of interest.  </a:t>
            </a:r>
          </a:p>
          <a:p>
            <a:endParaRPr lang="en-US" baseline="0" dirty="0"/>
          </a:p>
          <a:p>
            <a:r>
              <a:rPr lang="en-US" baseline="0" dirty="0"/>
              <a:t>Note that there is some overlap in these subjects. </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114</a:t>
            </a:fld>
            <a:endParaRPr lang="en-US" dirty="0"/>
          </a:p>
        </p:txBody>
      </p:sp>
    </p:spTree>
    <p:extLst>
      <p:ext uri="{BB962C8B-B14F-4D97-AF65-F5344CB8AC3E}">
        <p14:creationId xmlns:p14="http://schemas.microsoft.com/office/powerpoint/2010/main" val="127810654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start with impartiality.</a:t>
            </a:r>
          </a:p>
          <a:p>
            <a:endParaRPr lang="en-US" dirty="0"/>
          </a:p>
          <a:p>
            <a:r>
              <a:rPr lang="en-US" dirty="0"/>
              <a:t>I think we all generally understand that being impartial means being neutral and not being partial to one side or another.</a:t>
            </a:r>
          </a:p>
          <a:p>
            <a:endParaRPr lang="en-US" dirty="0"/>
          </a:p>
          <a:p>
            <a:r>
              <a:rPr lang="en-US" dirty="0"/>
              <a:t>One point that was discussed in the Preamble that we thought should be discussed in the context of impartiality, is the idea of memory being fallible – or capable of being imperfect.</a:t>
            </a:r>
          </a:p>
          <a:p>
            <a:endParaRPr lang="en-US" dirty="0"/>
          </a:p>
          <a:p>
            <a:r>
              <a:rPr lang="en-US" dirty="0"/>
              <a:t>As many of you are aware, there’s been a real emphasis on the issue of trauma-informed training with respect to Title IX investigations,</a:t>
            </a:r>
            <a:r>
              <a:rPr lang="en-US" baseline="0" dirty="0"/>
              <a:t> which we discuss in our Level 1 training.  </a:t>
            </a:r>
            <a:r>
              <a:rPr lang="en-US" dirty="0"/>
              <a:t>Along with this emphasis, has been some commentary – justified or otherwise – that when a complainant is unable to recall details of an event, it’s attributed to trauma, but when a respondent is unable to recall details, it’s because of dishonesty.  I’m not here to comment one way or the other on that particular debate, but we do want to point out how this memory issue is generally addressed in the Preamble.</a:t>
            </a:r>
          </a:p>
          <a:p>
            <a:endParaRPr lang="en-US" dirty="0"/>
          </a:p>
          <a:p>
            <a:r>
              <a:rPr lang="en-US" dirty="0"/>
              <a:t>If you look on pages 30322 and 30323, the Department responds to concerns raised by commenters about trauma responses, and says that:</a:t>
            </a:r>
          </a:p>
          <a:p>
            <a:endParaRPr lang="en-US" dirty="0"/>
          </a:p>
          <a:p>
            <a:r>
              <a:rPr lang="en-US" dirty="0"/>
              <a:t>An informal resolution officer needs to recognize that a party should not be “unfairly judged due to inability to recount each specific detail of an incident in sequence, whether such inability is due to trauma, the effects of drugs or alcohol, or simple fallibility of human memory.” (30323)</a:t>
            </a:r>
          </a:p>
          <a:p>
            <a:endParaRPr lang="en-US" dirty="0"/>
          </a:p>
          <a:p>
            <a:r>
              <a:rPr lang="en-US" dirty="0"/>
              <a:t>I think this point is a good one, although the function of a decision-maker in this context is much easier said than done.  We’ve included this here because in providing this assurance in the Preamble, the Department specifically said that decision-makers will understand this point because they will be trained on impartiality.</a:t>
            </a:r>
          </a:p>
          <a:p>
            <a:r>
              <a:rPr lang="en-US" dirty="0"/>
              <a:t> </a:t>
            </a:r>
          </a:p>
        </p:txBody>
      </p:sp>
      <p:sp>
        <p:nvSpPr>
          <p:cNvPr id="4" name="Slide Number Placeholder 3"/>
          <p:cNvSpPr>
            <a:spLocks noGrp="1"/>
          </p:cNvSpPr>
          <p:nvPr>
            <p:ph type="sldNum" sz="quarter" idx="10"/>
          </p:nvPr>
        </p:nvSpPr>
        <p:spPr/>
        <p:txBody>
          <a:bodyPr/>
          <a:lstStyle/>
          <a:p>
            <a:fld id="{2B19949A-3FD3-C64E-BC1E-CB650CAFAEB8}" type="slidenum">
              <a:rPr lang="en-US" smtClean="0"/>
              <a:pPr/>
              <a:t>115</a:t>
            </a:fld>
            <a:endParaRPr lang="en-US" dirty="0"/>
          </a:p>
        </p:txBody>
      </p:sp>
    </p:spTree>
    <p:extLst>
      <p:ext uri="{BB962C8B-B14F-4D97-AF65-F5344CB8AC3E}">
        <p14:creationId xmlns:p14="http://schemas.microsoft.com/office/powerpoint/2010/main" val="47540055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6161" indent="-586161">
              <a:spcAft>
                <a:spcPts val="1230"/>
              </a:spcAft>
            </a:pPr>
            <a:r>
              <a:rPr lang="en-US" dirty="0">
                <a:latin typeface="Segoe UI" panose="020B0502040204020203" pitchFamily="34" charset="0"/>
                <a:cs typeface="Segoe UI" panose="020B0502040204020203" pitchFamily="34" charset="0"/>
              </a:rPr>
              <a:t>Are all paid staff members biased in favor of the institution that employs them?</a:t>
            </a:r>
          </a:p>
          <a:p>
            <a:pPr marL="586161" indent="-586161">
              <a:spcAft>
                <a:spcPts val="1230"/>
              </a:spcAft>
            </a:pPr>
            <a:r>
              <a:rPr lang="en-US" dirty="0">
                <a:latin typeface="Segoe UI" panose="020B0502040204020203" pitchFamily="34" charset="0"/>
                <a:cs typeface="Segoe UI" panose="020B0502040204020203" pitchFamily="34" charset="0"/>
              </a:rPr>
              <a:t>Was an institutional history of covering up issues enough for bias?</a:t>
            </a:r>
          </a:p>
          <a:p>
            <a:pPr marL="586161" indent="-586161">
              <a:spcAft>
                <a:spcPts val="1230"/>
              </a:spcAft>
            </a:pPr>
            <a:r>
              <a:rPr lang="en-US" dirty="0">
                <a:latin typeface="Segoe UI" panose="020B0502040204020203" pitchFamily="34" charset="0"/>
                <a:cs typeface="Segoe UI" panose="020B0502040204020203" pitchFamily="34" charset="0"/>
              </a:rPr>
              <a:t>Were past tweets or public comments that appear to support complainants or respondents sufficient to show bias?</a:t>
            </a:r>
          </a:p>
          <a:p>
            <a:pPr marL="586161" indent="-586161">
              <a:spcAft>
                <a:spcPts val="1230"/>
              </a:spcAft>
            </a:pPr>
            <a:r>
              <a:rPr lang="en-US" dirty="0">
                <a:latin typeface="Segoe UI" panose="020B0502040204020203" pitchFamily="34" charset="0"/>
                <a:cs typeface="Segoe UI" panose="020B0502040204020203" pitchFamily="34" charset="0"/>
              </a:rPr>
              <a:t>Is identifying as a feminist enough to show bias?</a:t>
            </a:r>
          </a:p>
          <a:p>
            <a:pPr marL="586161" indent="-586161">
              <a:spcAft>
                <a:spcPts val="1230"/>
              </a:spcAft>
            </a:pPr>
            <a:r>
              <a:rPr lang="en-US" dirty="0">
                <a:latin typeface="Segoe UI" panose="020B0502040204020203" pitchFamily="34" charset="0"/>
                <a:cs typeface="Segoe UI" panose="020B0502040204020203" pitchFamily="34" charset="0"/>
              </a:rPr>
              <a:t>Should bias extend to “perceived bias” or did it require actual bias?</a:t>
            </a:r>
          </a:p>
          <a:p>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116</a:t>
            </a:fld>
            <a:endParaRPr lang="en-US" dirty="0"/>
          </a:p>
        </p:txBody>
      </p:sp>
    </p:spTree>
    <p:extLst>
      <p:ext uri="{BB962C8B-B14F-4D97-AF65-F5344CB8AC3E}">
        <p14:creationId xmlns:p14="http://schemas.microsoft.com/office/powerpoint/2010/main" val="162967250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r>
              <a:rPr lang="en-US" baseline="0" dirty="0"/>
              <a:t>It should be noted here that the training requirements listed in the proposed regulations were far more general than the ones included in the final regulations.</a:t>
            </a:r>
            <a:endParaRPr lang="en-US" dirty="0"/>
          </a:p>
          <a:p>
            <a:pPr defTabSz="914126">
              <a:defRPr/>
            </a:pPr>
            <a:endParaRPr lang="en-US" dirty="0"/>
          </a:p>
          <a:p>
            <a:pPr defTabSz="914126">
              <a:defRPr/>
            </a:pPr>
            <a:r>
              <a:rPr lang="en-US" dirty="0"/>
              <a:t>So, in response to the</a:t>
            </a:r>
            <a:r>
              <a:rPr lang="en-US" baseline="0" dirty="0"/>
              <a:t> comments about the proposed regulations, t</a:t>
            </a:r>
            <a:r>
              <a:rPr lang="en-US" dirty="0"/>
              <a:t>he Department</a:t>
            </a:r>
            <a:r>
              <a:rPr lang="en-US" baseline="0" dirty="0"/>
              <a:t> revised the training provisions to reinforce that recipients have significant control and flexibility in how to prevent conflicts of interest and bias by carefully selecting training content focused on impartiality, avoiding prejudgment of the facts, bias, and conflict of interest.</a:t>
            </a:r>
          </a:p>
          <a:p>
            <a:pPr defTabSz="914126">
              <a:defRPr/>
            </a:pPr>
            <a:endParaRPr lang="en-US" baseline="0" dirty="0"/>
          </a:p>
          <a:p>
            <a:pPr defTabSz="914126">
              <a:defRPr/>
            </a:pPr>
            <a:r>
              <a:rPr lang="en-US" baseline="0" dirty="0"/>
              <a:t>Some commenters requested that the final regulations delve deeper into what does and does not constitute a conflict or bias – and what might be considered a “perceived” or “apparent” bias.   The Department declined to do so, and noted that the topic of sexual harassment inherently involves issues revolving around sex and sexual dynamics, such that a standard of what might </a:t>
            </a:r>
            <a:r>
              <a:rPr lang="en-US" i="1" baseline="0" dirty="0"/>
              <a:t>appear </a:t>
            </a:r>
            <a:r>
              <a:rPr lang="en-US" i="0" baseline="0" dirty="0"/>
              <a:t>to be bias could lead to a conclusion that most people are biased one way or the other.</a:t>
            </a:r>
          </a:p>
          <a:p>
            <a:pPr defTabSz="914126">
              <a:defRPr/>
            </a:pPr>
            <a:endParaRPr lang="en-US" i="0" baseline="0" dirty="0"/>
          </a:p>
          <a:p>
            <a:pPr defTabSz="914126">
              <a:defRPr/>
            </a:pPr>
            <a:r>
              <a:rPr lang="en-US" i="0" baseline="0" dirty="0"/>
              <a:t>For example, if decision-makers could be disqualified for anything that might </a:t>
            </a:r>
            <a:r>
              <a:rPr lang="en-US" i="1" baseline="0" dirty="0"/>
              <a:t>appear </a:t>
            </a:r>
            <a:r>
              <a:rPr lang="en-US" i="0" baseline="0" dirty="0"/>
              <a:t>to be bias, that might mean that anyone who has ever gone on record supporting women’s rights could be disqualified under the argument that that person would favor a woman over a man.  Or, one could argue that a man shouldn’t serve as a decision-maker because he might be biased towards men.  Essentially, everyone might be disqualified.  </a:t>
            </a:r>
          </a:p>
          <a:p>
            <a:pPr defTabSz="914126">
              <a:defRPr/>
            </a:pPr>
            <a:endParaRPr lang="en-US" i="0" baseline="0" dirty="0"/>
          </a:p>
          <a:p>
            <a:pPr defTabSz="914126">
              <a:defRPr/>
            </a:pPr>
            <a:r>
              <a:rPr lang="en-US" i="0" baseline="0" dirty="0"/>
              <a:t>The Department ultimately said, “No” to that proposition, and instead focused on the issue of bias more generally, paired with an expectation of impartiality. </a:t>
            </a:r>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117</a:t>
            </a:fld>
            <a:endParaRPr lang="en-US" dirty="0"/>
          </a:p>
        </p:txBody>
      </p:sp>
    </p:spTree>
    <p:extLst>
      <p:ext uri="{BB962C8B-B14F-4D97-AF65-F5344CB8AC3E}">
        <p14:creationId xmlns:p14="http://schemas.microsoft.com/office/powerpoint/2010/main" val="306409066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further responded to concerns about bias in several other ways.</a:t>
            </a:r>
          </a:p>
          <a:p>
            <a:endParaRPr lang="en-US" dirty="0"/>
          </a:p>
          <a:p>
            <a:r>
              <a:rPr lang="en-US" dirty="0"/>
              <a:t>First and foremost, the Dept did away with the single investigator model, and now requires that roles be separated at institutions, in part to address the possibility that a person with bias might be the end-all-be-all as far as the institution’s response to a particular allegation of sexual harassment.</a:t>
            </a:r>
          </a:p>
          <a:p>
            <a:endParaRPr lang="en-US" dirty="0"/>
          </a:p>
          <a:p>
            <a:r>
              <a:rPr lang="en-US" dirty="0"/>
              <a:t>We knew, after the proposed regulations, that the single investigator model was on the chopping block.</a:t>
            </a:r>
          </a:p>
          <a:p>
            <a:endParaRPr lang="en-US" dirty="0"/>
          </a:p>
          <a:p>
            <a:r>
              <a:rPr lang="en-US" dirty="0"/>
              <a:t>Beginning on page 30336 of the Preamble, there’s a significant amount of discussion about the rationale for ending the single investigator model, which I won’t belabor here.</a:t>
            </a:r>
          </a:p>
          <a:p>
            <a:endParaRPr lang="en-US" dirty="0"/>
          </a:p>
          <a:p>
            <a:r>
              <a:rPr lang="en-US" dirty="0"/>
              <a:t>But, know that under the new regulations, the decision-maker (or makers) for a particular matter cannot be the Title IX Coordinator or the investigator for that matter.</a:t>
            </a:r>
          </a:p>
          <a:p>
            <a:endParaRPr lang="en-US" dirty="0"/>
          </a:p>
          <a:p>
            <a:r>
              <a:rPr lang="en-US" dirty="0"/>
              <a:t>This is intended to guard against someone gleaning information in one role and improperly using it in another role.  </a:t>
            </a:r>
          </a:p>
          <a:p>
            <a:endParaRPr lang="en-US" dirty="0"/>
          </a:p>
          <a:p>
            <a:r>
              <a:rPr lang="en-US" dirty="0"/>
              <a:t>The Preamble specifically notes that institutions may address this by using an external investigator or decision-maker.</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118</a:t>
            </a:fld>
            <a:endParaRPr lang="en-US" dirty="0"/>
          </a:p>
        </p:txBody>
      </p:sp>
    </p:spTree>
    <p:extLst>
      <p:ext uri="{BB962C8B-B14F-4D97-AF65-F5344CB8AC3E}">
        <p14:creationId xmlns:p14="http://schemas.microsoft.com/office/powerpoint/2010/main" val="354568652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491" indent="-169491">
              <a:buFont typeface="Arial" panose="020B0604020202020204" pitchFamily="34" charset="0"/>
              <a:buChar char="•"/>
            </a:pPr>
            <a:r>
              <a:rPr lang="en-US" dirty="0"/>
              <a:t>While the new regulations are specific with respect to separating out these various roles, they intentionally leave recipients with some flexibility on how to address conflicts-of-interest and bias.</a:t>
            </a:r>
          </a:p>
          <a:p>
            <a:pPr marL="169491" indent="-169491">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119</a:t>
            </a:fld>
            <a:endParaRPr lang="en-US" dirty="0"/>
          </a:p>
        </p:txBody>
      </p:sp>
    </p:spTree>
    <p:extLst>
      <p:ext uri="{BB962C8B-B14F-4D97-AF65-F5344CB8AC3E}">
        <p14:creationId xmlns:p14="http://schemas.microsoft.com/office/powerpoint/2010/main" val="3130931975"/>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69491" indent="-169491">
              <a:buFont typeface="Arial" panose="020B0604020202020204" pitchFamily="34" charset="0"/>
              <a:buChar char="•"/>
            </a:pPr>
            <a:r>
              <a:rPr lang="en-US" dirty="0"/>
              <a:t>Schools may choose to implement a process by which a party can raise concerns during an investigation.</a:t>
            </a:r>
          </a:p>
          <a:p>
            <a:pPr marL="169491" indent="-169491">
              <a:buFont typeface="Arial" panose="020B0604020202020204" pitchFamily="34" charset="0"/>
              <a:buChar char="•"/>
            </a:pPr>
            <a:endParaRPr lang="en-US" dirty="0"/>
          </a:p>
          <a:p>
            <a:pPr marL="169491" indent="-169491">
              <a:buFont typeface="Arial" panose="020B0604020202020204" pitchFamily="34" charset="0"/>
              <a:buChar char="•"/>
            </a:pPr>
            <a:r>
              <a:rPr lang="en-US" dirty="0"/>
              <a:t>It’s also important to note that the section of the new regulations that addresses appeals specifically requires that both parties may appeal a Title IX decision on the grounds that the Title IX Coordinator, investigator(s), or decision-maker(s) had a conflict of interest or bias for or against complainants or respondents generally, or the individual complainant or respondent in a particular case, that affected the outcome of the matter. </a:t>
            </a:r>
          </a:p>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120</a:t>
            </a:fld>
            <a:endParaRPr lang="en-US" dirty="0"/>
          </a:p>
        </p:txBody>
      </p:sp>
    </p:spTree>
    <p:extLst>
      <p:ext uri="{BB962C8B-B14F-4D97-AF65-F5344CB8AC3E}">
        <p14:creationId xmlns:p14="http://schemas.microsoft.com/office/powerpoint/2010/main" val="542548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12</a:t>
            </a:fld>
            <a:endParaRPr lang="en-US" dirty="0">
              <a:solidFill>
                <a:prstClr val="black"/>
              </a:solidFill>
              <a:latin typeface="Calibri"/>
            </a:endParaRPr>
          </a:p>
        </p:txBody>
      </p:sp>
    </p:spTree>
    <p:extLst>
      <p:ext uri="{BB962C8B-B14F-4D97-AF65-F5344CB8AC3E}">
        <p14:creationId xmlns:p14="http://schemas.microsoft.com/office/powerpoint/2010/main" val="21634278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57">
              <a:defRPr/>
            </a:pPr>
            <a:r>
              <a:rPr lang="en-US" dirty="0"/>
              <a:t>This slide is similar to the one we went through a few minutes ago with a list of concerns raised by commenters in response to the proposed regulations – however this one deals with conflicts-of-interest rather than bias.</a:t>
            </a:r>
          </a:p>
          <a:p>
            <a:pPr defTabSz="937857">
              <a:defRPr/>
            </a:pPr>
            <a:endParaRPr lang="en-US" dirty="0"/>
          </a:p>
          <a:p>
            <a:pPr defTabSz="937857">
              <a:defRPr/>
            </a:pPr>
            <a:r>
              <a:rPr lang="en-US" dirty="0"/>
              <a:t>Commenters expressed concerns about: </a:t>
            </a:r>
          </a:p>
          <a:p>
            <a:pPr defTabSz="937857">
              <a:defRPr/>
            </a:pPr>
            <a:endParaRPr lang="en-US" dirty="0"/>
          </a:p>
          <a:p>
            <a:pPr defTabSz="937857">
              <a:defRPr/>
            </a:pPr>
            <a:r>
              <a:rPr lang="en-US" dirty="0"/>
              <a:t>Decision-makers who might have financial and reputational interests aligned with institution create a conflict,</a:t>
            </a:r>
          </a:p>
          <a:p>
            <a:pPr defTabSz="937857">
              <a:defRPr/>
            </a:pPr>
            <a:r>
              <a:rPr lang="en-US" dirty="0"/>
              <a:t>Title IX Coordinator directly supervising the decision-maker create a conflict,</a:t>
            </a:r>
          </a:p>
          <a:p>
            <a:pPr defTabSz="937857">
              <a:defRPr/>
            </a:pPr>
            <a:r>
              <a:rPr lang="en-US" dirty="0"/>
              <a:t>The effect of past advocacy for a survivor’s or respondent’s rights group,</a:t>
            </a:r>
          </a:p>
          <a:p>
            <a:pPr defTabSz="937857">
              <a:defRPr/>
            </a:pPr>
            <a:r>
              <a:rPr lang="en-US" dirty="0"/>
              <a:t>And, again, the concern about actual versus perceived conflicts?</a:t>
            </a:r>
          </a:p>
          <a:p>
            <a:pPr defTabSz="937857">
              <a:defRPr/>
            </a:pPr>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121</a:t>
            </a:fld>
            <a:endParaRPr lang="en-US" dirty="0"/>
          </a:p>
        </p:txBody>
      </p:sp>
    </p:spTree>
    <p:extLst>
      <p:ext uri="{BB962C8B-B14F-4D97-AF65-F5344CB8AC3E}">
        <p14:creationId xmlns:p14="http://schemas.microsoft.com/office/powerpoint/2010/main" val="3580608209"/>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57">
              <a:defRPr/>
            </a:pPr>
            <a:r>
              <a:rPr lang="en-US" dirty="0"/>
              <a:t>And again, we’ve followed the list of concerns with the Department’s response, which points out that various functions can be outsourced if an institution has concerns like the ones raised in the prior slide.</a:t>
            </a:r>
          </a:p>
          <a:p>
            <a:pPr defTabSz="937857">
              <a:defRPr/>
            </a:pPr>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122</a:t>
            </a:fld>
            <a:endParaRPr lang="en-US" dirty="0"/>
          </a:p>
        </p:txBody>
      </p:sp>
    </p:spTree>
    <p:extLst>
      <p:ext uri="{BB962C8B-B14F-4D97-AF65-F5344CB8AC3E}">
        <p14:creationId xmlns:p14="http://schemas.microsoft.com/office/powerpoint/2010/main" val="116884951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r>
              <a:rPr lang="en-US" dirty="0"/>
              <a:t>The Department declined to identify </a:t>
            </a:r>
            <a:r>
              <a:rPr lang="en-US" i="1" dirty="0"/>
              <a:t>per se </a:t>
            </a:r>
            <a:r>
              <a:rPr lang="en-US" dirty="0"/>
              <a:t>(or automatic) conflicts based on job titles or supervisor structure, </a:t>
            </a:r>
          </a:p>
          <a:p>
            <a:pPr defTabSz="914126">
              <a:defRPr/>
            </a:pPr>
            <a:endParaRPr lang="en-US" dirty="0"/>
          </a:p>
          <a:p>
            <a:pPr defTabSz="914126">
              <a:defRPr/>
            </a:pPr>
            <a:r>
              <a:rPr lang="en-US" dirty="0"/>
              <a:t>And similarly declined to identify </a:t>
            </a:r>
            <a:r>
              <a:rPr lang="en-US" i="1" dirty="0"/>
              <a:t>per se </a:t>
            </a:r>
            <a:r>
              <a:rPr lang="en-US" dirty="0"/>
              <a:t>conflicts based on particular professional experiences or affiliations.</a:t>
            </a:r>
          </a:p>
          <a:p>
            <a:pPr defTabSz="914126">
              <a:defRPr/>
            </a:pPr>
            <a:endParaRPr lang="en-US" dirty="0"/>
          </a:p>
          <a:p>
            <a:pPr defTabSz="937857">
              <a:defRPr/>
            </a:pPr>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123</a:t>
            </a:fld>
            <a:endParaRPr lang="en-US" dirty="0"/>
          </a:p>
        </p:txBody>
      </p:sp>
    </p:spTree>
    <p:extLst>
      <p:ext uri="{BB962C8B-B14F-4D97-AF65-F5344CB8AC3E}">
        <p14:creationId xmlns:p14="http://schemas.microsoft.com/office/powerpoint/2010/main" val="1223251059"/>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en-US" dirty="0"/>
          </a:p>
          <a:p>
            <a:pPr defTabSz="914126">
              <a:defRPr/>
            </a:pPr>
            <a:r>
              <a:rPr lang="en-US" dirty="0"/>
              <a:t>For</a:t>
            </a:r>
            <a:r>
              <a:rPr lang="en-US" baseline="0" dirty="0"/>
              <a:t> example, individuals with experience working the field of sexual violence.  </a:t>
            </a:r>
          </a:p>
          <a:p>
            <a:pPr defTabSz="914126">
              <a:defRPr/>
            </a:pPr>
            <a:endParaRPr lang="en-US" baseline="0" dirty="0"/>
          </a:p>
          <a:p>
            <a:pPr defTabSz="914126">
              <a:defRPr/>
            </a:pPr>
            <a:r>
              <a:rPr lang="en-US" baseline="0" dirty="0"/>
              <a:t>Commenters expressed concerns that individuals with this type of professional experience might have a conflict-of-interest because of this prior experience.</a:t>
            </a:r>
          </a:p>
          <a:p>
            <a:pPr defTabSz="914126">
              <a:defRPr/>
            </a:pPr>
            <a:endParaRPr lang="en-US" baseline="0" dirty="0"/>
          </a:p>
          <a:p>
            <a:pPr defTabSz="914126">
              <a:defRPr/>
            </a:pPr>
            <a:r>
              <a:rPr lang="en-US" baseline="0" dirty="0"/>
              <a:t>However, the Department noted that automatically excluding everyone with any sort of prior professional experience with these issues might result in excluding people who have valuable experience and perspective and who, in reality, may be perfectly capable of being impartial.</a:t>
            </a:r>
            <a:endParaRPr lang="en-US" dirty="0"/>
          </a:p>
          <a:p>
            <a:pPr defTabSz="937857">
              <a:defRPr/>
            </a:pPr>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124</a:t>
            </a:fld>
            <a:endParaRPr lang="en-US" dirty="0"/>
          </a:p>
        </p:txBody>
      </p:sp>
    </p:spTree>
    <p:extLst>
      <p:ext uri="{BB962C8B-B14F-4D97-AF65-F5344CB8AC3E}">
        <p14:creationId xmlns:p14="http://schemas.microsoft.com/office/powerpoint/2010/main" val="355908684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6">
              <a:defRPr/>
            </a:pPr>
            <a:endParaRPr lang="en-US" dirty="0"/>
          </a:p>
          <a:p>
            <a:pPr defTabSz="914126">
              <a:defRPr/>
            </a:pPr>
            <a:r>
              <a:rPr lang="en-US" dirty="0"/>
              <a:t>For</a:t>
            </a:r>
            <a:r>
              <a:rPr lang="en-US" baseline="0" dirty="0"/>
              <a:t> example, individuals with experience working the field of sexual violence.  </a:t>
            </a:r>
          </a:p>
          <a:p>
            <a:pPr defTabSz="914126">
              <a:defRPr/>
            </a:pPr>
            <a:endParaRPr lang="en-US" baseline="0" dirty="0"/>
          </a:p>
          <a:p>
            <a:pPr defTabSz="914126">
              <a:defRPr/>
            </a:pPr>
            <a:r>
              <a:rPr lang="en-US" baseline="0" dirty="0"/>
              <a:t>Commenters expressed concerns that individuals with this type of professional experience might have a conflict-of-interest because of this prior experience.</a:t>
            </a:r>
          </a:p>
          <a:p>
            <a:pPr defTabSz="914126">
              <a:defRPr/>
            </a:pPr>
            <a:endParaRPr lang="en-US" baseline="0" dirty="0"/>
          </a:p>
          <a:p>
            <a:pPr defTabSz="914126">
              <a:defRPr/>
            </a:pPr>
            <a:r>
              <a:rPr lang="en-US" baseline="0" dirty="0"/>
              <a:t>However, the Department noted that automatically excluding everyone with any sort of prior professional experience with these issues might result in excluding people who have valuable experience and perspective and who, in reality, may be perfectly capable of being impartial.</a:t>
            </a:r>
            <a:endParaRPr lang="en-US" dirty="0"/>
          </a:p>
          <a:p>
            <a:pPr defTabSz="937857">
              <a:defRPr/>
            </a:pPr>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125</a:t>
            </a:fld>
            <a:endParaRPr lang="en-US" dirty="0"/>
          </a:p>
        </p:txBody>
      </p:sp>
    </p:spTree>
    <p:extLst>
      <p:ext uri="{BB962C8B-B14F-4D97-AF65-F5344CB8AC3E}">
        <p14:creationId xmlns:p14="http://schemas.microsoft.com/office/powerpoint/2010/main" val="166575744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8929" lvl="2">
              <a:spcAft>
                <a:spcPts val="1230"/>
              </a:spcAft>
            </a:pPr>
            <a:r>
              <a:rPr lang="en-US" dirty="0">
                <a:latin typeface="Segoe UI" panose="020B0502040204020203" pitchFamily="34" charset="0"/>
                <a:cs typeface="Segoe UI" panose="020B0502040204020203" pitchFamily="34" charset="0"/>
              </a:rPr>
              <a:t>“[T]he very training required by 106.45(b)(1)(iii) is intended to provide Title IX personnel with the tools needed to serve </a:t>
            </a:r>
            <a:r>
              <a:rPr lang="en-US" b="1" u="sng" dirty="0">
                <a:latin typeface="Segoe UI" panose="020B0502040204020203" pitchFamily="34" charset="0"/>
                <a:cs typeface="Segoe UI" panose="020B0502040204020203" pitchFamily="34" charset="0"/>
              </a:rPr>
              <a:t>impartially and without bias such that the prior professional experience of a person </a:t>
            </a:r>
            <a:r>
              <a:rPr lang="en-US" dirty="0">
                <a:latin typeface="Segoe UI" panose="020B0502040204020203" pitchFamily="34" charset="0"/>
                <a:cs typeface="Segoe UI" panose="020B0502040204020203" pitchFamily="34" charset="0"/>
              </a:rPr>
              <a:t>whom a recipient would like to have in a Title IX role </a:t>
            </a:r>
            <a:r>
              <a:rPr lang="en-US" b="1" u="sng" dirty="0">
                <a:latin typeface="Segoe UI" panose="020B0502040204020203" pitchFamily="34" charset="0"/>
                <a:cs typeface="Segoe UI" panose="020B0502040204020203" pitchFamily="34" charset="0"/>
              </a:rPr>
              <a:t>need not disqualify the person </a:t>
            </a:r>
            <a:r>
              <a:rPr lang="en-US" dirty="0">
                <a:latin typeface="Segoe UI" panose="020B0502040204020203" pitchFamily="34" charset="0"/>
                <a:cs typeface="Segoe UI" panose="020B0502040204020203" pitchFamily="34" charset="0"/>
              </a:rPr>
              <a:t>from obtaining the requisite training to serve impartially in a Title IX role.” (30252)</a:t>
            </a:r>
          </a:p>
          <a:p>
            <a:pPr defTabSz="937857">
              <a:defRPr/>
            </a:pPr>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126</a:t>
            </a:fld>
            <a:endParaRPr lang="en-US" dirty="0"/>
          </a:p>
        </p:txBody>
      </p:sp>
    </p:spTree>
    <p:extLst>
      <p:ext uri="{BB962C8B-B14F-4D97-AF65-F5344CB8AC3E}">
        <p14:creationId xmlns:p14="http://schemas.microsoft.com/office/powerpoint/2010/main" val="367240133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Earlier</a:t>
            </a:r>
            <a:r>
              <a:rPr lang="en-US" baseline="0" dirty="0"/>
              <a:t> when I mentioned that there might be some things in this discussion that might provide some measure of comfort in this process – this is one of those things.</a:t>
            </a:r>
          </a:p>
          <a:p>
            <a:endParaRPr lang="en-US" baseline="0" dirty="0"/>
          </a:p>
          <a:p>
            <a:r>
              <a:rPr lang="en-US" baseline="0" dirty="0"/>
              <a:t>[Read slide}</a:t>
            </a:r>
          </a:p>
          <a:p>
            <a:endParaRPr lang="en-US" baseline="0" dirty="0"/>
          </a:p>
          <a:p>
            <a:r>
              <a:rPr lang="en-US" baseline="0" dirty="0"/>
              <a:t>This is exactly right.  This may not stop someone from trying to make the argument one day, but the fact that you found a policy violation in your last three cases does not mean that you are anti-respondent, just as if you found no violation is those cases wouldn’t automatically make you anti-claimant.  You will have no control which cases come to you, or how the facts of those cases will be presented.  </a:t>
            </a:r>
          </a:p>
          <a:p>
            <a:endParaRPr lang="en-US" baseline="0" dirty="0"/>
          </a:p>
          <a:p>
            <a:r>
              <a:rPr lang="en-US" baseline="0" dirty="0"/>
              <a:t>Importantly, I hope this keeps decision-makers from thinking of their own statistics when making decisions on individual cases.  </a:t>
            </a:r>
          </a:p>
          <a:p>
            <a:pPr defTabSz="937857">
              <a:defRPr/>
            </a:pPr>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127</a:t>
            </a:fld>
            <a:endParaRPr lang="en-US" dirty="0"/>
          </a:p>
        </p:txBody>
      </p:sp>
    </p:spTree>
    <p:extLst>
      <p:ext uri="{BB962C8B-B14F-4D97-AF65-F5344CB8AC3E}">
        <p14:creationId xmlns:p14="http://schemas.microsoft.com/office/powerpoint/2010/main" val="151948723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857">
              <a:defRPr/>
            </a:pPr>
            <a:r>
              <a:rPr lang="en-US" dirty="0"/>
              <a:t>Note: reference the reality that smaller schools will struggle with silo-ing</a:t>
            </a:r>
            <a:r>
              <a:rPr lang="en-US" baseline="0" dirty="0"/>
              <a:t> the sharing of information where dean of students personnel are involved in adjudicating cases and provided support to students during the process.  </a:t>
            </a:r>
            <a:endParaRPr lang="en-US" dirty="0"/>
          </a:p>
          <a:p>
            <a:pPr defTabSz="937857">
              <a:defRPr/>
            </a:pPr>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128</a:t>
            </a:fld>
            <a:endParaRPr lang="en-US" dirty="0"/>
          </a:p>
        </p:txBody>
      </p:sp>
    </p:spTree>
    <p:extLst>
      <p:ext uri="{BB962C8B-B14F-4D97-AF65-F5344CB8AC3E}">
        <p14:creationId xmlns:p14="http://schemas.microsoft.com/office/powerpoint/2010/main" val="342907164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way to avoid bias and ensure impartiality: avoiding prejudgment of facts</a:t>
            </a:r>
          </a:p>
          <a:p>
            <a:endParaRPr lang="en-US" dirty="0"/>
          </a:p>
          <a:p>
            <a:pPr defTabSz="937857">
              <a:defRPr/>
            </a:pPr>
            <a:r>
              <a:rPr lang="en-US" dirty="0"/>
              <a:t>Assume</a:t>
            </a:r>
            <a:r>
              <a:rPr lang="en-US" baseline="0" dirty="0"/>
              <a:t> the last thing you hear will be the evidence that blows open the entire case…. So don’t make up your mind until you hear that last bit of information.  </a:t>
            </a:r>
            <a:endParaRPr lang="en-US" dirty="0"/>
          </a:p>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129</a:t>
            </a:fld>
            <a:endParaRPr lang="en-US" dirty="0"/>
          </a:p>
        </p:txBody>
      </p:sp>
    </p:spTree>
    <p:extLst>
      <p:ext uri="{BB962C8B-B14F-4D97-AF65-F5344CB8AC3E}">
        <p14:creationId xmlns:p14="http://schemas.microsoft.com/office/powerpoint/2010/main" val="33029174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provide you with hypotheticals to get you thinking about some real issues you and your institution may encounter to get you thinking about how these issues can arise on you and how best to proceed.</a:t>
            </a:r>
          </a:p>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130</a:t>
            </a:fld>
            <a:endParaRPr lang="en-US" dirty="0"/>
          </a:p>
        </p:txBody>
      </p:sp>
    </p:spTree>
    <p:extLst>
      <p:ext uri="{BB962C8B-B14F-4D97-AF65-F5344CB8AC3E}">
        <p14:creationId xmlns:p14="http://schemas.microsoft.com/office/powerpoint/2010/main" val="3843776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827" indent="-175827" defTabSz="937740">
              <a:buFont typeface="Arial" panose="020B0604020202020204" pitchFamily="34" charset="0"/>
              <a:buChar char="•"/>
              <a:defRPr/>
            </a:pPr>
            <a:r>
              <a:rPr lang="en-US" dirty="0"/>
              <a:t>The Title IX regulations require that the investigative, adjudicative, and appellate functions be separated in order to mitigate the risk of bias and unfairness in the grievance process.  See 34 C.F.R. § 106.45(b)(7)(i) and 106.45(b)(8)(iii)(B).  </a:t>
            </a:r>
          </a:p>
          <a:p>
            <a:pPr marL="175827" indent="-175827" defTabSz="937740">
              <a:buFont typeface="Arial" panose="020B0604020202020204" pitchFamily="34" charset="0"/>
              <a:buChar char="•"/>
              <a:defRPr/>
            </a:pPr>
            <a:r>
              <a:rPr lang="en-US" dirty="0"/>
              <a:t>In the Preamble to the regulations, the Department noted that “[p]lacing these varied responsibilities in the hands of a single individual (or even a team of individuals) risks the person(s) involved </a:t>
            </a:r>
            <a:r>
              <a:rPr lang="en-US" i="1" dirty="0"/>
              <a:t>improperly relying on information gleaned during one role to affect decisions made while performing a different role.</a:t>
            </a:r>
            <a:r>
              <a:rPr lang="en-US" dirty="0"/>
              <a:t>  CITATION to PREAMBLE (p 1257 unofficial – find citation to official version) (emphasis added).  </a:t>
            </a:r>
          </a:p>
          <a:p>
            <a:pPr marL="175827" indent="-175827" defTabSz="937740">
              <a:buFont typeface="Arial" panose="020B0604020202020204" pitchFamily="34" charset="0"/>
              <a:buChar char="•"/>
              <a:defRPr/>
            </a:pPr>
            <a:r>
              <a:rPr lang="en-US" dirty="0"/>
              <a:t>TIXC can serve as an investigator, but cannot serve as the initial decision-maker or the decision-maker for the appeal. 34 C.F.R. § 106.45(b)(7)(i) and 106.45(b)(8)(iii)(B).  </a:t>
            </a:r>
          </a:p>
          <a:p>
            <a:pPr marL="175827" indent="-175827" defTabSz="937740">
              <a:buFont typeface="Arial" panose="020B0604020202020204" pitchFamily="34" charset="0"/>
              <a:buChar char="•"/>
              <a:defRPr/>
            </a:pPr>
            <a:r>
              <a:rPr lang="en-US" dirty="0"/>
              <a:t>This passage is directed at Title IX Coordinators, investigators, and decision-makers, but the logic could be extended to individuals at Ursuline who serve in multiple roles and may receive information in the course of one role that could affect performance in a Title IX-related role.  For example, if a complainant makes an initial report of misconduct to someone in Student Affairs, that person should not be the hearing officer because of the risk that they might improperly rely on information gleaned when taking the initial report.  Similarly, if the Dean of Students has to be notified or involved in a decision regarding supportive measures because of their role as the Dean of the College of Arts and Sciences, it may be inappropriate for that person to serve as an investigator or advisor.  </a:t>
            </a:r>
          </a:p>
          <a:p>
            <a:pPr marL="175827" indent="-175827" defTabSz="937740">
              <a:buFont typeface="Arial" panose="020B0604020202020204" pitchFamily="34" charset="0"/>
              <a:buChar char="•"/>
              <a:defRPr/>
            </a:pPr>
            <a:r>
              <a:rPr lang="en-US" dirty="0"/>
              <a:t>Of course, every case is different and will require a fact-specific analysis with respect to potential conflicts.  </a:t>
            </a:r>
          </a:p>
          <a:p>
            <a:pPr defTabSz="937740">
              <a:defRPr/>
            </a:pPr>
            <a:endParaRPr lang="en-US" dirty="0"/>
          </a:p>
          <a:p>
            <a:pPr defTabSz="937740">
              <a:defRPr/>
            </a:pPr>
            <a:r>
              <a:rPr lang="en-US" dirty="0"/>
              <a:t>“Define roles and identify the required separation between them”</a:t>
            </a:r>
            <a:r>
              <a:rPr lang="en-US" baseline="0" dirty="0"/>
              <a:t> – What does this look like at your institution?  How might this affect your staff’s ability to discuss cases?  Vent about witnesses?  How does this affect water cooler talk and what should you, as coordinator, do to address these issues now?</a:t>
            </a:r>
            <a:endParaRPr lang="en-US" dirty="0"/>
          </a:p>
          <a:p>
            <a:pPr marL="175827" indent="-175827" defTabSz="937740">
              <a:buFont typeface="Arial" panose="020B0604020202020204" pitchFamily="34" charset="0"/>
              <a:buChar char="•"/>
              <a:defRPr/>
            </a:pPr>
            <a:endParaRPr lang="en-US"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13</a:t>
            </a:fld>
            <a:endParaRPr lang="en-US" dirty="0">
              <a:solidFill>
                <a:prstClr val="black"/>
              </a:solidFill>
              <a:latin typeface="Calibri"/>
            </a:endParaRPr>
          </a:p>
        </p:txBody>
      </p:sp>
    </p:spTree>
    <p:extLst>
      <p:ext uri="{BB962C8B-B14F-4D97-AF65-F5344CB8AC3E}">
        <p14:creationId xmlns:p14="http://schemas.microsoft.com/office/powerpoint/2010/main" val="188561506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now going to provide you with hypotheticals to get you thinking about some real issues you and your institution may encounter to get you thinking about how these issues can arise on you and how best to proceed.</a:t>
            </a:r>
          </a:p>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131</a:t>
            </a:fld>
            <a:endParaRPr lang="en-US" dirty="0"/>
          </a:p>
        </p:txBody>
      </p:sp>
    </p:spTree>
    <p:extLst>
      <p:ext uri="{BB962C8B-B14F-4D97-AF65-F5344CB8AC3E}">
        <p14:creationId xmlns:p14="http://schemas.microsoft.com/office/powerpoint/2010/main" val="250443254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Automatic conflict</a:t>
            </a:r>
            <a:r>
              <a:rPr lang="en-US" baseline="0" dirty="0"/>
              <a:t> of interest or bias?  Not clear.  Review documentation from other investigation matter?</a:t>
            </a:r>
            <a:endParaRPr lang="en-US" dirty="0"/>
          </a:p>
          <a:p>
            <a:pPr marL="175848" indent="-175848">
              <a:buFont typeface="Arial" panose="020B0604020202020204" pitchFamily="34" charset="0"/>
              <a:buChar char="•"/>
            </a:pPr>
            <a:r>
              <a:rPr lang="en-US" dirty="0"/>
              <a:t>Pros of reviewing any documentation </a:t>
            </a:r>
            <a:r>
              <a:rPr lang="en-US" baseline="0" dirty="0"/>
              <a:t>It may be helpful if you don’t remember much to see if it reminds you of any impressions you formed about the Complainant.  It may remind you that you thought the party was a liar, or that you didn’t like the party. It may remind you that your really had no impression about the party.</a:t>
            </a:r>
          </a:p>
          <a:p>
            <a:pPr marL="175848" indent="-175848">
              <a:buFont typeface="Arial" panose="020B0604020202020204" pitchFamily="34" charset="0"/>
              <a:buChar char="•"/>
            </a:pPr>
            <a:r>
              <a:rPr lang="en-US" baseline="0" dirty="0"/>
              <a:t>Cons - Downside of reviewing any documentation, may not otherwise remember anything about the party even if you see the party in person.  May be completely irrelevant to the Title IX matter.  </a:t>
            </a:r>
          </a:p>
          <a:p>
            <a:pPr marL="175848" indent="-175848">
              <a:buFont typeface="Arial" panose="020B0604020202020204" pitchFamily="34" charset="0"/>
              <a:buChar char="•"/>
            </a:pPr>
            <a:endParaRPr lang="en-US" baseline="0" dirty="0"/>
          </a:p>
          <a:p>
            <a:r>
              <a:rPr lang="en-US" baseline="0" dirty="0"/>
              <a:t>Not necessarily a conflict or bias—but this is where self-check comes into place.  Can you still serve as a neutral?  May have to self check several times throughout process, not just at the outset.  </a:t>
            </a:r>
          </a:p>
          <a:p>
            <a:r>
              <a:rPr lang="en-US" baseline="0" dirty="0"/>
              <a:t>Disclose to the parties that you served in a capacity in an unrelated matter? See if a problem with parties?</a:t>
            </a:r>
          </a:p>
          <a:p>
            <a:endParaRPr lang="en-US" baseline="0" dirty="0"/>
          </a:p>
          <a:p>
            <a:r>
              <a:rPr lang="en-US" baseline="0" dirty="0"/>
              <a:t>DOCUMENT YOUR DECISION</a:t>
            </a:r>
          </a:p>
          <a:p>
            <a:endParaRPr lang="en-US" baseline="0" dirty="0"/>
          </a:p>
          <a:p>
            <a:r>
              <a:rPr lang="en-US" baseline="0" dirty="0"/>
              <a:t>More likely an issue for smaller schools.</a:t>
            </a:r>
          </a:p>
          <a:p>
            <a:pPr marL="175848" indent="-17584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132</a:t>
            </a:fld>
            <a:endParaRPr lang="en-US" dirty="0"/>
          </a:p>
        </p:txBody>
      </p:sp>
    </p:spTree>
    <p:extLst>
      <p:ext uri="{BB962C8B-B14F-4D97-AF65-F5344CB8AC3E}">
        <p14:creationId xmlns:p14="http://schemas.microsoft.com/office/powerpoint/2010/main" val="37240803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133</a:t>
            </a:fld>
            <a:endParaRPr lang="en-US" dirty="0"/>
          </a:p>
        </p:txBody>
      </p:sp>
    </p:spTree>
    <p:extLst>
      <p:ext uri="{BB962C8B-B14F-4D97-AF65-F5344CB8AC3E}">
        <p14:creationId xmlns:p14="http://schemas.microsoft.com/office/powerpoint/2010/main" val="215815335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Find out whether the attorney can give specific examples.  Discuss with the investigator. Were the investigator trained on impartiality, conflict of interest, and bias under the new Title IX regulations?  In some cases, and depending on the availability of staff, it might be wise to err on the side of caution and assign a new investigator.  However, you don’t want to set a precedent that merely raising a perceived conflict related to prior work experience will lead to a new investigator.</a:t>
            </a:r>
          </a:p>
        </p:txBody>
      </p:sp>
      <p:sp>
        <p:nvSpPr>
          <p:cNvPr id="4" name="Slide Number Placeholder 3"/>
          <p:cNvSpPr>
            <a:spLocks noGrp="1"/>
          </p:cNvSpPr>
          <p:nvPr>
            <p:ph type="sldNum" sz="quarter" idx="10"/>
          </p:nvPr>
        </p:nvSpPr>
        <p:spPr/>
        <p:txBody>
          <a:bodyPr/>
          <a:lstStyle/>
          <a:p>
            <a:fld id="{2B19949A-3FD3-C64E-BC1E-CB650CAFAEB8}" type="slidenum">
              <a:rPr lang="en-US" smtClean="0"/>
              <a:pPr/>
              <a:t>134</a:t>
            </a:fld>
            <a:endParaRPr lang="en-US" dirty="0"/>
          </a:p>
        </p:txBody>
      </p:sp>
    </p:spTree>
    <p:extLst>
      <p:ext uri="{BB962C8B-B14F-4D97-AF65-F5344CB8AC3E}">
        <p14:creationId xmlns:p14="http://schemas.microsoft.com/office/powerpoint/2010/main" val="337301503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135</a:t>
            </a:fld>
            <a:endParaRPr lang="en-US" dirty="0"/>
          </a:p>
        </p:txBody>
      </p:sp>
    </p:spTree>
    <p:extLst>
      <p:ext uri="{BB962C8B-B14F-4D97-AF65-F5344CB8AC3E}">
        <p14:creationId xmlns:p14="http://schemas.microsoft.com/office/powerpoint/2010/main" val="184905248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136</a:t>
            </a:fld>
            <a:endParaRPr lang="en-US" dirty="0"/>
          </a:p>
        </p:txBody>
      </p:sp>
    </p:spTree>
    <p:extLst>
      <p:ext uri="{BB962C8B-B14F-4D97-AF65-F5344CB8AC3E}">
        <p14:creationId xmlns:p14="http://schemas.microsoft.com/office/powerpoint/2010/main" val="2295252818"/>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137</a:t>
            </a:fld>
            <a:endParaRPr lang="en-US" dirty="0"/>
          </a:p>
        </p:txBody>
      </p:sp>
    </p:spTree>
    <p:extLst>
      <p:ext uri="{BB962C8B-B14F-4D97-AF65-F5344CB8AC3E}">
        <p14:creationId xmlns:p14="http://schemas.microsoft.com/office/powerpoint/2010/main" val="134564891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138</a:t>
            </a:fld>
            <a:endParaRPr lang="en-US" dirty="0"/>
          </a:p>
        </p:txBody>
      </p:sp>
    </p:spTree>
    <p:extLst>
      <p:ext uri="{BB962C8B-B14F-4D97-AF65-F5344CB8AC3E}">
        <p14:creationId xmlns:p14="http://schemas.microsoft.com/office/powerpoint/2010/main" val="279548438"/>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139</a:t>
            </a:fld>
            <a:endParaRPr lang="en-US" dirty="0"/>
          </a:p>
        </p:txBody>
      </p:sp>
    </p:spTree>
    <p:extLst>
      <p:ext uri="{BB962C8B-B14F-4D97-AF65-F5344CB8AC3E}">
        <p14:creationId xmlns:p14="http://schemas.microsoft.com/office/powerpoint/2010/main" val="84136642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140</a:t>
            </a:fld>
            <a:endParaRPr lang="en-US" dirty="0"/>
          </a:p>
        </p:txBody>
      </p:sp>
    </p:spTree>
    <p:extLst>
      <p:ext uri="{BB962C8B-B14F-4D97-AF65-F5344CB8AC3E}">
        <p14:creationId xmlns:p14="http://schemas.microsoft.com/office/powerpoint/2010/main" val="3497264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come back to these policy and procedure options shortly</a:t>
            </a:r>
            <a:r>
              <a:rPr lang="en-US" baseline="0" dirty="0"/>
              <a:t> – there are a lot of things to unpack with each of these bullet points</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14</a:t>
            </a:fld>
            <a:endParaRPr lang="en-US" dirty="0">
              <a:solidFill>
                <a:prstClr val="black"/>
              </a:solidFill>
              <a:latin typeface="Calibri"/>
            </a:endParaRPr>
          </a:p>
        </p:txBody>
      </p:sp>
    </p:spTree>
    <p:extLst>
      <p:ext uri="{BB962C8B-B14F-4D97-AF65-F5344CB8AC3E}">
        <p14:creationId xmlns:p14="http://schemas.microsoft.com/office/powerpoint/2010/main" val="42039640"/>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25714" rtl="0" eaLnBrk="1" fontAlgn="auto" latinLnBrk="0" hangingPunct="1">
              <a:lnSpc>
                <a:spcPct val="100000"/>
              </a:lnSpc>
              <a:spcBef>
                <a:spcPts val="0"/>
              </a:spcBef>
              <a:spcAft>
                <a:spcPts val="0"/>
              </a:spcAft>
              <a:buClrTx/>
              <a:buSzTx/>
              <a:buFontTx/>
              <a:buNone/>
              <a:tabLst/>
              <a:defRPr/>
            </a:pPr>
            <a:fld id="{27E12111-11E2-4B67-84B5-5DD28DEFCF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25714"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355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15</a:t>
            </a:fld>
            <a:endParaRPr lang="en-US" dirty="0">
              <a:solidFill>
                <a:prstClr val="black"/>
              </a:solidFill>
              <a:latin typeface="Calibri"/>
            </a:endParaRPr>
          </a:p>
        </p:txBody>
      </p:sp>
    </p:spTree>
    <p:extLst>
      <p:ext uri="{BB962C8B-B14F-4D97-AF65-F5344CB8AC3E}">
        <p14:creationId xmlns:p14="http://schemas.microsoft.com/office/powerpoint/2010/main" val="328879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16</a:t>
            </a:fld>
            <a:endParaRPr lang="en-US" dirty="0">
              <a:solidFill>
                <a:prstClr val="black"/>
              </a:solidFill>
              <a:latin typeface="Calibri"/>
            </a:endParaRPr>
          </a:p>
        </p:txBody>
      </p:sp>
    </p:spTree>
    <p:extLst>
      <p:ext uri="{BB962C8B-B14F-4D97-AF65-F5344CB8AC3E}">
        <p14:creationId xmlns:p14="http://schemas.microsoft.com/office/powerpoint/2010/main" val="1339719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your role at Title IX Coordinator, will you occasionally be wearing more than one hat?  Perhaps facilitating informal resolution in a case where you are NOT serving as the TIXC?  Reviewing an appeal in a case where you are NOT serving as the TIXC?  If so, you may need additional training that is specific to those roles.  </a:t>
            </a:r>
          </a:p>
          <a:p>
            <a:endParaRPr lang="en-US" baseline="0" dirty="0"/>
          </a:p>
          <a:p>
            <a:r>
              <a:rPr lang="en-US" baseline="0" dirty="0"/>
              <a:t>Today’s training will touch on the topics of investigations, hearings, appeals, and informal resolution – but are not as in-depth as Level Two trainings geared specifically towards those subjects.</a:t>
            </a:r>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17</a:t>
            </a:fld>
            <a:endParaRPr lang="en-US" dirty="0">
              <a:solidFill>
                <a:prstClr val="black"/>
              </a:solidFill>
              <a:latin typeface="Calibri"/>
            </a:endParaRPr>
          </a:p>
        </p:txBody>
      </p:sp>
    </p:spTree>
    <p:extLst>
      <p:ext uri="{BB962C8B-B14F-4D97-AF65-F5344CB8AC3E}">
        <p14:creationId xmlns:p14="http://schemas.microsoft.com/office/powerpoint/2010/main" val="4089635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18</a:t>
            </a:fld>
            <a:endParaRPr lang="en-US" dirty="0">
              <a:solidFill>
                <a:prstClr val="black"/>
              </a:solidFill>
              <a:latin typeface="Calibri"/>
            </a:endParaRPr>
          </a:p>
        </p:txBody>
      </p:sp>
    </p:spTree>
    <p:extLst>
      <p:ext uri="{BB962C8B-B14F-4D97-AF65-F5344CB8AC3E}">
        <p14:creationId xmlns:p14="http://schemas.microsoft.com/office/powerpoint/2010/main" val="2615522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19</a:t>
            </a:fld>
            <a:endParaRPr lang="en-US" dirty="0">
              <a:solidFill>
                <a:prstClr val="black"/>
              </a:solidFill>
              <a:latin typeface="Calibri"/>
            </a:endParaRPr>
          </a:p>
        </p:txBody>
      </p:sp>
    </p:spTree>
    <p:extLst>
      <p:ext uri="{BB962C8B-B14F-4D97-AF65-F5344CB8AC3E}">
        <p14:creationId xmlns:p14="http://schemas.microsoft.com/office/powerpoint/2010/main" val="1962636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4332">
              <a:defRPr/>
            </a:pPr>
            <a:fld id="{2B19949A-3FD3-C64E-BC1E-CB650CAFAEB8}" type="slidenum">
              <a:rPr lang="en-US">
                <a:solidFill>
                  <a:prstClr val="black"/>
                </a:solidFill>
                <a:latin typeface="Open Sans"/>
              </a:rPr>
              <a:pPr defTabSz="744332">
                <a:defRPr/>
              </a:pPr>
              <a:t>2</a:t>
            </a:fld>
            <a:endParaRPr lang="en-US" dirty="0">
              <a:solidFill>
                <a:prstClr val="black"/>
              </a:solidFill>
              <a:latin typeface="Open Sans"/>
            </a:endParaRPr>
          </a:p>
        </p:txBody>
      </p:sp>
    </p:spTree>
    <p:extLst>
      <p:ext uri="{BB962C8B-B14F-4D97-AF65-F5344CB8AC3E}">
        <p14:creationId xmlns:p14="http://schemas.microsoft.com/office/powerpoint/2010/main" val="787427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20</a:t>
            </a:fld>
            <a:endParaRPr lang="en-US" dirty="0">
              <a:solidFill>
                <a:prstClr val="black"/>
              </a:solidFill>
              <a:latin typeface="Calibri"/>
            </a:endParaRPr>
          </a:p>
        </p:txBody>
      </p:sp>
    </p:spTree>
    <p:extLst>
      <p:ext uri="{BB962C8B-B14F-4D97-AF65-F5344CB8AC3E}">
        <p14:creationId xmlns:p14="http://schemas.microsoft.com/office/powerpoint/2010/main" val="1125708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21</a:t>
            </a:fld>
            <a:endParaRPr lang="en-US" dirty="0">
              <a:solidFill>
                <a:prstClr val="black"/>
              </a:solidFill>
              <a:latin typeface="Calibri"/>
            </a:endParaRPr>
          </a:p>
        </p:txBody>
      </p:sp>
    </p:spTree>
    <p:extLst>
      <p:ext uri="{BB962C8B-B14F-4D97-AF65-F5344CB8AC3E}">
        <p14:creationId xmlns:p14="http://schemas.microsoft.com/office/powerpoint/2010/main" val="846002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22</a:t>
            </a:fld>
            <a:endParaRPr lang="en-US" dirty="0">
              <a:solidFill>
                <a:prstClr val="black"/>
              </a:solidFill>
              <a:latin typeface="Calibri"/>
            </a:endParaRPr>
          </a:p>
        </p:txBody>
      </p:sp>
    </p:spTree>
    <p:extLst>
      <p:ext uri="{BB962C8B-B14F-4D97-AF65-F5344CB8AC3E}">
        <p14:creationId xmlns:p14="http://schemas.microsoft.com/office/powerpoint/2010/main" val="2860919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23</a:t>
            </a:fld>
            <a:endParaRPr lang="en-US" dirty="0">
              <a:solidFill>
                <a:prstClr val="black"/>
              </a:solidFill>
              <a:latin typeface="Calibri"/>
            </a:endParaRPr>
          </a:p>
        </p:txBody>
      </p:sp>
    </p:spTree>
    <p:extLst>
      <p:ext uri="{BB962C8B-B14F-4D97-AF65-F5344CB8AC3E}">
        <p14:creationId xmlns:p14="http://schemas.microsoft.com/office/powerpoint/2010/main" val="651708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24</a:t>
            </a:fld>
            <a:endParaRPr lang="en-US" dirty="0">
              <a:solidFill>
                <a:prstClr val="black"/>
              </a:solidFill>
              <a:latin typeface="Calibri"/>
            </a:endParaRPr>
          </a:p>
        </p:txBody>
      </p:sp>
    </p:spTree>
    <p:extLst>
      <p:ext uri="{BB962C8B-B14F-4D97-AF65-F5344CB8AC3E}">
        <p14:creationId xmlns:p14="http://schemas.microsoft.com/office/powerpoint/2010/main" val="21410659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25</a:t>
            </a:fld>
            <a:endParaRPr lang="en-US" dirty="0">
              <a:solidFill>
                <a:prstClr val="black"/>
              </a:solidFill>
              <a:latin typeface="Calibri"/>
            </a:endParaRPr>
          </a:p>
        </p:txBody>
      </p:sp>
    </p:spTree>
    <p:extLst>
      <p:ext uri="{BB962C8B-B14F-4D97-AF65-F5344CB8AC3E}">
        <p14:creationId xmlns:p14="http://schemas.microsoft.com/office/powerpoint/2010/main" val="616685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26</a:t>
            </a:fld>
            <a:endParaRPr lang="en-US" dirty="0">
              <a:solidFill>
                <a:prstClr val="black"/>
              </a:solidFill>
              <a:latin typeface="Calibri"/>
            </a:endParaRPr>
          </a:p>
        </p:txBody>
      </p:sp>
    </p:spTree>
    <p:extLst>
      <p:ext uri="{BB962C8B-B14F-4D97-AF65-F5344CB8AC3E}">
        <p14:creationId xmlns:p14="http://schemas.microsoft.com/office/powerpoint/2010/main" val="35513579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27</a:t>
            </a:fld>
            <a:endParaRPr lang="en-US" dirty="0"/>
          </a:p>
        </p:txBody>
      </p:sp>
    </p:spTree>
    <p:extLst>
      <p:ext uri="{BB962C8B-B14F-4D97-AF65-F5344CB8AC3E}">
        <p14:creationId xmlns:p14="http://schemas.microsoft.com/office/powerpoint/2010/main" val="1062507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 aware that this is a regulatory definition of actual knowledge.  For tort liability, hazing laws, etc., the employee’s or agent’s knowledge will still be considered to determine if there’s a duty to respond.  State negligence laws and other statutory and regulatory requirements will create duties to respond.  E.g. child abuse reporting, fiduciary obligation, </a:t>
            </a:r>
          </a:p>
          <a:p>
            <a:pPr marL="170126" indent="-170126">
              <a:buFont typeface="Arial" panose="020B0604020202020204" pitchFamily="34" charset="0"/>
              <a:buChar char="•"/>
            </a:pPr>
            <a:endParaRPr lang="en-US" baseline="0" dirty="0"/>
          </a:p>
          <a:p>
            <a:r>
              <a:rPr lang="en-US" baseline="0" dirty="0"/>
              <a:t>National Science Foundation reporting requirements (eff. October 2018) – NSF: </a:t>
            </a:r>
            <a:r>
              <a:rPr lang="en-US" dirty="0"/>
              <a:t>require awardee organizations to notify the agency of:</a:t>
            </a:r>
          </a:p>
          <a:p>
            <a:pPr marL="639055" lvl="1" indent="-170126">
              <a:buFont typeface="Arial" panose="020B0604020202020204" pitchFamily="34" charset="0"/>
              <a:buChar char="•"/>
            </a:pPr>
            <a:r>
              <a:rPr lang="en-US" dirty="0"/>
              <a:t>Any findings or determinations that an NSF-funded principal investigator or co-principal investigator committed harassment, including sexual harassment or sexual assault.</a:t>
            </a:r>
          </a:p>
          <a:p>
            <a:pPr marL="639055" lvl="1" indent="-170126">
              <a:buFont typeface="Arial" panose="020B0604020202020204" pitchFamily="34" charset="0"/>
              <a:buChar char="•"/>
            </a:pPr>
            <a:r>
              <a:rPr lang="en-US" dirty="0"/>
              <a:t>The placement of the principal investigator or co-principal investigator on administrative leave, or of </a:t>
            </a:r>
          </a:p>
          <a:p>
            <a:pPr marL="639055" lvl="1" indent="-170126">
              <a:buFont typeface="Arial" panose="020B0604020202020204" pitchFamily="34" charset="0"/>
              <a:buChar char="•"/>
            </a:pPr>
            <a:r>
              <a:rPr lang="en-US" dirty="0"/>
              <a:t>the imposition of any administrative action relating to a harassment or sexual assault finding or investigation.</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28</a:t>
            </a:fld>
            <a:endParaRPr lang="en-US" dirty="0">
              <a:solidFill>
                <a:prstClr val="black"/>
              </a:solidFill>
              <a:latin typeface="Calibri"/>
            </a:endParaRPr>
          </a:p>
        </p:txBody>
      </p:sp>
    </p:spTree>
    <p:extLst>
      <p:ext uri="{BB962C8B-B14F-4D97-AF65-F5344CB8AC3E}">
        <p14:creationId xmlns:p14="http://schemas.microsoft.com/office/powerpoint/2010/main" val="38391910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29</a:t>
            </a:fld>
            <a:endParaRPr lang="en-US" dirty="0">
              <a:solidFill>
                <a:prstClr val="black"/>
              </a:solidFill>
              <a:latin typeface="Calibri"/>
            </a:endParaRPr>
          </a:p>
        </p:txBody>
      </p:sp>
    </p:spTree>
    <p:extLst>
      <p:ext uri="{BB962C8B-B14F-4D97-AF65-F5344CB8AC3E}">
        <p14:creationId xmlns:p14="http://schemas.microsoft.com/office/powerpoint/2010/main" val="1987300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4332">
              <a:defRPr/>
            </a:pPr>
            <a:fld id="{2B19949A-3FD3-C64E-BC1E-CB650CAFAEB8}" type="slidenum">
              <a:rPr lang="en-US">
                <a:solidFill>
                  <a:prstClr val="black"/>
                </a:solidFill>
                <a:latin typeface="Open Sans"/>
              </a:rPr>
              <a:pPr defTabSz="744332">
                <a:defRPr/>
              </a:pPr>
              <a:t>3</a:t>
            </a:fld>
            <a:endParaRPr lang="en-US" dirty="0">
              <a:solidFill>
                <a:prstClr val="black"/>
              </a:solidFill>
              <a:latin typeface="Open Sans"/>
            </a:endParaRPr>
          </a:p>
        </p:txBody>
      </p:sp>
    </p:spTree>
    <p:extLst>
      <p:ext uri="{BB962C8B-B14F-4D97-AF65-F5344CB8AC3E}">
        <p14:creationId xmlns:p14="http://schemas.microsoft.com/office/powerpoint/2010/main" val="27453013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Consider the range of people:</a:t>
            </a:r>
            <a:r>
              <a:rPr lang="en-US" baseline="0" dirty="0"/>
              <a:t> TIXC, of course; Dean of Students; President; Provost; HR; Supervisors; College Deans. Depends on whether they have the ability to take corrective action.</a:t>
            </a:r>
          </a:p>
          <a:p>
            <a:endParaRPr lang="en-US" baseline="0" dirty="0"/>
          </a:p>
          <a:p>
            <a:r>
              <a:rPr lang="en-US" baseline="0" dirty="0"/>
              <a:t>Decide whether you pare down your current “responsible employee” definition, or keep it in place. Difficult to un-ring that bell.</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30</a:t>
            </a:fld>
            <a:endParaRPr lang="en-US" dirty="0">
              <a:solidFill>
                <a:prstClr val="black"/>
              </a:solidFill>
              <a:latin typeface="Calibri"/>
            </a:endParaRPr>
          </a:p>
        </p:txBody>
      </p:sp>
    </p:spTree>
    <p:extLst>
      <p:ext uri="{BB962C8B-B14F-4D97-AF65-F5344CB8AC3E}">
        <p14:creationId xmlns:p14="http://schemas.microsoft.com/office/powerpoint/2010/main" val="9209316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This is not</a:t>
            </a:r>
            <a:r>
              <a:rPr lang="en-US" baseline="0" dirty="0"/>
              <a:t> upon formal complaint!</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31</a:t>
            </a:fld>
            <a:endParaRPr lang="en-US" dirty="0">
              <a:solidFill>
                <a:prstClr val="black"/>
              </a:solidFill>
              <a:latin typeface="Calibri"/>
            </a:endParaRPr>
          </a:p>
        </p:txBody>
      </p:sp>
    </p:spTree>
    <p:extLst>
      <p:ext uri="{BB962C8B-B14F-4D97-AF65-F5344CB8AC3E}">
        <p14:creationId xmlns:p14="http://schemas.microsoft.com/office/powerpoint/2010/main" val="40261460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Regs require parity, but preamble recognizes that supportive measures may look different for complainant and respondent.</a:t>
            </a:r>
          </a:p>
          <a:p>
            <a:endParaRPr lang="en-US" baseline="0" dirty="0"/>
          </a:p>
          <a:p>
            <a:r>
              <a:rPr lang="en-US" baseline="0" dirty="0"/>
              <a:t>Both potential trauma, certainly under stress.</a:t>
            </a:r>
          </a:p>
          <a:p>
            <a:endParaRPr lang="en-US" baseline="0" dirty="0"/>
          </a:p>
          <a:p>
            <a:r>
              <a:rPr lang="en-US" baseline="0" dirty="0"/>
              <a:t>Listen and help: Regardless whether you end up finding a policy violation, you have a student who needs help.</a:t>
            </a:r>
          </a:p>
          <a:p>
            <a:endParaRPr lang="en-US" baseline="0"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32</a:t>
            </a:fld>
            <a:endParaRPr lang="en-US" dirty="0">
              <a:solidFill>
                <a:prstClr val="black"/>
              </a:solidFill>
              <a:latin typeface="Calibri"/>
            </a:endParaRPr>
          </a:p>
        </p:txBody>
      </p:sp>
    </p:spTree>
    <p:extLst>
      <p:ext uri="{BB962C8B-B14F-4D97-AF65-F5344CB8AC3E}">
        <p14:creationId xmlns:p14="http://schemas.microsoft.com/office/powerpoint/2010/main" val="30535506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Written documentation is now required even if you do not provide supportive measures; will need to prove why. AND – it is always a good practice and will allow the institution to prove it did the right thing during civil proceedings or OCR enforcement.</a:t>
            </a:r>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33</a:t>
            </a:fld>
            <a:endParaRPr lang="en-US" dirty="0">
              <a:solidFill>
                <a:prstClr val="black"/>
              </a:solidFill>
              <a:latin typeface="Calibri"/>
            </a:endParaRPr>
          </a:p>
        </p:txBody>
      </p:sp>
    </p:spTree>
    <p:extLst>
      <p:ext uri="{BB962C8B-B14F-4D97-AF65-F5344CB8AC3E}">
        <p14:creationId xmlns:p14="http://schemas.microsoft.com/office/powerpoint/2010/main" val="38993922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Initial</a:t>
            </a:r>
            <a:r>
              <a:rPr lang="en-US" baseline="0" dirty="0"/>
              <a:t> Meeting</a:t>
            </a:r>
            <a:endParaRPr lang="en-US" dirty="0"/>
          </a:p>
          <a:p>
            <a:r>
              <a:rPr lang="en-US" dirty="0"/>
              <a:t>Make</a:t>
            </a:r>
            <a:r>
              <a:rPr lang="en-US" baseline="0" dirty="0"/>
              <a:t> the complainant aware of what the process looks like.</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34</a:t>
            </a:fld>
            <a:endParaRPr lang="en-US" dirty="0">
              <a:solidFill>
                <a:prstClr val="black"/>
              </a:solidFill>
              <a:latin typeface="Calibri"/>
            </a:endParaRPr>
          </a:p>
        </p:txBody>
      </p:sp>
    </p:spTree>
    <p:extLst>
      <p:ext uri="{BB962C8B-B14F-4D97-AF65-F5344CB8AC3E}">
        <p14:creationId xmlns:p14="http://schemas.microsoft.com/office/powerpoint/2010/main" val="3176730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Initial</a:t>
            </a:r>
            <a:r>
              <a:rPr lang="en-US" baseline="0" dirty="0"/>
              <a:t> Meeting (Cont.)</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35</a:t>
            </a:fld>
            <a:endParaRPr lang="en-US" dirty="0">
              <a:solidFill>
                <a:prstClr val="black"/>
              </a:solidFill>
              <a:latin typeface="Calibri"/>
            </a:endParaRPr>
          </a:p>
        </p:txBody>
      </p:sp>
    </p:spTree>
    <p:extLst>
      <p:ext uri="{BB962C8B-B14F-4D97-AF65-F5344CB8AC3E}">
        <p14:creationId xmlns:p14="http://schemas.microsoft.com/office/powerpoint/2010/main" val="663475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Jurisdiction</a:t>
            </a:r>
            <a:r>
              <a:rPr lang="en-US" baseline="0" dirty="0"/>
              <a:t> – Will go in-depth in the next slides.</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36</a:t>
            </a:fld>
            <a:endParaRPr lang="en-US" dirty="0">
              <a:solidFill>
                <a:prstClr val="black"/>
              </a:solidFill>
              <a:latin typeface="Calibri"/>
            </a:endParaRPr>
          </a:p>
        </p:txBody>
      </p:sp>
    </p:spTree>
    <p:extLst>
      <p:ext uri="{BB962C8B-B14F-4D97-AF65-F5344CB8AC3E}">
        <p14:creationId xmlns:p14="http://schemas.microsoft.com/office/powerpoint/2010/main" val="1996332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37</a:t>
            </a:fld>
            <a:endParaRPr lang="en-US" dirty="0">
              <a:solidFill>
                <a:prstClr val="black"/>
              </a:solidFill>
            </a:endParaRPr>
          </a:p>
        </p:txBody>
      </p:sp>
    </p:spTree>
    <p:extLst>
      <p:ext uri="{BB962C8B-B14F-4D97-AF65-F5344CB8AC3E}">
        <p14:creationId xmlns:p14="http://schemas.microsoft.com/office/powerpoint/2010/main" val="2136290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800098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39</a:t>
            </a:fld>
            <a:endParaRPr lang="en-US" dirty="0">
              <a:solidFill>
                <a:prstClr val="black"/>
              </a:solidFill>
            </a:endParaRPr>
          </a:p>
        </p:txBody>
      </p:sp>
    </p:spTree>
    <p:extLst>
      <p:ext uri="{BB962C8B-B14F-4D97-AF65-F5344CB8AC3E}">
        <p14:creationId xmlns:p14="http://schemas.microsoft.com/office/powerpoint/2010/main" val="3254101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4332">
              <a:defRPr/>
            </a:pPr>
            <a:fld id="{2B19949A-3FD3-C64E-BC1E-CB650CAFAEB8}" type="slidenum">
              <a:rPr lang="en-US">
                <a:solidFill>
                  <a:prstClr val="black"/>
                </a:solidFill>
                <a:latin typeface="Open Sans"/>
              </a:rPr>
              <a:pPr defTabSz="744332">
                <a:defRPr/>
              </a:pPr>
              <a:t>4</a:t>
            </a:fld>
            <a:endParaRPr lang="en-US" dirty="0">
              <a:solidFill>
                <a:prstClr val="black"/>
              </a:solidFill>
              <a:latin typeface="Open Sans"/>
            </a:endParaRPr>
          </a:p>
        </p:txBody>
      </p:sp>
    </p:spTree>
    <p:extLst>
      <p:ext uri="{BB962C8B-B14F-4D97-AF65-F5344CB8AC3E}">
        <p14:creationId xmlns:p14="http://schemas.microsoft.com/office/powerpoint/2010/main" val="8210298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Operation</a:t>
            </a:r>
            <a:r>
              <a:rPr lang="en-US" baseline="0" dirty="0"/>
              <a:t>s as an Institution of Higher Education.</a:t>
            </a:r>
          </a:p>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40</a:t>
            </a:fld>
            <a:endParaRPr lang="en-US" dirty="0">
              <a:solidFill>
                <a:prstClr val="black"/>
              </a:solidFill>
            </a:endParaRPr>
          </a:p>
        </p:txBody>
      </p:sp>
    </p:spTree>
    <p:extLst>
      <p:ext uri="{BB962C8B-B14F-4D97-AF65-F5344CB8AC3E}">
        <p14:creationId xmlns:p14="http://schemas.microsoft.com/office/powerpoint/2010/main" val="1051778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41</a:t>
            </a:fld>
            <a:endParaRPr lang="en-US" dirty="0">
              <a:solidFill>
                <a:prstClr val="black"/>
              </a:solidFill>
            </a:endParaRPr>
          </a:p>
        </p:txBody>
      </p:sp>
    </p:spTree>
    <p:extLst>
      <p:ext uri="{BB962C8B-B14F-4D97-AF65-F5344CB8AC3E}">
        <p14:creationId xmlns:p14="http://schemas.microsoft.com/office/powerpoint/2010/main" val="19814183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Many of you have study abroad programs,</a:t>
            </a:r>
            <a:r>
              <a:rPr lang="en-US" baseline="0" dirty="0"/>
              <a:t> or full bricks and mortar operations overseas. Many of you have privately-owned apartment complexes in which your students live off-campus.  Huge changes.  </a:t>
            </a:r>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42</a:t>
            </a:fld>
            <a:endParaRPr lang="en-US" dirty="0">
              <a:solidFill>
                <a:prstClr val="black"/>
              </a:solidFill>
            </a:endParaRPr>
          </a:p>
        </p:txBody>
      </p:sp>
    </p:spTree>
    <p:extLst>
      <p:ext uri="{BB962C8B-B14F-4D97-AF65-F5344CB8AC3E}">
        <p14:creationId xmlns:p14="http://schemas.microsoft.com/office/powerpoint/2010/main" val="17728172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Convention</a:t>
            </a:r>
            <a:r>
              <a:rPr lang="en-US" baseline="0" dirty="0"/>
              <a:t>: Do your codes of conduct extend? Who paid for it? Is it connected with an academic program?</a:t>
            </a:r>
          </a:p>
          <a:p>
            <a:endParaRPr lang="en-US" baseline="0" dirty="0"/>
          </a:p>
          <a:p>
            <a:r>
              <a:rPr lang="en-US" baseline="0" dirty="0"/>
              <a:t>Holiday Party: Is it officially recognized? Organized by supervisor? Mandatory? Who paid for it?</a:t>
            </a:r>
          </a:p>
          <a:p>
            <a:endParaRPr lang="en-US" baseline="0" dirty="0"/>
          </a:p>
          <a:p>
            <a:r>
              <a:rPr lang="en-US" baseline="0" dirty="0"/>
              <a:t>Professor at house: What is the context? Everyone invited? Part of curriculum? Mandatory? Purpose?</a:t>
            </a:r>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24453697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44</a:t>
            </a:fld>
            <a:endParaRPr lang="en-US" dirty="0">
              <a:solidFill>
                <a:prstClr val="black"/>
              </a:solidFill>
            </a:endParaRPr>
          </a:p>
        </p:txBody>
      </p:sp>
    </p:spTree>
    <p:extLst>
      <p:ext uri="{BB962C8B-B14F-4D97-AF65-F5344CB8AC3E}">
        <p14:creationId xmlns:p14="http://schemas.microsoft.com/office/powerpoint/2010/main" val="10785923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45</a:t>
            </a:fld>
            <a:endParaRPr lang="en-US" dirty="0">
              <a:solidFill>
                <a:prstClr val="black"/>
              </a:solidFill>
            </a:endParaRPr>
          </a:p>
        </p:txBody>
      </p:sp>
    </p:spTree>
    <p:extLst>
      <p:ext uri="{BB962C8B-B14F-4D97-AF65-F5344CB8AC3E}">
        <p14:creationId xmlns:p14="http://schemas.microsoft.com/office/powerpoint/2010/main" val="3211841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46</a:t>
            </a:fld>
            <a:endParaRPr lang="en-US" dirty="0">
              <a:solidFill>
                <a:prstClr val="black"/>
              </a:solidFill>
            </a:endParaRPr>
          </a:p>
        </p:txBody>
      </p:sp>
    </p:spTree>
    <p:extLst>
      <p:ext uri="{BB962C8B-B14F-4D97-AF65-F5344CB8AC3E}">
        <p14:creationId xmlns:p14="http://schemas.microsoft.com/office/powerpoint/2010/main" val="8500561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47</a:t>
            </a:fld>
            <a:endParaRPr lang="en-US" dirty="0">
              <a:solidFill>
                <a:prstClr val="black"/>
              </a:solidFill>
            </a:endParaRPr>
          </a:p>
        </p:txBody>
      </p:sp>
    </p:spTree>
    <p:extLst>
      <p:ext uri="{BB962C8B-B14F-4D97-AF65-F5344CB8AC3E}">
        <p14:creationId xmlns:p14="http://schemas.microsoft.com/office/powerpoint/2010/main" val="2153937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Online</a:t>
            </a:r>
            <a:r>
              <a:rPr lang="en-US" baseline="0" dirty="0"/>
              <a:t>: Important to consider in light of COVID.</a:t>
            </a:r>
          </a:p>
          <a:p>
            <a:endParaRPr lang="en-US" baseline="0" dirty="0"/>
          </a:p>
          <a:p>
            <a:r>
              <a:rPr lang="en-US" baseline="0" dirty="0"/>
              <a:t>Interesting to consider whether running a platform in the United States for students abroad would have reach because the platform was in the US.</a:t>
            </a:r>
            <a:endParaRPr lang="en-US" dirty="0"/>
          </a:p>
        </p:txBody>
      </p:sp>
      <p:sp>
        <p:nvSpPr>
          <p:cNvPr id="4" name="Slide Number Placeholder 3"/>
          <p:cNvSpPr>
            <a:spLocks noGrp="1"/>
          </p:cNvSpPr>
          <p:nvPr>
            <p:ph type="sldNum" sz="quarter" idx="10"/>
          </p:nvPr>
        </p:nvSpPr>
        <p:spPr/>
        <p:txBody>
          <a:bodyPr/>
          <a:lstStyle/>
          <a:p>
            <a:pPr>
              <a:defRPr/>
            </a:pPr>
            <a:fld id="{174915E9-C0DE-4C05-8EC7-C5B4228F5E53}"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27568148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Regs</a:t>
            </a:r>
            <a:r>
              <a:rPr lang="en-US" baseline="0" dirty="0"/>
              <a:t> use MUST and MAY. The MUSTS…</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49</a:t>
            </a:fld>
            <a:endParaRPr lang="en-US" dirty="0">
              <a:solidFill>
                <a:prstClr val="black"/>
              </a:solidFill>
              <a:latin typeface="Calibri"/>
            </a:endParaRPr>
          </a:p>
        </p:txBody>
      </p:sp>
    </p:spTree>
    <p:extLst>
      <p:ext uri="{BB962C8B-B14F-4D97-AF65-F5344CB8AC3E}">
        <p14:creationId xmlns:p14="http://schemas.microsoft.com/office/powerpoint/2010/main" val="3850329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4332">
              <a:defRPr/>
            </a:pPr>
            <a:fld id="{2B19949A-3FD3-C64E-BC1E-CB650CAFAEB8}" type="slidenum">
              <a:rPr lang="en-US">
                <a:solidFill>
                  <a:prstClr val="black"/>
                </a:solidFill>
                <a:latin typeface="Open Sans"/>
              </a:rPr>
              <a:pPr defTabSz="744332">
                <a:defRPr/>
              </a:pPr>
              <a:t>5</a:t>
            </a:fld>
            <a:endParaRPr lang="en-US" dirty="0">
              <a:solidFill>
                <a:prstClr val="black"/>
              </a:solidFill>
              <a:latin typeface="Open Sans"/>
            </a:endParaRPr>
          </a:p>
        </p:txBody>
      </p:sp>
    </p:spTree>
    <p:extLst>
      <p:ext uri="{BB962C8B-B14F-4D97-AF65-F5344CB8AC3E}">
        <p14:creationId xmlns:p14="http://schemas.microsoft.com/office/powerpoint/2010/main" val="670545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MAYS…</a:t>
            </a:r>
          </a:p>
          <a:p>
            <a:r>
              <a:rPr lang="en-US" dirty="0"/>
              <a:t>Dependent upon your institutional ethic of care, you may</a:t>
            </a:r>
            <a:r>
              <a:rPr lang="en-US" baseline="0" dirty="0"/>
              <a:t> want to retain jurisdiction within the TIX process.</a:t>
            </a:r>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50</a:t>
            </a:fld>
            <a:endParaRPr lang="en-US" dirty="0"/>
          </a:p>
        </p:txBody>
      </p:sp>
    </p:spTree>
    <p:extLst>
      <p:ext uri="{BB962C8B-B14F-4D97-AF65-F5344CB8AC3E}">
        <p14:creationId xmlns:p14="http://schemas.microsoft.com/office/powerpoint/2010/main" val="15204845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smell test,</a:t>
            </a:r>
            <a:r>
              <a:rPr lang="en-US" baseline="0" dirty="0"/>
              <a:t> shoot from the hip dismissals.</a:t>
            </a:r>
          </a:p>
          <a:p>
            <a:endParaRPr lang="en-US" baseline="0" dirty="0"/>
          </a:p>
          <a:p>
            <a:r>
              <a:rPr lang="en-US" baseline="0" dirty="0"/>
              <a:t>Written notice to both parties.</a:t>
            </a:r>
          </a:p>
          <a:p>
            <a:endParaRPr lang="en-US" baseline="0" dirty="0"/>
          </a:p>
          <a:p>
            <a:r>
              <a:rPr lang="en-US" baseline="0" dirty="0"/>
              <a:t>Often need to get the facts before knowing it is appropriate for dismissal.</a:t>
            </a:r>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51</a:t>
            </a:fld>
            <a:endParaRPr lang="en-US" dirty="0"/>
          </a:p>
        </p:txBody>
      </p:sp>
    </p:spTree>
    <p:extLst>
      <p:ext uri="{BB962C8B-B14F-4D97-AF65-F5344CB8AC3E}">
        <p14:creationId xmlns:p14="http://schemas.microsoft.com/office/powerpoint/2010/main" val="614685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848" indent="-175848">
              <a:buFont typeface="Arial" panose="020B0604020202020204" pitchFamily="34" charset="0"/>
              <a:buChar char="•"/>
            </a:pPr>
            <a:r>
              <a:rPr lang="en-US" baseline="0" dirty="0"/>
              <a:t>Example to show the interplay between policies and demonstrate interconnectedness; you my re-gain jurisdiction once you get more facts.</a:t>
            </a:r>
          </a:p>
          <a:p>
            <a:pPr marL="175848" indent="-175848">
              <a:buFont typeface="Arial" panose="020B0604020202020204" pitchFamily="34" charset="0"/>
              <a:buChar char="•"/>
            </a:pPr>
            <a:endParaRPr lang="en-US" baseline="0" dirty="0"/>
          </a:p>
          <a:p>
            <a:pPr marL="175848" indent="-175848">
              <a:buFont typeface="Arial" panose="020B0604020202020204" pitchFamily="34" charset="0"/>
              <a:buChar char="•"/>
            </a:pPr>
            <a:r>
              <a:rPr lang="en-US" baseline="0" dirty="0"/>
              <a:t>Each fact adds to the body of facts you already have.</a:t>
            </a:r>
          </a:p>
        </p:txBody>
      </p:sp>
      <p:sp>
        <p:nvSpPr>
          <p:cNvPr id="4" name="Slide Number Placeholder 3"/>
          <p:cNvSpPr>
            <a:spLocks noGrp="1"/>
          </p:cNvSpPr>
          <p:nvPr>
            <p:ph type="sldNum" sz="quarter" idx="10"/>
          </p:nvPr>
        </p:nvSpPr>
        <p:spPr/>
        <p:txBody>
          <a:bodyPr/>
          <a:lstStyle/>
          <a:p>
            <a:fld id="{2B19949A-3FD3-C64E-BC1E-CB650CAFAEB8}" type="slidenum">
              <a:rPr lang="en-US" smtClean="0"/>
              <a:pPr/>
              <a:t>52</a:t>
            </a:fld>
            <a:endParaRPr lang="en-US" dirty="0"/>
          </a:p>
        </p:txBody>
      </p:sp>
    </p:spTree>
    <p:extLst>
      <p:ext uri="{BB962C8B-B14F-4D97-AF65-F5344CB8AC3E}">
        <p14:creationId xmlns:p14="http://schemas.microsoft.com/office/powerpoint/2010/main" val="15196152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a:t>
            </a:r>
            <a:r>
              <a:rPr lang="en-US" baseline="0" dirty="0"/>
              <a:t> more information.</a:t>
            </a:r>
          </a:p>
          <a:p>
            <a:endParaRPr lang="en-US" baseline="0" dirty="0"/>
          </a:p>
          <a:p>
            <a:r>
              <a:rPr lang="en-US" baseline="0" dirty="0"/>
              <a:t>May end up getting more information after you conduct your intake process: Provide information about the policy and the process-what is covered and what is not.</a:t>
            </a:r>
          </a:p>
          <a:p>
            <a:endParaRPr lang="en-US" baseline="0" dirty="0"/>
          </a:p>
          <a:p>
            <a:r>
              <a:rPr lang="en-US" baseline="0" dirty="0"/>
              <a:t>Also: Supportive measures – Counseling? You are here to help your students. Institutional ethic of care.</a:t>
            </a:r>
          </a:p>
          <a:p>
            <a:endParaRPr lang="en-US" baseline="0" dirty="0"/>
          </a:p>
          <a:p>
            <a:r>
              <a:rPr lang="en-US" baseline="0" dirty="0"/>
              <a:t>This is often what comes into your office, right? But you know that sometimes there is a lot more under the surface. If you just dismissed it now, as you probably could, you may find out later there was covered conduct.</a:t>
            </a:r>
          </a:p>
          <a:p>
            <a:endParaRPr lang="en-US" dirty="0"/>
          </a:p>
          <a:p>
            <a:pPr marL="175848" indent="-17584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54</a:t>
            </a:fld>
            <a:endParaRPr lang="en-US" dirty="0"/>
          </a:p>
        </p:txBody>
      </p:sp>
    </p:spTree>
    <p:extLst>
      <p:ext uri="{BB962C8B-B14F-4D97-AF65-F5344CB8AC3E}">
        <p14:creationId xmlns:p14="http://schemas.microsoft.com/office/powerpoint/2010/main" val="41507223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Stalking? – Is it a course of conduct? Is it on the basis of sex?</a:t>
            </a:r>
          </a:p>
          <a:p>
            <a:endParaRPr lang="en-US" baseline="0" dirty="0"/>
          </a:p>
          <a:p>
            <a:r>
              <a:rPr lang="en-US" baseline="0" dirty="0"/>
              <a:t>Student Code of Conduct – Privacy/Security/Unauthorized Use</a:t>
            </a:r>
          </a:p>
        </p:txBody>
      </p:sp>
      <p:sp>
        <p:nvSpPr>
          <p:cNvPr id="4" name="Slide Number Placeholder 3"/>
          <p:cNvSpPr>
            <a:spLocks noGrp="1"/>
          </p:cNvSpPr>
          <p:nvPr>
            <p:ph type="sldNum" sz="quarter" idx="10"/>
          </p:nvPr>
        </p:nvSpPr>
        <p:spPr/>
        <p:txBody>
          <a:bodyPr/>
          <a:lstStyle/>
          <a:p>
            <a:fld id="{2B19949A-3FD3-C64E-BC1E-CB650CAFAEB8}" type="slidenum">
              <a:rPr lang="en-US" smtClean="0"/>
              <a:pPr/>
              <a:t>55</a:t>
            </a:fld>
            <a:endParaRPr lang="en-US" dirty="0"/>
          </a:p>
        </p:txBody>
      </p:sp>
    </p:spTree>
    <p:extLst>
      <p:ext uri="{BB962C8B-B14F-4D97-AF65-F5344CB8AC3E}">
        <p14:creationId xmlns:p14="http://schemas.microsoft.com/office/powerpoint/2010/main" val="11445485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Still not there yet, right? May be leading up to something else. Facts developing…</a:t>
            </a:r>
          </a:p>
          <a:p>
            <a:endParaRPr lang="en-US" baseline="0" dirty="0"/>
          </a:p>
          <a:p>
            <a:r>
              <a:rPr lang="en-US" baseline="0" dirty="0"/>
              <a:t>Co-conspirators?</a:t>
            </a:r>
          </a:p>
          <a:p>
            <a:endParaRPr lang="en-US" baseline="0" dirty="0"/>
          </a:p>
          <a:p>
            <a:r>
              <a:rPr lang="en-US" baseline="0" dirty="0"/>
              <a:t>This person may now be outing herself and her friend for a violation.</a:t>
            </a:r>
          </a:p>
        </p:txBody>
      </p:sp>
      <p:sp>
        <p:nvSpPr>
          <p:cNvPr id="4" name="Slide Number Placeholder 3"/>
          <p:cNvSpPr>
            <a:spLocks noGrp="1"/>
          </p:cNvSpPr>
          <p:nvPr>
            <p:ph type="sldNum" sz="quarter" idx="10"/>
          </p:nvPr>
        </p:nvSpPr>
        <p:spPr/>
        <p:txBody>
          <a:bodyPr/>
          <a:lstStyle/>
          <a:p>
            <a:fld id="{2B19949A-3FD3-C64E-BC1E-CB650CAFAEB8}" type="slidenum">
              <a:rPr lang="en-US" smtClean="0"/>
              <a:pPr/>
              <a:t>56</a:t>
            </a:fld>
            <a:endParaRPr lang="en-US" dirty="0"/>
          </a:p>
        </p:txBody>
      </p:sp>
    </p:spTree>
    <p:extLst>
      <p:ext uri="{BB962C8B-B14F-4D97-AF65-F5344CB8AC3E}">
        <p14:creationId xmlns:p14="http://schemas.microsoft.com/office/powerpoint/2010/main" val="40001672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848" indent="-175848">
              <a:buFont typeface="Arial" panose="020B0604020202020204" pitchFamily="34" charset="0"/>
              <a:buChar char="•"/>
            </a:pPr>
            <a:r>
              <a:rPr lang="en-US" baseline="0" dirty="0"/>
              <a:t>Now stalking? Course of conduct</a:t>
            </a:r>
          </a:p>
          <a:p>
            <a:pPr marL="175848" indent="-175848">
              <a:buFont typeface="Arial" panose="020B0604020202020204" pitchFamily="34" charset="0"/>
              <a:buChar char="•"/>
            </a:pPr>
            <a:r>
              <a:rPr lang="en-US" baseline="0" dirty="0"/>
              <a:t>Dating/Domestic Violence?</a:t>
            </a:r>
          </a:p>
          <a:p>
            <a:pPr marL="175848" indent="-175848">
              <a:buFont typeface="Arial" panose="020B0604020202020204" pitchFamily="34" charset="0"/>
              <a:buChar char="•"/>
            </a:pPr>
            <a:r>
              <a:rPr lang="en-US" baseline="0" dirty="0"/>
              <a:t>Getting closer to definite intake</a:t>
            </a:r>
          </a:p>
          <a:p>
            <a:pPr marL="175848" indent="-175848">
              <a:buFont typeface="Arial" panose="020B0604020202020204" pitchFamily="34" charset="0"/>
              <a:buChar char="•"/>
            </a:pPr>
            <a:r>
              <a:rPr lang="en-US" baseline="0" dirty="0"/>
              <a:t>Why are they breaking the lock? To catch a cheater, to view 2 people in the middle of a sex act? </a:t>
            </a:r>
          </a:p>
        </p:txBody>
      </p:sp>
      <p:sp>
        <p:nvSpPr>
          <p:cNvPr id="4" name="Slide Number Placeholder 3"/>
          <p:cNvSpPr>
            <a:spLocks noGrp="1"/>
          </p:cNvSpPr>
          <p:nvPr>
            <p:ph type="sldNum" sz="quarter" idx="10"/>
          </p:nvPr>
        </p:nvSpPr>
        <p:spPr/>
        <p:txBody>
          <a:bodyPr/>
          <a:lstStyle/>
          <a:p>
            <a:fld id="{2B19949A-3FD3-C64E-BC1E-CB650CAFAEB8}" type="slidenum">
              <a:rPr lang="en-US" smtClean="0"/>
              <a:pPr/>
              <a:t>57</a:t>
            </a:fld>
            <a:endParaRPr lang="en-US" dirty="0"/>
          </a:p>
        </p:txBody>
      </p:sp>
    </p:spTree>
    <p:extLst>
      <p:ext uri="{BB962C8B-B14F-4D97-AF65-F5344CB8AC3E}">
        <p14:creationId xmlns:p14="http://schemas.microsoft.com/office/powerpoint/2010/main" val="30318802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Now stalking? Course of conduct. But may only be 1</a:t>
            </a:r>
            <a:r>
              <a:rPr lang="en-US" baseline="30000" dirty="0"/>
              <a:t>st</a:t>
            </a:r>
            <a:r>
              <a:rPr lang="en-US" baseline="0" dirty="0"/>
              <a:t> by Angela. Also, is on basis of sex? If not, off ramp.</a:t>
            </a:r>
          </a:p>
          <a:p>
            <a:r>
              <a:rPr lang="en-US" baseline="0" dirty="0"/>
              <a:t>Exploitation? Not under the new regs. Off ramp.</a:t>
            </a:r>
          </a:p>
        </p:txBody>
      </p:sp>
      <p:sp>
        <p:nvSpPr>
          <p:cNvPr id="4" name="Slide Number Placeholder 3"/>
          <p:cNvSpPr>
            <a:spLocks noGrp="1"/>
          </p:cNvSpPr>
          <p:nvPr>
            <p:ph type="sldNum" sz="quarter" idx="10"/>
          </p:nvPr>
        </p:nvSpPr>
        <p:spPr/>
        <p:txBody>
          <a:bodyPr/>
          <a:lstStyle/>
          <a:p>
            <a:fld id="{2B19949A-3FD3-C64E-BC1E-CB650CAFAEB8}" type="slidenum">
              <a:rPr lang="en-US" smtClean="0"/>
              <a:pPr/>
              <a:t>58</a:t>
            </a:fld>
            <a:endParaRPr lang="en-US" dirty="0"/>
          </a:p>
        </p:txBody>
      </p:sp>
    </p:spTree>
    <p:extLst>
      <p:ext uri="{BB962C8B-B14F-4D97-AF65-F5344CB8AC3E}">
        <p14:creationId xmlns:p14="http://schemas.microsoft.com/office/powerpoint/2010/main" val="348068461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a:t>Exploitation?</a:t>
            </a:r>
            <a:r>
              <a:rPr lang="en-US" baseline="0" dirty="0"/>
              <a:t> Need another fact. Off-ramp.</a:t>
            </a:r>
            <a:endParaRPr lang="en-US" dirty="0"/>
          </a:p>
          <a:p>
            <a:pPr marL="175848" indent="-17584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59</a:t>
            </a:fld>
            <a:endParaRPr lang="en-US" dirty="0"/>
          </a:p>
        </p:txBody>
      </p:sp>
    </p:spTree>
    <p:extLst>
      <p:ext uri="{BB962C8B-B14F-4D97-AF65-F5344CB8AC3E}">
        <p14:creationId xmlns:p14="http://schemas.microsoft.com/office/powerpoint/2010/main" val="15698428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a:t>Exploitation – Off ramp</a:t>
            </a:r>
            <a:endParaRPr lang="en-US" baseline="0" dirty="0"/>
          </a:p>
          <a:p>
            <a:pPr marL="351697" indent="-351697">
              <a:buFont typeface="Arial" panose="020B0604020202020204" pitchFamily="34" charset="0"/>
              <a:buChar char="•"/>
            </a:pPr>
            <a:r>
              <a:rPr lang="en-US" baseline="0" dirty="0"/>
              <a:t>Stalking – Off ramp</a:t>
            </a:r>
          </a:p>
          <a:p>
            <a:pPr marL="351697" indent="-351697">
              <a:buFont typeface="Arial" panose="020B0604020202020204" pitchFamily="34" charset="0"/>
              <a:buChar char="•"/>
            </a:pPr>
            <a:endParaRPr lang="en-US" dirty="0"/>
          </a:p>
          <a:p>
            <a:pPr marL="175848" indent="-17584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60</a:t>
            </a:fld>
            <a:endParaRPr lang="en-US" dirty="0"/>
          </a:p>
        </p:txBody>
      </p:sp>
    </p:spTree>
    <p:extLst>
      <p:ext uri="{BB962C8B-B14F-4D97-AF65-F5344CB8AC3E}">
        <p14:creationId xmlns:p14="http://schemas.microsoft.com/office/powerpoint/2010/main" val="16877328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744332">
              <a:defRPr/>
            </a:pPr>
            <a:fld id="{2B19949A-3FD3-C64E-BC1E-CB650CAFAEB8}" type="slidenum">
              <a:rPr lang="en-US">
                <a:solidFill>
                  <a:prstClr val="black"/>
                </a:solidFill>
                <a:latin typeface="Open Sans"/>
              </a:rPr>
              <a:pPr defTabSz="744332">
                <a:defRPr/>
              </a:pPr>
              <a:t>6</a:t>
            </a:fld>
            <a:endParaRPr lang="en-US" dirty="0">
              <a:solidFill>
                <a:prstClr val="black"/>
              </a:solidFill>
              <a:latin typeface="Open Sans"/>
            </a:endParaRPr>
          </a:p>
        </p:txBody>
      </p:sp>
    </p:spTree>
    <p:extLst>
      <p:ext uri="{BB962C8B-B14F-4D97-AF65-F5344CB8AC3E}">
        <p14:creationId xmlns:p14="http://schemas.microsoft.com/office/powerpoint/2010/main" val="37075308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a:t>Dating/Domestic</a:t>
            </a:r>
            <a:r>
              <a:rPr lang="en-US" baseline="0" dirty="0"/>
              <a:t> Violence</a:t>
            </a:r>
          </a:p>
          <a:p>
            <a:pPr marL="351697" indent="-351697">
              <a:buFont typeface="Arial" panose="020B0604020202020204" pitchFamily="34" charset="0"/>
              <a:buChar char="•"/>
            </a:pPr>
            <a:r>
              <a:rPr lang="en-US" baseline="0" dirty="0"/>
              <a:t>Assault – off ramp</a:t>
            </a:r>
            <a:endParaRPr lang="en-US" dirty="0"/>
          </a:p>
          <a:p>
            <a:pPr marL="175848" indent="-17584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61</a:t>
            </a:fld>
            <a:endParaRPr lang="en-US" dirty="0"/>
          </a:p>
        </p:txBody>
      </p:sp>
    </p:spTree>
    <p:extLst>
      <p:ext uri="{BB962C8B-B14F-4D97-AF65-F5344CB8AC3E}">
        <p14:creationId xmlns:p14="http://schemas.microsoft.com/office/powerpoint/2010/main" val="11670033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a:t>Dating</a:t>
            </a:r>
            <a:r>
              <a:rPr lang="en-US" baseline="0" dirty="0"/>
              <a:t>/Domestic Violence?</a:t>
            </a:r>
          </a:p>
          <a:p>
            <a:pPr marL="351697" indent="-351697">
              <a:buFont typeface="Arial" panose="020B0604020202020204" pitchFamily="34" charset="0"/>
              <a:buChar char="•"/>
            </a:pPr>
            <a:r>
              <a:rPr lang="en-US" baseline="0" dirty="0"/>
              <a:t>Assault? Off-ramp</a:t>
            </a:r>
          </a:p>
          <a:p>
            <a:pPr marL="351697" indent="-351697">
              <a:buFont typeface="Arial" panose="020B0604020202020204" pitchFamily="34" charset="0"/>
              <a:buChar char="•"/>
            </a:pPr>
            <a:r>
              <a:rPr lang="en-US" baseline="0" dirty="0"/>
              <a:t>Sex Assault/Fondling? Need more info.</a:t>
            </a:r>
          </a:p>
          <a:p>
            <a:pPr marL="351697" indent="-351697">
              <a:buFont typeface="Arial" panose="020B0604020202020204" pitchFamily="34" charset="0"/>
              <a:buChar char="•"/>
            </a:pPr>
            <a:endParaRPr lang="en-US" dirty="0"/>
          </a:p>
          <a:p>
            <a:pPr marL="175848" indent="-17584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62</a:t>
            </a:fld>
            <a:endParaRPr lang="en-US" dirty="0"/>
          </a:p>
        </p:txBody>
      </p:sp>
    </p:spTree>
    <p:extLst>
      <p:ext uri="{BB962C8B-B14F-4D97-AF65-F5344CB8AC3E}">
        <p14:creationId xmlns:p14="http://schemas.microsoft.com/office/powerpoint/2010/main" val="200749847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a:t>Assault? Off-ramp</a:t>
            </a:r>
            <a:endParaRPr lang="en-US" baseline="0" dirty="0"/>
          </a:p>
          <a:p>
            <a:pPr marL="351697" indent="-351697">
              <a:buFont typeface="Arial" panose="020B0604020202020204" pitchFamily="34" charset="0"/>
              <a:buChar char="•"/>
            </a:pPr>
            <a:r>
              <a:rPr lang="en-US" baseline="0" dirty="0"/>
              <a:t>Sex Assault/Fondling?</a:t>
            </a:r>
            <a:endParaRPr lang="en-US" dirty="0"/>
          </a:p>
          <a:p>
            <a:pPr marL="175848" indent="-17584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63</a:t>
            </a:fld>
            <a:endParaRPr lang="en-US" dirty="0"/>
          </a:p>
        </p:txBody>
      </p:sp>
    </p:spTree>
    <p:extLst>
      <p:ext uri="{BB962C8B-B14F-4D97-AF65-F5344CB8AC3E}">
        <p14:creationId xmlns:p14="http://schemas.microsoft.com/office/powerpoint/2010/main" val="21620228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Streaking</a:t>
            </a:r>
            <a:r>
              <a:rPr lang="en-US" baseline="0" dirty="0"/>
              <a:t>/Indecent Exposure? Exploitation? – Off ramp.</a:t>
            </a:r>
          </a:p>
          <a:p>
            <a:endParaRPr lang="en-US" baseline="0" dirty="0"/>
          </a:p>
          <a:p>
            <a:r>
              <a:rPr lang="en-US" baseline="0" dirty="0"/>
              <a:t>For the purpose of gratification? Probably not.</a:t>
            </a:r>
            <a:endParaRPr lang="en-US" dirty="0"/>
          </a:p>
          <a:p>
            <a:pPr marL="175848" indent="-17584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64</a:t>
            </a:fld>
            <a:endParaRPr lang="en-US" dirty="0"/>
          </a:p>
        </p:txBody>
      </p:sp>
    </p:spTree>
    <p:extLst>
      <p:ext uri="{BB962C8B-B14F-4D97-AF65-F5344CB8AC3E}">
        <p14:creationId xmlns:p14="http://schemas.microsoft.com/office/powerpoint/2010/main" val="34459893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a:t>Assault</a:t>
            </a:r>
            <a:r>
              <a:rPr lang="en-US" baseline="0" dirty="0"/>
              <a:t> – off ramp</a:t>
            </a:r>
            <a:endParaRPr lang="en-US" dirty="0"/>
          </a:p>
          <a:p>
            <a:pPr marL="175848" indent="-17584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65</a:t>
            </a:fld>
            <a:endParaRPr lang="en-US" dirty="0"/>
          </a:p>
        </p:txBody>
      </p:sp>
    </p:spTree>
    <p:extLst>
      <p:ext uri="{BB962C8B-B14F-4D97-AF65-F5344CB8AC3E}">
        <p14:creationId xmlns:p14="http://schemas.microsoft.com/office/powerpoint/2010/main" val="54251076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Exploitation</a:t>
            </a:r>
            <a:r>
              <a:rPr lang="en-US" baseline="0" dirty="0"/>
              <a:t>. Off-Ramp</a:t>
            </a:r>
            <a:endParaRPr lang="en-US" dirty="0"/>
          </a:p>
          <a:p>
            <a:pPr marL="175848" indent="-17584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66</a:t>
            </a:fld>
            <a:endParaRPr lang="en-US" dirty="0"/>
          </a:p>
        </p:txBody>
      </p:sp>
    </p:spTree>
    <p:extLst>
      <p:ext uri="{BB962C8B-B14F-4D97-AF65-F5344CB8AC3E}">
        <p14:creationId xmlns:p14="http://schemas.microsoft.com/office/powerpoint/2010/main" val="20469251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endParaRPr lang="en-US" dirty="0"/>
          </a:p>
          <a:p>
            <a:pPr marL="351697" indent="-351697">
              <a:buFont typeface="Arial" panose="020B0604020202020204" pitchFamily="34" charset="0"/>
              <a:buChar char="•"/>
            </a:pPr>
            <a:r>
              <a:rPr lang="en-US" dirty="0"/>
              <a:t>Stalking</a:t>
            </a:r>
          </a:p>
          <a:p>
            <a:pPr marL="351697" indent="-351697">
              <a:buFont typeface="Arial" panose="020B0604020202020204" pitchFamily="34" charset="0"/>
              <a:buChar char="•"/>
            </a:pPr>
            <a:r>
              <a:rPr lang="en-US" dirty="0"/>
              <a:t>Unwelcome Conduct?</a:t>
            </a:r>
          </a:p>
          <a:p>
            <a:pPr marL="175848" indent="-17584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67</a:t>
            </a:fld>
            <a:endParaRPr lang="en-US" dirty="0"/>
          </a:p>
        </p:txBody>
      </p:sp>
    </p:spTree>
    <p:extLst>
      <p:ext uri="{BB962C8B-B14F-4D97-AF65-F5344CB8AC3E}">
        <p14:creationId xmlns:p14="http://schemas.microsoft.com/office/powerpoint/2010/main" val="305368209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a:t>Assault?</a:t>
            </a:r>
          </a:p>
          <a:p>
            <a:pPr marL="351697" indent="-351697">
              <a:buFont typeface="Arial" panose="020B0604020202020204" pitchFamily="34" charset="0"/>
              <a:buChar char="•"/>
            </a:pPr>
            <a:r>
              <a:rPr lang="en-US" dirty="0"/>
              <a:t>Stalking?</a:t>
            </a:r>
            <a:r>
              <a:rPr lang="en-US" baseline="0" dirty="0"/>
              <a:t> Not on basis of sex – probably off ramp</a:t>
            </a:r>
            <a:endParaRPr lang="en-US" dirty="0"/>
          </a:p>
          <a:p>
            <a:pPr marL="175848" indent="-17584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68</a:t>
            </a:fld>
            <a:endParaRPr lang="en-US" dirty="0"/>
          </a:p>
        </p:txBody>
      </p:sp>
    </p:spTree>
    <p:extLst>
      <p:ext uri="{BB962C8B-B14F-4D97-AF65-F5344CB8AC3E}">
        <p14:creationId xmlns:p14="http://schemas.microsoft.com/office/powerpoint/2010/main" val="175668086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1697" indent="-351697">
              <a:buFont typeface="Arial" panose="020B0604020202020204" pitchFamily="34" charset="0"/>
              <a:buChar char="•"/>
            </a:pPr>
            <a:r>
              <a:rPr lang="en-US" dirty="0"/>
              <a:t>Exploitation?</a:t>
            </a:r>
            <a:r>
              <a:rPr lang="en-US" baseline="0" dirty="0"/>
              <a:t> For gratification? Off ramp.</a:t>
            </a:r>
            <a:endParaRPr lang="en-US" dirty="0"/>
          </a:p>
          <a:p>
            <a:pPr marL="175848" indent="-175848">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69</a:t>
            </a:fld>
            <a:endParaRPr lang="en-US" dirty="0"/>
          </a:p>
        </p:txBody>
      </p:sp>
    </p:spTree>
    <p:extLst>
      <p:ext uri="{BB962C8B-B14F-4D97-AF65-F5344CB8AC3E}">
        <p14:creationId xmlns:p14="http://schemas.microsoft.com/office/powerpoint/2010/main" val="134085017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a:t>
            </a:r>
            <a:r>
              <a:rPr lang="en-US" baseline="0" dirty="0"/>
              <a:t> one of those areas where the new regulations are specific as to the responsibility of the TIXC.  The circled language here states: “The Title IX Coordinator is responsible for coordinating the effective implementation of supportive measures.”</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70</a:t>
            </a:fld>
            <a:endParaRPr lang="en-US" dirty="0">
              <a:solidFill>
                <a:prstClr val="black"/>
              </a:solidFill>
              <a:latin typeface="Calibri"/>
            </a:endParaRPr>
          </a:p>
        </p:txBody>
      </p:sp>
    </p:spTree>
    <p:extLst>
      <p:ext uri="{BB962C8B-B14F-4D97-AF65-F5344CB8AC3E}">
        <p14:creationId xmlns:p14="http://schemas.microsoft.com/office/powerpoint/2010/main" val="3868990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7</a:t>
            </a:fld>
            <a:endParaRPr lang="en-US" dirty="0"/>
          </a:p>
        </p:txBody>
      </p:sp>
    </p:spTree>
    <p:extLst>
      <p:ext uri="{BB962C8B-B14F-4D97-AF65-F5344CB8AC3E}">
        <p14:creationId xmlns:p14="http://schemas.microsoft.com/office/powerpoint/2010/main" val="39609231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71</a:t>
            </a:fld>
            <a:endParaRPr lang="en-US" dirty="0">
              <a:solidFill>
                <a:prstClr val="black"/>
              </a:solidFill>
              <a:latin typeface="Calibri"/>
            </a:endParaRPr>
          </a:p>
        </p:txBody>
      </p:sp>
    </p:spTree>
    <p:extLst>
      <p:ext uri="{BB962C8B-B14F-4D97-AF65-F5344CB8AC3E}">
        <p14:creationId xmlns:p14="http://schemas.microsoft.com/office/powerpoint/2010/main" val="75798750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72</a:t>
            </a:fld>
            <a:endParaRPr lang="en-US" dirty="0">
              <a:solidFill>
                <a:prstClr val="black"/>
              </a:solidFill>
              <a:latin typeface="Calibri"/>
            </a:endParaRPr>
          </a:p>
        </p:txBody>
      </p:sp>
    </p:spTree>
    <p:extLst>
      <p:ext uri="{BB962C8B-B14F-4D97-AF65-F5344CB8AC3E}">
        <p14:creationId xmlns:p14="http://schemas.microsoft.com/office/powerpoint/2010/main" val="38463676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73</a:t>
            </a:fld>
            <a:endParaRPr lang="en-US" dirty="0">
              <a:solidFill>
                <a:prstClr val="black"/>
              </a:solidFill>
              <a:latin typeface="Calibri"/>
            </a:endParaRPr>
          </a:p>
        </p:txBody>
      </p:sp>
    </p:spTree>
    <p:extLst>
      <p:ext uri="{BB962C8B-B14F-4D97-AF65-F5344CB8AC3E}">
        <p14:creationId xmlns:p14="http://schemas.microsoft.com/office/powerpoint/2010/main" val="23437059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74</a:t>
            </a:fld>
            <a:endParaRPr lang="en-US" dirty="0">
              <a:solidFill>
                <a:prstClr val="black"/>
              </a:solidFill>
              <a:latin typeface="Calibri"/>
            </a:endParaRPr>
          </a:p>
        </p:txBody>
      </p:sp>
    </p:spTree>
    <p:extLst>
      <p:ext uri="{BB962C8B-B14F-4D97-AF65-F5344CB8AC3E}">
        <p14:creationId xmlns:p14="http://schemas.microsoft.com/office/powerpoint/2010/main" val="353475286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75</a:t>
            </a:fld>
            <a:endParaRPr lang="en-US" dirty="0">
              <a:solidFill>
                <a:prstClr val="black"/>
              </a:solidFill>
              <a:latin typeface="Calibri"/>
            </a:endParaRPr>
          </a:p>
        </p:txBody>
      </p:sp>
    </p:spTree>
    <p:extLst>
      <p:ext uri="{BB962C8B-B14F-4D97-AF65-F5344CB8AC3E}">
        <p14:creationId xmlns:p14="http://schemas.microsoft.com/office/powerpoint/2010/main" val="42802662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76</a:t>
            </a:fld>
            <a:endParaRPr lang="en-US" dirty="0">
              <a:solidFill>
                <a:prstClr val="black"/>
              </a:solidFill>
              <a:latin typeface="Calibri"/>
            </a:endParaRPr>
          </a:p>
        </p:txBody>
      </p:sp>
    </p:spTree>
    <p:extLst>
      <p:ext uri="{BB962C8B-B14F-4D97-AF65-F5344CB8AC3E}">
        <p14:creationId xmlns:p14="http://schemas.microsoft.com/office/powerpoint/2010/main" val="10337694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77</a:t>
            </a:fld>
            <a:endParaRPr lang="en-US" dirty="0">
              <a:solidFill>
                <a:prstClr val="black"/>
              </a:solidFill>
              <a:latin typeface="Calibri"/>
            </a:endParaRPr>
          </a:p>
        </p:txBody>
      </p:sp>
    </p:spTree>
    <p:extLst>
      <p:ext uri="{BB962C8B-B14F-4D97-AF65-F5344CB8AC3E}">
        <p14:creationId xmlns:p14="http://schemas.microsoft.com/office/powerpoint/2010/main" val="9013441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78</a:t>
            </a:fld>
            <a:endParaRPr lang="en-US" dirty="0">
              <a:solidFill>
                <a:prstClr val="black"/>
              </a:solidFill>
              <a:latin typeface="Calibri"/>
            </a:endParaRPr>
          </a:p>
        </p:txBody>
      </p:sp>
    </p:spTree>
    <p:extLst>
      <p:ext uri="{BB962C8B-B14F-4D97-AF65-F5344CB8AC3E}">
        <p14:creationId xmlns:p14="http://schemas.microsoft.com/office/powerpoint/2010/main" val="302906824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79</a:t>
            </a:fld>
            <a:endParaRPr lang="en-US" dirty="0"/>
          </a:p>
        </p:txBody>
      </p:sp>
    </p:spTree>
    <p:extLst>
      <p:ext uri="{BB962C8B-B14F-4D97-AF65-F5344CB8AC3E}">
        <p14:creationId xmlns:p14="http://schemas.microsoft.com/office/powerpoint/2010/main" val="5974490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80</a:t>
            </a:fld>
            <a:endParaRPr lang="en-US" dirty="0"/>
          </a:p>
        </p:txBody>
      </p:sp>
    </p:spTree>
    <p:extLst>
      <p:ext uri="{BB962C8B-B14F-4D97-AF65-F5344CB8AC3E}">
        <p14:creationId xmlns:p14="http://schemas.microsoft.com/office/powerpoint/2010/main" val="1268210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19949A-3FD3-C64E-BC1E-CB650CAFAEB8}" type="slidenum">
              <a:rPr lang="en-US" smtClean="0"/>
              <a:pPr/>
              <a:t>8</a:t>
            </a:fld>
            <a:endParaRPr lang="en-US" dirty="0"/>
          </a:p>
        </p:txBody>
      </p:sp>
    </p:spTree>
    <p:extLst>
      <p:ext uri="{BB962C8B-B14F-4D97-AF65-F5344CB8AC3E}">
        <p14:creationId xmlns:p14="http://schemas.microsoft.com/office/powerpoint/2010/main" val="153638261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81</a:t>
            </a:fld>
            <a:endParaRPr lang="en-US" dirty="0"/>
          </a:p>
        </p:txBody>
      </p:sp>
    </p:spTree>
    <p:extLst>
      <p:ext uri="{BB962C8B-B14F-4D97-AF65-F5344CB8AC3E}">
        <p14:creationId xmlns:p14="http://schemas.microsoft.com/office/powerpoint/2010/main" val="362896060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Whenever possible,</a:t>
            </a:r>
            <a:r>
              <a:rPr lang="en-US" baseline="0" dirty="0"/>
              <a:t> WHENEVER POSSIBLE, your meetings with Respondent should be a mirror image of your meetings with Claimant</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82</a:t>
            </a:fld>
            <a:endParaRPr lang="en-US" dirty="0">
              <a:solidFill>
                <a:prstClr val="black"/>
              </a:solidFill>
              <a:latin typeface="Calibri"/>
            </a:endParaRPr>
          </a:p>
        </p:txBody>
      </p:sp>
    </p:spTree>
    <p:extLst>
      <p:ext uri="{BB962C8B-B14F-4D97-AF65-F5344CB8AC3E}">
        <p14:creationId xmlns:p14="http://schemas.microsoft.com/office/powerpoint/2010/main" val="42848897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83</a:t>
            </a:fld>
            <a:endParaRPr lang="en-US" dirty="0">
              <a:solidFill>
                <a:prstClr val="black"/>
              </a:solidFill>
              <a:latin typeface="Calibri"/>
            </a:endParaRPr>
          </a:p>
        </p:txBody>
      </p:sp>
    </p:spTree>
    <p:extLst>
      <p:ext uri="{BB962C8B-B14F-4D97-AF65-F5344CB8AC3E}">
        <p14:creationId xmlns:p14="http://schemas.microsoft.com/office/powerpoint/2010/main" val="21308406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84</a:t>
            </a:fld>
            <a:endParaRPr lang="en-US" dirty="0">
              <a:solidFill>
                <a:prstClr val="black"/>
              </a:solidFill>
              <a:latin typeface="Calibri"/>
            </a:endParaRPr>
          </a:p>
        </p:txBody>
      </p:sp>
    </p:spTree>
    <p:extLst>
      <p:ext uri="{BB962C8B-B14F-4D97-AF65-F5344CB8AC3E}">
        <p14:creationId xmlns:p14="http://schemas.microsoft.com/office/powerpoint/2010/main" val="28736903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85</a:t>
            </a:fld>
            <a:endParaRPr lang="en-US" dirty="0">
              <a:solidFill>
                <a:prstClr val="black"/>
              </a:solidFill>
              <a:latin typeface="Calibri"/>
            </a:endParaRPr>
          </a:p>
        </p:txBody>
      </p:sp>
    </p:spTree>
    <p:extLst>
      <p:ext uri="{BB962C8B-B14F-4D97-AF65-F5344CB8AC3E}">
        <p14:creationId xmlns:p14="http://schemas.microsoft.com/office/powerpoint/2010/main" val="14510793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86</a:t>
            </a:fld>
            <a:endParaRPr lang="en-US" dirty="0">
              <a:solidFill>
                <a:prstClr val="black"/>
              </a:solidFill>
              <a:latin typeface="Calibri"/>
            </a:endParaRPr>
          </a:p>
        </p:txBody>
      </p:sp>
    </p:spTree>
    <p:extLst>
      <p:ext uri="{BB962C8B-B14F-4D97-AF65-F5344CB8AC3E}">
        <p14:creationId xmlns:p14="http://schemas.microsoft.com/office/powerpoint/2010/main" val="20789879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87</a:t>
            </a:fld>
            <a:endParaRPr lang="en-US" dirty="0">
              <a:solidFill>
                <a:prstClr val="black"/>
              </a:solidFill>
              <a:latin typeface="Calibri"/>
            </a:endParaRPr>
          </a:p>
        </p:txBody>
      </p:sp>
    </p:spTree>
    <p:extLst>
      <p:ext uri="{BB962C8B-B14F-4D97-AF65-F5344CB8AC3E}">
        <p14:creationId xmlns:p14="http://schemas.microsoft.com/office/powerpoint/2010/main" val="31754462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Requires that</a:t>
            </a:r>
            <a:r>
              <a:rPr lang="en-US" sz="1600" baseline="0" dirty="0"/>
              <a:t> the institution:</a:t>
            </a:r>
          </a:p>
          <a:p>
            <a:endParaRPr lang="en-US" sz="1600" baseline="0" dirty="0"/>
          </a:p>
          <a:p>
            <a:pPr marL="937857" lvl="1" indent="-468929">
              <a:spcAft>
                <a:spcPts val="820"/>
              </a:spcAft>
              <a:buFontTx/>
              <a:buChar char="-"/>
            </a:pPr>
            <a:r>
              <a:rPr lang="en-US" sz="1600" dirty="0"/>
              <a:t>Undertakes </a:t>
            </a:r>
            <a:r>
              <a:rPr lang="en-US" sz="1600" b="1" dirty="0">
                <a:solidFill>
                  <a:srgbClr val="588AB6"/>
                </a:solidFill>
              </a:rPr>
              <a:t>individualized </a:t>
            </a:r>
            <a:r>
              <a:rPr lang="en-US" sz="1600" dirty="0"/>
              <a:t>safety and risk analysis</a:t>
            </a:r>
          </a:p>
          <a:p>
            <a:pPr marL="937857" lvl="1" indent="-468929">
              <a:spcAft>
                <a:spcPts val="820"/>
              </a:spcAft>
              <a:buFontTx/>
              <a:buChar char="-"/>
            </a:pPr>
            <a:r>
              <a:rPr lang="en-US" sz="1600" dirty="0"/>
              <a:t>Determines that an </a:t>
            </a:r>
            <a:r>
              <a:rPr lang="en-US" sz="1600" b="1" dirty="0">
                <a:solidFill>
                  <a:srgbClr val="588AB6"/>
                </a:solidFill>
              </a:rPr>
              <a:t>immediate threat</a:t>
            </a:r>
            <a:r>
              <a:rPr lang="en-US" sz="1600" b="1" dirty="0"/>
              <a:t> </a:t>
            </a:r>
            <a:r>
              <a:rPr lang="en-US" sz="1600" dirty="0"/>
              <a:t>to </a:t>
            </a:r>
            <a:r>
              <a:rPr lang="en-US" sz="1600" b="1" dirty="0">
                <a:solidFill>
                  <a:srgbClr val="588AB6"/>
                </a:solidFill>
              </a:rPr>
              <a:t>physical </a:t>
            </a:r>
            <a:r>
              <a:rPr lang="en-US" sz="1600" dirty="0"/>
              <a:t>health</a:t>
            </a:r>
            <a:r>
              <a:rPr lang="en-US" sz="1600" b="1" dirty="0"/>
              <a:t> </a:t>
            </a:r>
            <a:r>
              <a:rPr lang="en-US" sz="1600" dirty="0"/>
              <a:t>or safety of </a:t>
            </a:r>
            <a:r>
              <a:rPr lang="en-US" sz="1600" b="1" dirty="0">
                <a:solidFill>
                  <a:srgbClr val="588AB6"/>
                </a:solidFill>
              </a:rPr>
              <a:t>any student/individual </a:t>
            </a:r>
            <a:r>
              <a:rPr lang="en-US" sz="1600" dirty="0"/>
              <a:t>arising from the allegations justifies removal</a:t>
            </a:r>
          </a:p>
          <a:p>
            <a:pPr marL="937857" lvl="1" indent="-468929">
              <a:spcAft>
                <a:spcPts val="820"/>
              </a:spcAft>
              <a:buFontTx/>
              <a:buChar char="-"/>
            </a:pPr>
            <a:r>
              <a:rPr lang="en-US" sz="1600" dirty="0"/>
              <a:t>Provides respondent with </a:t>
            </a:r>
            <a:r>
              <a:rPr lang="en-US" sz="1600" b="1" dirty="0">
                <a:solidFill>
                  <a:srgbClr val="588AB6"/>
                </a:solidFill>
              </a:rPr>
              <a:t>notice and opportunity to challenge decision immediately</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88</a:t>
            </a:fld>
            <a:endParaRPr lang="en-US" dirty="0">
              <a:solidFill>
                <a:prstClr val="black"/>
              </a:solidFill>
              <a:latin typeface="Calibri"/>
            </a:endParaRPr>
          </a:p>
        </p:txBody>
      </p:sp>
    </p:spTree>
    <p:extLst>
      <p:ext uri="{BB962C8B-B14F-4D97-AF65-F5344CB8AC3E}">
        <p14:creationId xmlns:p14="http://schemas.microsoft.com/office/powerpoint/2010/main" val="4141923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30"/>
              </a:spcAft>
            </a:pPr>
            <a:r>
              <a:rPr lang="en-US" dirty="0"/>
              <a:t>Work with legal counsel to determine what level of process is required – may depend on legal precedent in your jurisdiction – this has been an area that’s been heavily litigated in recent years</a:t>
            </a:r>
          </a:p>
          <a:p>
            <a:pPr>
              <a:spcAft>
                <a:spcPts val="1230"/>
              </a:spcAft>
            </a:pPr>
            <a:endParaRPr lang="en-US" dirty="0"/>
          </a:p>
          <a:p>
            <a:pPr>
              <a:spcAft>
                <a:spcPts val="1230"/>
              </a:spcAft>
            </a:pPr>
            <a:r>
              <a:rPr lang="en-US" dirty="0"/>
              <a:t>Practical Considerations</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89</a:t>
            </a:fld>
            <a:endParaRPr lang="en-US" dirty="0">
              <a:solidFill>
                <a:prstClr val="black"/>
              </a:solidFill>
              <a:latin typeface="Calibri"/>
            </a:endParaRPr>
          </a:p>
        </p:txBody>
      </p:sp>
    </p:spTree>
    <p:extLst>
      <p:ext uri="{BB962C8B-B14F-4D97-AF65-F5344CB8AC3E}">
        <p14:creationId xmlns:p14="http://schemas.microsoft.com/office/powerpoint/2010/main" val="220727300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TIX Coordinators</a:t>
            </a:r>
            <a:r>
              <a:rPr lang="en-US" baseline="0" dirty="0"/>
              <a:t> may sign a formal complaint – what does this mean?</a:t>
            </a:r>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90</a:t>
            </a:fld>
            <a:endParaRPr lang="en-US" dirty="0">
              <a:solidFill>
                <a:prstClr val="black"/>
              </a:solidFill>
              <a:latin typeface="Calibri"/>
            </a:endParaRPr>
          </a:p>
        </p:txBody>
      </p:sp>
    </p:spTree>
    <p:extLst>
      <p:ext uri="{BB962C8B-B14F-4D97-AF65-F5344CB8AC3E}">
        <p14:creationId xmlns:p14="http://schemas.microsoft.com/office/powerpoint/2010/main" val="313690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E12111-11E2-4B67-84B5-5DD28DEFCFCC}" type="slidenum">
              <a:rPr lang="en-US" smtClean="0"/>
              <a:t>9</a:t>
            </a:fld>
            <a:endParaRPr lang="en-US" dirty="0"/>
          </a:p>
        </p:txBody>
      </p:sp>
    </p:spTree>
    <p:extLst>
      <p:ext uri="{BB962C8B-B14F-4D97-AF65-F5344CB8AC3E}">
        <p14:creationId xmlns:p14="http://schemas.microsoft.com/office/powerpoint/2010/main" val="301439849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What are the practical considerations for and against signing a Formal Complaint when there are multiple reports against the same Respondent?</a:t>
            </a:r>
          </a:p>
          <a:p>
            <a:endParaRPr lang="en-US" baseline="0" dirty="0"/>
          </a:p>
          <a:p>
            <a:pPr marL="175848" indent="-175848">
              <a:buFont typeface="Arial" panose="020B0604020202020204" pitchFamily="34" charset="0"/>
              <a:buChar char="•"/>
            </a:pPr>
            <a:r>
              <a:rPr lang="en-US" baseline="0" dirty="0"/>
              <a:t>You may be prolonging a process with one or more complainants who do not want to participate (as evidenced by the fact that they did not sign a formal complaint)</a:t>
            </a:r>
          </a:p>
          <a:p>
            <a:pPr marL="175848" indent="-175848">
              <a:buFont typeface="Arial" panose="020B0604020202020204" pitchFamily="34" charset="0"/>
              <a:buChar char="•"/>
            </a:pPr>
            <a:r>
              <a:rPr lang="en-US" baseline="0" dirty="0"/>
              <a:t>It may be futile in cases where the </a:t>
            </a:r>
            <a:r>
              <a:rPr lang="en-US" i="1" baseline="0" dirty="0"/>
              <a:t>actual</a:t>
            </a:r>
            <a:r>
              <a:rPr lang="en-US" i="0" baseline="0" dirty="0"/>
              <a:t> complainants do not testify at a hearing because their prior statements cannot be considered in the final decision</a:t>
            </a:r>
          </a:p>
          <a:p>
            <a:pPr marL="175848" indent="-175848">
              <a:buFont typeface="Arial" panose="020B0604020202020204" pitchFamily="34" charset="0"/>
              <a:buChar char="•"/>
            </a:pPr>
            <a:r>
              <a:rPr lang="en-US" i="0" baseline="0" dirty="0"/>
              <a:t>However, repeated complaints against the same individual is concerning and could lead to issues in your community </a:t>
            </a:r>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91</a:t>
            </a:fld>
            <a:endParaRPr lang="en-US" dirty="0">
              <a:solidFill>
                <a:prstClr val="black"/>
              </a:solidFill>
              <a:latin typeface="Calibri"/>
            </a:endParaRPr>
          </a:p>
        </p:txBody>
      </p:sp>
    </p:spTree>
    <p:extLst>
      <p:ext uri="{BB962C8B-B14F-4D97-AF65-F5344CB8AC3E}">
        <p14:creationId xmlns:p14="http://schemas.microsoft.com/office/powerpoint/2010/main" val="16622972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92</a:t>
            </a:fld>
            <a:endParaRPr lang="en-US" dirty="0">
              <a:solidFill>
                <a:prstClr val="black"/>
              </a:solidFill>
              <a:latin typeface="Calibri"/>
            </a:endParaRPr>
          </a:p>
        </p:txBody>
      </p:sp>
    </p:spTree>
    <p:extLst>
      <p:ext uri="{BB962C8B-B14F-4D97-AF65-F5344CB8AC3E}">
        <p14:creationId xmlns:p14="http://schemas.microsoft.com/office/powerpoint/2010/main" val="6202870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Benefits/Drawbacks</a:t>
            </a:r>
            <a:r>
              <a:rPr lang="en-US" baseline="0" dirty="0"/>
              <a:t>?</a:t>
            </a:r>
          </a:p>
          <a:p>
            <a:pPr marL="177571" indent="-177571">
              <a:buFont typeface="Arial" panose="020B0604020202020204" pitchFamily="34" charset="0"/>
              <a:buChar char="•"/>
            </a:pPr>
            <a:r>
              <a:rPr lang="en-US" baseline="0" dirty="0"/>
              <a:t>Efficiency</a:t>
            </a:r>
          </a:p>
          <a:p>
            <a:pPr marL="177571" indent="-177571">
              <a:buFont typeface="Arial" panose="020B0604020202020204" pitchFamily="34" charset="0"/>
              <a:buChar char="•"/>
            </a:pPr>
            <a:r>
              <a:rPr lang="en-US" baseline="0" dirty="0"/>
              <a:t>Bias concerns</a:t>
            </a:r>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93</a:t>
            </a:fld>
            <a:endParaRPr lang="en-US" dirty="0">
              <a:solidFill>
                <a:prstClr val="black"/>
              </a:solidFill>
              <a:latin typeface="Calibri"/>
            </a:endParaRPr>
          </a:p>
        </p:txBody>
      </p:sp>
    </p:spTree>
    <p:extLst>
      <p:ext uri="{BB962C8B-B14F-4D97-AF65-F5344CB8AC3E}">
        <p14:creationId xmlns:p14="http://schemas.microsoft.com/office/powerpoint/2010/main" val="32863749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94</a:t>
            </a:fld>
            <a:endParaRPr lang="en-US" dirty="0">
              <a:solidFill>
                <a:prstClr val="black"/>
              </a:solidFill>
              <a:latin typeface="Calibri"/>
            </a:endParaRPr>
          </a:p>
        </p:txBody>
      </p:sp>
    </p:spTree>
    <p:extLst>
      <p:ext uri="{BB962C8B-B14F-4D97-AF65-F5344CB8AC3E}">
        <p14:creationId xmlns:p14="http://schemas.microsoft.com/office/powerpoint/2010/main" val="343689411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dirty="0"/>
              <a:t>They say it is unnecessary for them to provide</a:t>
            </a:r>
            <a:r>
              <a:rPr lang="en-US" baseline="0" dirty="0"/>
              <a:t> a definition of informal resolution. </a:t>
            </a:r>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95</a:t>
            </a:fld>
            <a:endParaRPr lang="en-US" dirty="0">
              <a:solidFill>
                <a:prstClr val="black"/>
              </a:solidFill>
              <a:latin typeface="Calibri"/>
            </a:endParaRPr>
          </a:p>
        </p:txBody>
      </p:sp>
    </p:spTree>
    <p:extLst>
      <p:ext uri="{BB962C8B-B14F-4D97-AF65-F5344CB8AC3E}">
        <p14:creationId xmlns:p14="http://schemas.microsoft.com/office/powerpoint/2010/main" val="233621098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96</a:t>
            </a:fld>
            <a:endParaRPr lang="en-US" dirty="0">
              <a:solidFill>
                <a:prstClr val="black"/>
              </a:solidFill>
              <a:latin typeface="Calibri"/>
            </a:endParaRPr>
          </a:p>
        </p:txBody>
      </p:sp>
    </p:spTree>
    <p:extLst>
      <p:ext uri="{BB962C8B-B14F-4D97-AF65-F5344CB8AC3E}">
        <p14:creationId xmlns:p14="http://schemas.microsoft.com/office/powerpoint/2010/main" val="5145685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97</a:t>
            </a:fld>
            <a:endParaRPr lang="en-US" dirty="0">
              <a:solidFill>
                <a:prstClr val="black"/>
              </a:solidFill>
              <a:latin typeface="Calibri"/>
            </a:endParaRPr>
          </a:p>
        </p:txBody>
      </p:sp>
    </p:spTree>
    <p:extLst>
      <p:ext uri="{BB962C8B-B14F-4D97-AF65-F5344CB8AC3E}">
        <p14:creationId xmlns:p14="http://schemas.microsoft.com/office/powerpoint/2010/main" val="285901196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98</a:t>
            </a:fld>
            <a:endParaRPr lang="en-US" dirty="0">
              <a:solidFill>
                <a:prstClr val="black"/>
              </a:solidFill>
              <a:latin typeface="Calibri"/>
            </a:endParaRPr>
          </a:p>
        </p:txBody>
      </p:sp>
    </p:spTree>
    <p:extLst>
      <p:ext uri="{BB962C8B-B14F-4D97-AF65-F5344CB8AC3E}">
        <p14:creationId xmlns:p14="http://schemas.microsoft.com/office/powerpoint/2010/main" val="247828693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99</a:t>
            </a:fld>
            <a:endParaRPr lang="en-US" dirty="0">
              <a:solidFill>
                <a:prstClr val="black"/>
              </a:solidFill>
              <a:latin typeface="Calibri"/>
            </a:endParaRPr>
          </a:p>
        </p:txBody>
      </p:sp>
    </p:spTree>
    <p:extLst>
      <p:ext uri="{BB962C8B-B14F-4D97-AF65-F5344CB8AC3E}">
        <p14:creationId xmlns:p14="http://schemas.microsoft.com/office/powerpoint/2010/main" val="99889882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pPr defTabSz="937857">
              <a:defRPr/>
            </a:pPr>
            <a:fld id="{93582DC7-CD31-4FD3-831F-EF7057723F81}" type="slidenum">
              <a:rPr lang="en-US">
                <a:solidFill>
                  <a:prstClr val="black"/>
                </a:solidFill>
                <a:latin typeface="Calibri"/>
              </a:rPr>
              <a:pPr defTabSz="937857">
                <a:defRPr/>
              </a:pPr>
              <a:t>100</a:t>
            </a:fld>
            <a:endParaRPr lang="en-US" dirty="0">
              <a:solidFill>
                <a:prstClr val="black"/>
              </a:solidFill>
              <a:latin typeface="Calibri"/>
            </a:endParaRPr>
          </a:p>
        </p:txBody>
      </p:sp>
    </p:spTree>
    <p:extLst>
      <p:ext uri="{BB962C8B-B14F-4D97-AF65-F5344CB8AC3E}">
        <p14:creationId xmlns:p14="http://schemas.microsoft.com/office/powerpoint/2010/main" val="3844794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15.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15.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5000" b="1" baseline="0">
                <a:solidFill>
                  <a:srgbClr val="002B48"/>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853035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193984263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full-screen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a:solidFill>
            <a:schemeClr val="accent4">
              <a:lumMod val="20000"/>
              <a:lumOff val="80000"/>
            </a:schemeClr>
          </a:solidFill>
        </p:spPr>
        <p:txBody>
          <a:bodyPr anchor="ctr">
            <a:normAutofit/>
          </a:bodyPr>
          <a:lstStyle>
            <a:lvl1pPr algn="r">
              <a:defRPr sz="3000"/>
            </a:lvl1pPr>
            <a:lvl9pPr marL="3657509" indent="0" algn="r">
              <a:buNone/>
              <a:defRPr sz="3000" baseline="0">
                <a:solidFill>
                  <a:schemeClr val="bg2"/>
                </a:solidFill>
              </a:defRPr>
            </a:lvl9pPr>
          </a:lstStyle>
          <a:p>
            <a:pPr lvl="8"/>
            <a:r>
              <a:rPr lang="en-US" dirty="0"/>
              <a:t>high-res image</a:t>
            </a:r>
          </a:p>
        </p:txBody>
      </p:sp>
    </p:spTree>
    <p:extLst>
      <p:ext uri="{BB962C8B-B14F-4D97-AF65-F5344CB8AC3E}">
        <p14:creationId xmlns:p14="http://schemas.microsoft.com/office/powerpoint/2010/main" val="82964989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 option 1">
    <p:spTree>
      <p:nvGrpSpPr>
        <p:cNvPr id="1" name=""/>
        <p:cNvGrpSpPr/>
        <p:nvPr/>
      </p:nvGrpSpPr>
      <p:grpSpPr>
        <a:xfrm>
          <a:off x="0" y="0"/>
          <a:ext cx="0" cy="0"/>
          <a:chOff x="0" y="0"/>
          <a:chExt cx="0" cy="0"/>
        </a:xfrm>
      </p:grpSpPr>
      <p:sp>
        <p:nvSpPr>
          <p:cNvPr id="16" name="Text Placeholder 3"/>
          <p:cNvSpPr>
            <a:spLocks noGrp="1"/>
          </p:cNvSpPr>
          <p:nvPr>
            <p:ph type="body" sz="quarter" idx="16"/>
          </p:nvPr>
        </p:nvSpPr>
        <p:spPr>
          <a:xfrm>
            <a:off x="341509" y="4312846"/>
            <a:ext cx="5512360" cy="629392"/>
          </a:xfrm>
          <a:prstGeom prst="rect">
            <a:avLst/>
          </a:prstGeom>
          <a:solidFill>
            <a:schemeClr val="accent4">
              <a:lumMod val="40000"/>
              <a:lumOff val="60000"/>
            </a:schemeClr>
          </a:solidFill>
        </p:spPr>
        <p:txBody>
          <a:bodyPr lIns="182880" tIns="91440" rIns="182880" bIns="0" numCol="1" spcCol="457200" anchor="ctr" anchorCtr="0">
            <a:normAutofit/>
          </a:bodyPr>
          <a:lstStyle>
            <a:lvl1pPr marL="0" marR="0" indent="0" algn="l" defTabSz="342900" rtl="0" eaLnBrk="1" fontAlgn="auto" latinLnBrk="0" hangingPunct="1">
              <a:lnSpc>
                <a:spcPct val="150000"/>
              </a:lnSpc>
              <a:spcBef>
                <a:spcPts val="0"/>
              </a:spcBef>
              <a:spcAft>
                <a:spcPts val="0"/>
              </a:spcAft>
              <a:buClrTx/>
              <a:buSzTx/>
              <a:buFont typeface="Arial"/>
              <a:buNone/>
              <a:tabLst/>
              <a:defRPr sz="21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a:t>Edit Master text styles</a:t>
            </a:r>
          </a:p>
        </p:txBody>
      </p:sp>
      <p:sp>
        <p:nvSpPr>
          <p:cNvPr id="15" name="Title 8"/>
          <p:cNvSpPr>
            <a:spLocks noGrp="1"/>
          </p:cNvSpPr>
          <p:nvPr>
            <p:ph type="title"/>
          </p:nvPr>
        </p:nvSpPr>
        <p:spPr>
          <a:xfrm>
            <a:off x="341509" y="1866901"/>
            <a:ext cx="5290457" cy="1740423"/>
          </a:xfrm>
          <a:prstGeom prst="rect">
            <a:avLst/>
          </a:prstGeom>
        </p:spPr>
        <p:txBody>
          <a:bodyPr>
            <a:normAutofit/>
          </a:bodyPr>
          <a:lstStyle>
            <a:lvl1pPr algn="l">
              <a:lnSpc>
                <a:spcPct val="100000"/>
              </a:lnSpc>
              <a:defRPr sz="4050" b="1" i="0" baseline="0">
                <a:solidFill>
                  <a:schemeClr val="bg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cxnSp>
        <p:nvCxnSpPr>
          <p:cNvPr id="12" name="Straight Connector 11"/>
          <p:cNvCxnSpPr/>
          <p:nvPr userDrawn="1"/>
        </p:nvCxnSpPr>
        <p:spPr>
          <a:xfrm flipH="1">
            <a:off x="0" y="40020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0262" y="4600449"/>
            <a:ext cx="2200806" cy="1598012"/>
          </a:xfrm>
          <a:prstGeom prst="rect">
            <a:avLst/>
          </a:prstGeom>
        </p:spPr>
      </p:pic>
    </p:spTree>
    <p:extLst>
      <p:ext uri="{BB962C8B-B14F-4D97-AF65-F5344CB8AC3E}">
        <p14:creationId xmlns:p14="http://schemas.microsoft.com/office/powerpoint/2010/main" val="2889129678"/>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 option 2">
    <p:spTree>
      <p:nvGrpSpPr>
        <p:cNvPr id="1" name=""/>
        <p:cNvGrpSpPr/>
        <p:nvPr/>
      </p:nvGrpSpPr>
      <p:grpSpPr>
        <a:xfrm>
          <a:off x="0" y="0"/>
          <a:ext cx="0" cy="0"/>
          <a:chOff x="0" y="0"/>
          <a:chExt cx="0" cy="0"/>
        </a:xfrm>
      </p:grpSpPr>
      <p:sp>
        <p:nvSpPr>
          <p:cNvPr id="9" name="Text Placeholder 3"/>
          <p:cNvSpPr>
            <a:spLocks noGrp="1"/>
          </p:cNvSpPr>
          <p:nvPr>
            <p:ph type="body" sz="quarter" idx="16"/>
          </p:nvPr>
        </p:nvSpPr>
        <p:spPr>
          <a:xfrm>
            <a:off x="341509" y="4312846"/>
            <a:ext cx="5555089" cy="629392"/>
          </a:xfrm>
          <a:prstGeom prst="rect">
            <a:avLst/>
          </a:prstGeom>
          <a:solidFill>
            <a:schemeClr val="accent4">
              <a:lumMod val="40000"/>
              <a:lumOff val="60000"/>
            </a:schemeClr>
          </a:solidFill>
        </p:spPr>
        <p:txBody>
          <a:bodyPr lIns="182880" tIns="91440" rIns="182880" bIns="0" numCol="1" spcCol="457200" anchor="ctr" anchorCtr="0">
            <a:normAutofit/>
          </a:bodyPr>
          <a:lstStyle>
            <a:lvl1pPr marL="0" marR="0" indent="0" algn="l" defTabSz="342900" rtl="0" eaLnBrk="1" fontAlgn="auto" latinLnBrk="0" hangingPunct="1">
              <a:lnSpc>
                <a:spcPct val="150000"/>
              </a:lnSpc>
              <a:spcBef>
                <a:spcPts val="0"/>
              </a:spcBef>
              <a:spcAft>
                <a:spcPts val="0"/>
              </a:spcAft>
              <a:buClrTx/>
              <a:buSzTx/>
              <a:buFont typeface="Arial"/>
              <a:buNone/>
              <a:tabLst/>
              <a:defRPr sz="21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a:t>Edit Master text styles</a:t>
            </a:r>
          </a:p>
        </p:txBody>
      </p:sp>
      <p:cxnSp>
        <p:nvCxnSpPr>
          <p:cNvPr id="10" name="Straight Connector 9"/>
          <p:cNvCxnSpPr/>
          <p:nvPr/>
        </p:nvCxnSpPr>
        <p:spPr>
          <a:xfrm flipH="1">
            <a:off x="0" y="40020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48652" y="377826"/>
            <a:ext cx="8316716" cy="1325563"/>
          </a:xfrm>
        </p:spPr>
        <p:txBody>
          <a:bodyPr/>
          <a:lstStyle>
            <a:lvl1pPr algn="l">
              <a:defRPr/>
            </a:lvl1pPr>
          </a:lstStyle>
          <a:p>
            <a:r>
              <a:rPr lang="en-US"/>
              <a:t>Click to edit Master title style</a:t>
            </a:r>
            <a:endParaRPr lang="en-US" dirty="0"/>
          </a:p>
        </p:txBody>
      </p:sp>
      <p:cxnSp>
        <p:nvCxnSpPr>
          <p:cNvPr id="13" name="Straight Connector 12"/>
          <p:cNvCxnSpPr/>
          <p:nvPr/>
        </p:nvCxnSpPr>
        <p:spPr>
          <a:xfrm flipH="1">
            <a:off x="0" y="40020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80262" y="4591903"/>
            <a:ext cx="2200806" cy="1598012"/>
          </a:xfrm>
          <a:prstGeom prst="rect">
            <a:avLst/>
          </a:prstGeom>
        </p:spPr>
      </p:pic>
    </p:spTree>
    <p:extLst>
      <p:ext uri="{BB962C8B-B14F-4D97-AF65-F5344CB8AC3E}">
        <p14:creationId xmlns:p14="http://schemas.microsoft.com/office/powerpoint/2010/main" val="166322249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2 column text">
    <p:spTree>
      <p:nvGrpSpPr>
        <p:cNvPr id="1" name=""/>
        <p:cNvGrpSpPr/>
        <p:nvPr/>
      </p:nvGrpSpPr>
      <p:grpSpPr>
        <a:xfrm>
          <a:off x="0" y="0"/>
          <a:ext cx="0" cy="0"/>
          <a:chOff x="0" y="0"/>
          <a:chExt cx="0" cy="0"/>
        </a:xfrm>
      </p:grpSpPr>
      <p:cxnSp>
        <p:nvCxnSpPr>
          <p:cNvPr id="3" name="Straight Connector 2"/>
          <p:cNvCxnSpPr/>
          <p:nvPr/>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4587415" y="2609851"/>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itle 8"/>
          <p:cNvSpPr>
            <a:spLocks noGrp="1"/>
          </p:cNvSpPr>
          <p:nvPr>
            <p:ph type="title"/>
          </p:nvPr>
        </p:nvSpPr>
        <p:spPr>
          <a:xfrm>
            <a:off x="416593" y="536910"/>
            <a:ext cx="6441407" cy="721896"/>
          </a:xfrm>
          <a:prstGeom prst="rect">
            <a:avLst/>
          </a:prstGeom>
        </p:spPr>
        <p:txBody>
          <a:bodyPr>
            <a:normAutofit/>
          </a:bodyPr>
          <a:lstStyle>
            <a:lvl1pPr algn="l">
              <a:lnSpc>
                <a:spcPct val="100000"/>
              </a:lnSpc>
              <a:defRPr sz="33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sp>
        <p:nvSpPr>
          <p:cNvPr id="10" name="Text Placeholder 3"/>
          <p:cNvSpPr>
            <a:spLocks noGrp="1"/>
          </p:cNvSpPr>
          <p:nvPr>
            <p:ph type="body" sz="quarter" idx="16"/>
          </p:nvPr>
        </p:nvSpPr>
        <p:spPr>
          <a:xfrm>
            <a:off x="416593" y="1419226"/>
            <a:ext cx="8341645" cy="762000"/>
          </a:xfrm>
          <a:prstGeom prst="rect">
            <a:avLst/>
          </a:prstGeom>
          <a:solidFill>
            <a:schemeClr val="accent4">
              <a:lumMod val="40000"/>
              <a:lumOff val="60000"/>
            </a:schemeClr>
          </a:solidFill>
          <a:ln>
            <a:noFill/>
          </a:ln>
        </p:spPr>
        <p:txBody>
          <a:bodyPr tIns="0" bIns="0" numCol="1" spcCol="457200" anchor="ctr" anchorCtr="0">
            <a:normAutofit/>
          </a:bodyPr>
          <a:lstStyle>
            <a:lvl1pPr marL="0" marR="0" indent="0" algn="l" defTabSz="342900" rtl="0" eaLnBrk="1" fontAlgn="auto" latinLnBrk="0" hangingPunct="1">
              <a:lnSpc>
                <a:spcPts val="1800"/>
              </a:lnSpc>
              <a:spcBef>
                <a:spcPts val="0"/>
              </a:spcBef>
              <a:spcAft>
                <a:spcPts val="0"/>
              </a:spcAft>
              <a:buClrTx/>
              <a:buSzTx/>
              <a:buFont typeface="Arial"/>
              <a:buNone/>
              <a:tabLst/>
              <a:defRPr lang="en-US" sz="1800" b="1" i="0" kern="1200" dirty="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a:t>Edit Master text styles</a:t>
            </a:r>
          </a:p>
        </p:txBody>
      </p:sp>
      <p:sp>
        <p:nvSpPr>
          <p:cNvPr id="4" name="Text Placeholder 3"/>
          <p:cNvSpPr>
            <a:spLocks noGrp="1"/>
          </p:cNvSpPr>
          <p:nvPr>
            <p:ph type="body" sz="quarter" idx="18"/>
          </p:nvPr>
        </p:nvSpPr>
        <p:spPr>
          <a:xfrm>
            <a:off x="416720" y="2609851"/>
            <a:ext cx="3769518" cy="3762375"/>
          </a:xfrm>
        </p:spPr>
        <p:txBody>
          <a:bodyPr/>
          <a:lstStyle>
            <a:lvl1pPr marL="0" indent="0">
              <a:buFont typeface="Arial" panose="020B0604020202020204" pitchFamily="34" charset="0"/>
              <a:buNone/>
              <a:defRPr/>
            </a:lvl1pPr>
          </a:lstStyle>
          <a:p>
            <a:pPr lvl="0"/>
            <a:r>
              <a:rPr lang="en-US"/>
              <a:t>Edit Master text styles</a:t>
            </a:r>
          </a:p>
        </p:txBody>
      </p:sp>
      <p:sp>
        <p:nvSpPr>
          <p:cNvPr id="6" name="Text Placeholder 5"/>
          <p:cNvSpPr>
            <a:spLocks noGrp="1"/>
          </p:cNvSpPr>
          <p:nvPr>
            <p:ph type="body" sz="quarter" idx="19" hasCustomPrompt="1"/>
          </p:nvPr>
        </p:nvSpPr>
        <p:spPr>
          <a:xfrm>
            <a:off x="4964907" y="2609851"/>
            <a:ext cx="3793331" cy="3762375"/>
          </a:xfrm>
        </p:spPr>
        <p:txBody>
          <a:bodyPr/>
          <a:lstStyle>
            <a:lvl1pPr>
              <a:defRPr/>
            </a:lvl1pPr>
          </a:lstStyle>
          <a:p>
            <a:pPr lvl="0"/>
            <a:r>
              <a:rPr lang="en-US" dirty="0"/>
              <a:t>Click to edit text</a:t>
            </a:r>
          </a:p>
        </p:txBody>
      </p:sp>
      <p:cxnSp>
        <p:nvCxnSpPr>
          <p:cNvPr id="13" name="Straight Connector 12"/>
          <p:cNvCxnSpPr/>
          <p:nvPr/>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87415" y="2609851"/>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936632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 column text subtitle">
    <p:spTree>
      <p:nvGrpSpPr>
        <p:cNvPr id="1" name=""/>
        <p:cNvGrpSpPr/>
        <p:nvPr/>
      </p:nvGrpSpPr>
      <p:grpSpPr>
        <a:xfrm>
          <a:off x="0" y="0"/>
          <a:ext cx="0" cy="0"/>
          <a:chOff x="0" y="0"/>
          <a:chExt cx="0" cy="0"/>
        </a:xfrm>
      </p:grpSpPr>
      <p:sp>
        <p:nvSpPr>
          <p:cNvPr id="14" name="Title 8"/>
          <p:cNvSpPr>
            <a:spLocks noGrp="1"/>
          </p:cNvSpPr>
          <p:nvPr>
            <p:ph type="title"/>
          </p:nvPr>
        </p:nvSpPr>
        <p:spPr>
          <a:xfrm>
            <a:off x="416593" y="536910"/>
            <a:ext cx="6441407" cy="721896"/>
          </a:xfrm>
          <a:prstGeom prst="rect">
            <a:avLst/>
          </a:prstGeom>
        </p:spPr>
        <p:txBody>
          <a:bodyPr>
            <a:normAutofit/>
          </a:bodyPr>
          <a:lstStyle>
            <a:lvl1pPr algn="l">
              <a:lnSpc>
                <a:spcPct val="100000"/>
              </a:lnSpc>
              <a:defRPr sz="33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sp>
        <p:nvSpPr>
          <p:cNvPr id="3" name="Text Placeholder 2"/>
          <p:cNvSpPr>
            <a:spLocks noGrp="1"/>
          </p:cNvSpPr>
          <p:nvPr>
            <p:ph type="body" sz="quarter" idx="17"/>
          </p:nvPr>
        </p:nvSpPr>
        <p:spPr>
          <a:xfrm>
            <a:off x="416719" y="2209801"/>
            <a:ext cx="8341519" cy="4162425"/>
          </a:xfrm>
        </p:spPr>
        <p:txBody>
          <a:bodyPr/>
          <a:lstStyle>
            <a:lvl1pPr>
              <a:defRPr/>
            </a:lvl1pPr>
          </a:lstStyle>
          <a:p>
            <a:pPr lvl="0"/>
            <a:r>
              <a:rPr lang="en-US"/>
              <a:t>Edit Master text styles</a:t>
            </a:r>
          </a:p>
        </p:txBody>
      </p:sp>
      <p:sp>
        <p:nvSpPr>
          <p:cNvPr id="8"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239169379"/>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hree column text">
    <p:spTree>
      <p:nvGrpSpPr>
        <p:cNvPr id="1" name=""/>
        <p:cNvGrpSpPr/>
        <p:nvPr/>
      </p:nvGrpSpPr>
      <p:grpSpPr>
        <a:xfrm>
          <a:off x="0" y="0"/>
          <a:ext cx="0" cy="0"/>
          <a:chOff x="0" y="0"/>
          <a:chExt cx="0" cy="0"/>
        </a:xfrm>
      </p:grpSpPr>
      <p:cxnSp>
        <p:nvCxnSpPr>
          <p:cNvPr id="3" name="Straight Connector 2"/>
          <p:cNvCxnSpPr/>
          <p:nvPr/>
        </p:nvCxnSpPr>
        <p:spPr>
          <a:xfrm>
            <a:off x="3125579" y="526153"/>
            <a:ext cx="0" cy="5788923"/>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065420" y="516350"/>
            <a:ext cx="0" cy="580825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quarter" idx="28"/>
          </p:nvPr>
        </p:nvSpPr>
        <p:spPr>
          <a:xfrm>
            <a:off x="3314701" y="526152"/>
            <a:ext cx="2564606" cy="1407422"/>
          </a:xfrm>
          <a:prstGeom prst="rect">
            <a:avLst/>
          </a:prstGeom>
          <a:solidFill>
            <a:schemeClr val="accent4">
              <a:lumMod val="40000"/>
              <a:lumOff val="60000"/>
            </a:schemeClr>
          </a:solidFill>
        </p:spPr>
        <p:txBody>
          <a:bodyPr numCol="1" spcCol="457200" anchor="ctr" anchorCtr="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2100" b="1" i="0" baseline="0">
                <a:solidFill>
                  <a:srgbClr val="588AB6"/>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sp>
        <p:nvSpPr>
          <p:cNvPr id="9" name="Text Placeholder 3"/>
          <p:cNvSpPr>
            <a:spLocks noGrp="1"/>
          </p:cNvSpPr>
          <p:nvPr>
            <p:ph type="body" sz="quarter" idx="29"/>
          </p:nvPr>
        </p:nvSpPr>
        <p:spPr>
          <a:xfrm>
            <a:off x="6257926" y="547479"/>
            <a:ext cx="2512719" cy="1407422"/>
          </a:xfrm>
          <a:prstGeom prst="rect">
            <a:avLst/>
          </a:prstGeom>
          <a:solidFill>
            <a:schemeClr val="accent4">
              <a:lumMod val="40000"/>
              <a:lumOff val="60000"/>
            </a:schemeClr>
          </a:solidFill>
        </p:spPr>
        <p:txBody>
          <a:bodyPr numCol="1" spcCol="457200" anchor="ctr" anchorCtr="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2100" b="1" i="0" baseline="0">
                <a:solidFill>
                  <a:srgbClr val="588AB6"/>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sp>
        <p:nvSpPr>
          <p:cNvPr id="13" name="Text Placeholder 3"/>
          <p:cNvSpPr>
            <a:spLocks noGrp="1"/>
          </p:cNvSpPr>
          <p:nvPr>
            <p:ph type="body" sz="quarter" idx="31"/>
          </p:nvPr>
        </p:nvSpPr>
        <p:spPr>
          <a:xfrm>
            <a:off x="371475" y="516627"/>
            <a:ext cx="2564606" cy="1407422"/>
          </a:xfrm>
          <a:prstGeom prst="rect">
            <a:avLst/>
          </a:prstGeom>
          <a:solidFill>
            <a:schemeClr val="accent4">
              <a:lumMod val="40000"/>
              <a:lumOff val="60000"/>
            </a:schemeClr>
          </a:solidFill>
        </p:spPr>
        <p:txBody>
          <a:bodyPr numCol="1" spcCol="457200" anchor="ctr" anchorCtr="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2100" b="1" i="0" baseline="0">
                <a:solidFill>
                  <a:srgbClr val="588AB6"/>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sp>
        <p:nvSpPr>
          <p:cNvPr id="10" name="Text Placeholder 3"/>
          <p:cNvSpPr>
            <a:spLocks noGrp="1"/>
          </p:cNvSpPr>
          <p:nvPr>
            <p:ph type="body" sz="quarter" idx="18" hasCustomPrompt="1"/>
          </p:nvPr>
        </p:nvSpPr>
        <p:spPr>
          <a:xfrm>
            <a:off x="416719" y="2162176"/>
            <a:ext cx="2519361" cy="4162424"/>
          </a:xfrm>
        </p:spPr>
        <p:txBody>
          <a:bodyPr/>
          <a:lstStyle>
            <a:lvl1pPr>
              <a:defRPr/>
            </a:lvl1pPr>
          </a:lstStyle>
          <a:p>
            <a:pPr lvl="0"/>
            <a:r>
              <a:rPr lang="en-US" dirty="0"/>
              <a:t>Click to edit text</a:t>
            </a:r>
          </a:p>
        </p:txBody>
      </p:sp>
      <p:sp>
        <p:nvSpPr>
          <p:cNvPr id="12" name="Text Placeholder 3"/>
          <p:cNvSpPr>
            <a:spLocks noGrp="1"/>
          </p:cNvSpPr>
          <p:nvPr>
            <p:ph type="body" sz="quarter" idx="32" hasCustomPrompt="1"/>
          </p:nvPr>
        </p:nvSpPr>
        <p:spPr>
          <a:xfrm>
            <a:off x="3333749" y="2162176"/>
            <a:ext cx="2519361" cy="4162424"/>
          </a:xfrm>
        </p:spPr>
        <p:txBody>
          <a:bodyPr/>
          <a:lstStyle>
            <a:lvl1pPr>
              <a:defRPr/>
            </a:lvl1pPr>
          </a:lstStyle>
          <a:p>
            <a:pPr lvl="0"/>
            <a:r>
              <a:rPr lang="en-US" dirty="0"/>
              <a:t>Click to edit text</a:t>
            </a:r>
          </a:p>
        </p:txBody>
      </p:sp>
      <p:sp>
        <p:nvSpPr>
          <p:cNvPr id="14" name="Text Placeholder 3"/>
          <p:cNvSpPr>
            <a:spLocks noGrp="1"/>
          </p:cNvSpPr>
          <p:nvPr>
            <p:ph type="body" sz="quarter" idx="33" hasCustomPrompt="1"/>
          </p:nvPr>
        </p:nvSpPr>
        <p:spPr>
          <a:xfrm>
            <a:off x="6257926" y="2162176"/>
            <a:ext cx="2519361" cy="4162424"/>
          </a:xfrm>
        </p:spPr>
        <p:txBody>
          <a:bodyPr/>
          <a:lstStyle>
            <a:lvl1pPr>
              <a:defRPr/>
            </a:lvl1pPr>
          </a:lstStyle>
          <a:p>
            <a:pPr lvl="0"/>
            <a:r>
              <a:rPr lang="en-US" dirty="0"/>
              <a:t>Click to edit text</a:t>
            </a:r>
          </a:p>
        </p:txBody>
      </p:sp>
      <p:cxnSp>
        <p:nvCxnSpPr>
          <p:cNvPr id="11" name="Straight Connector 10"/>
          <p:cNvCxnSpPr/>
          <p:nvPr/>
        </p:nvCxnSpPr>
        <p:spPr>
          <a:xfrm>
            <a:off x="3125579" y="526153"/>
            <a:ext cx="0" cy="5788923"/>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65420" y="516350"/>
            <a:ext cx="0" cy="580825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8112123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floating text left/graphic right">
    <p:spTree>
      <p:nvGrpSpPr>
        <p:cNvPr id="1" name=""/>
        <p:cNvGrpSpPr/>
        <p:nvPr/>
      </p:nvGrpSpPr>
      <p:grpSpPr>
        <a:xfrm>
          <a:off x="0" y="0"/>
          <a:ext cx="0" cy="0"/>
          <a:chOff x="0" y="0"/>
          <a:chExt cx="0" cy="0"/>
        </a:xfrm>
      </p:grpSpPr>
      <p:sp>
        <p:nvSpPr>
          <p:cNvPr id="4" name="Picture Placeholder 3"/>
          <p:cNvSpPr>
            <a:spLocks noGrp="1"/>
          </p:cNvSpPr>
          <p:nvPr>
            <p:ph type="pic" sz="quarter" idx="21" hasCustomPrompt="1"/>
          </p:nvPr>
        </p:nvSpPr>
        <p:spPr>
          <a:xfrm>
            <a:off x="3443288" y="511176"/>
            <a:ext cx="5286375" cy="5775325"/>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0" name="Title 8"/>
          <p:cNvSpPr>
            <a:spLocks noGrp="1"/>
          </p:cNvSpPr>
          <p:nvPr>
            <p:ph type="title"/>
          </p:nvPr>
        </p:nvSpPr>
        <p:spPr>
          <a:xfrm>
            <a:off x="416593" y="511842"/>
            <a:ext cx="2676650" cy="3112170"/>
          </a:xfrm>
          <a:prstGeom prst="rect">
            <a:avLst/>
          </a:prstGeom>
          <a:solidFill>
            <a:schemeClr val="accent4">
              <a:lumMod val="40000"/>
              <a:lumOff val="60000"/>
            </a:schemeClr>
          </a:solidFill>
        </p:spPr>
        <p:txBody>
          <a:bodyPr tIns="91440" bIns="91440">
            <a:normAutofit/>
          </a:bodyPr>
          <a:lstStyle>
            <a:lvl1pPr algn="l">
              <a:lnSpc>
                <a:spcPct val="100000"/>
              </a:lnSpc>
              <a:defRPr sz="24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3" name="Straight Connector 2"/>
          <p:cNvCxnSpPr/>
          <p:nvPr/>
        </p:nvCxnSpPr>
        <p:spPr>
          <a:xfrm>
            <a:off x="3268454" y="511842"/>
            <a:ext cx="0" cy="577465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quarter" idx="32" hasCustomPrompt="1"/>
          </p:nvPr>
        </p:nvSpPr>
        <p:spPr>
          <a:xfrm>
            <a:off x="416593" y="3771902"/>
            <a:ext cx="2676650" cy="2514599"/>
          </a:xfrm>
        </p:spPr>
        <p:txBody>
          <a:bodyPr/>
          <a:lstStyle>
            <a:lvl1pPr>
              <a:defRPr/>
            </a:lvl1pPr>
          </a:lstStyle>
          <a:p>
            <a:pPr lvl="0"/>
            <a:r>
              <a:rPr lang="en-US" dirty="0"/>
              <a:t>Click to edit text</a:t>
            </a:r>
          </a:p>
        </p:txBody>
      </p:sp>
      <p:cxnSp>
        <p:nvCxnSpPr>
          <p:cNvPr id="6" name="Straight Connector 5"/>
          <p:cNvCxnSpPr/>
          <p:nvPr/>
        </p:nvCxnSpPr>
        <p:spPr>
          <a:xfrm>
            <a:off x="3268454" y="511842"/>
            <a:ext cx="0" cy="577465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021445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full width graphic/bottom text">
    <p:spTree>
      <p:nvGrpSpPr>
        <p:cNvPr id="1" name=""/>
        <p:cNvGrpSpPr/>
        <p:nvPr/>
      </p:nvGrpSpPr>
      <p:grpSpPr>
        <a:xfrm>
          <a:off x="0" y="0"/>
          <a:ext cx="0" cy="0"/>
          <a:chOff x="0" y="0"/>
          <a:chExt cx="0" cy="0"/>
        </a:xfrm>
      </p:grpSpPr>
      <p:sp>
        <p:nvSpPr>
          <p:cNvPr id="4" name="Picture Placeholder 3"/>
          <p:cNvSpPr>
            <a:spLocks noGrp="1"/>
          </p:cNvSpPr>
          <p:nvPr>
            <p:ph type="pic" sz="quarter" idx="21" hasCustomPrompt="1"/>
          </p:nvPr>
        </p:nvSpPr>
        <p:spPr>
          <a:xfrm>
            <a:off x="0" y="0"/>
            <a:ext cx="9144000" cy="400050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0" name="Title 8"/>
          <p:cNvSpPr>
            <a:spLocks noGrp="1"/>
          </p:cNvSpPr>
          <p:nvPr>
            <p:ph type="title"/>
          </p:nvPr>
        </p:nvSpPr>
        <p:spPr>
          <a:xfrm>
            <a:off x="328612" y="4528386"/>
            <a:ext cx="8465345" cy="721891"/>
          </a:xfrm>
          <a:prstGeom prst="rect">
            <a:avLst/>
          </a:prstGeom>
          <a:solidFill>
            <a:schemeClr val="accent4">
              <a:lumMod val="40000"/>
              <a:lumOff val="60000"/>
            </a:schemeClr>
          </a:solidFill>
        </p:spPr>
        <p:txBody>
          <a:bodyPr tIns="91440" bIns="91440"/>
          <a:lstStyle>
            <a:lvl1pPr algn="l">
              <a:lnSpc>
                <a:spcPct val="100000"/>
              </a:lnSpc>
              <a:defRPr sz="24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3" name="Straight Connector 2"/>
          <p:cNvCxnSpPr/>
          <p:nvPr/>
        </p:nvCxnSpPr>
        <p:spPr>
          <a:xfrm flipH="1">
            <a:off x="0" y="40386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quarter" idx="32" hasCustomPrompt="1"/>
          </p:nvPr>
        </p:nvSpPr>
        <p:spPr>
          <a:xfrm>
            <a:off x="328612" y="5467352"/>
            <a:ext cx="8465345" cy="914399"/>
          </a:xfrm>
        </p:spPr>
        <p:txBody>
          <a:bodyPr/>
          <a:lstStyle>
            <a:lvl1pPr>
              <a:defRPr/>
            </a:lvl1pPr>
          </a:lstStyle>
          <a:p>
            <a:pPr lvl="0"/>
            <a:r>
              <a:rPr lang="en-US" dirty="0"/>
              <a:t>Click to edit text</a:t>
            </a:r>
          </a:p>
        </p:txBody>
      </p:sp>
      <p:cxnSp>
        <p:nvCxnSpPr>
          <p:cNvPr id="6" name="Straight Connector 5"/>
          <p:cNvCxnSpPr/>
          <p:nvPr/>
        </p:nvCxnSpPr>
        <p:spPr>
          <a:xfrm flipH="1">
            <a:off x="0" y="40386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9922879"/>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3 column graphic">
    <p:spTree>
      <p:nvGrpSpPr>
        <p:cNvPr id="1" name=""/>
        <p:cNvGrpSpPr/>
        <p:nvPr/>
      </p:nvGrpSpPr>
      <p:grpSpPr>
        <a:xfrm>
          <a:off x="0" y="0"/>
          <a:ext cx="0" cy="0"/>
          <a:chOff x="0" y="0"/>
          <a:chExt cx="0" cy="0"/>
        </a:xfrm>
      </p:grpSpPr>
      <p:sp>
        <p:nvSpPr>
          <p:cNvPr id="3" name="Picture Placeholder 2"/>
          <p:cNvSpPr>
            <a:spLocks noGrp="1"/>
          </p:cNvSpPr>
          <p:nvPr>
            <p:ph type="pic" sz="quarter" idx="26" hasCustomPrompt="1"/>
          </p:nvPr>
        </p:nvSpPr>
        <p:spPr>
          <a:xfrm>
            <a:off x="416719" y="2590800"/>
            <a:ext cx="2669381" cy="37528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3" name="Text Placeholder 3"/>
          <p:cNvSpPr>
            <a:spLocks noGrp="1"/>
          </p:cNvSpPr>
          <p:nvPr>
            <p:ph type="body" sz="quarter" idx="16"/>
          </p:nvPr>
        </p:nvSpPr>
        <p:spPr>
          <a:xfrm>
            <a:off x="416593" y="1419226"/>
            <a:ext cx="8341645" cy="762000"/>
          </a:xfrm>
          <a:prstGeom prst="rect">
            <a:avLst/>
          </a:prstGeom>
          <a:solidFill>
            <a:schemeClr val="accent4">
              <a:lumMod val="40000"/>
              <a:lumOff val="60000"/>
            </a:schemeClr>
          </a:solidFill>
          <a:ln>
            <a:noFill/>
          </a:ln>
        </p:spPr>
        <p:txBody>
          <a:bodyPr tIns="0" bIns="0" numCol="1" spcCol="457200" anchor="ctr" anchorCtr="0">
            <a:normAutofit/>
          </a:bodyPr>
          <a:lstStyle>
            <a:lvl1pPr marL="0" marR="0" indent="0" algn="l" defTabSz="342900" rtl="0" eaLnBrk="1" fontAlgn="auto" latinLnBrk="0" hangingPunct="1">
              <a:lnSpc>
                <a:spcPts val="1800"/>
              </a:lnSpc>
              <a:spcBef>
                <a:spcPts val="0"/>
              </a:spcBef>
              <a:spcAft>
                <a:spcPts val="0"/>
              </a:spcAft>
              <a:buClrTx/>
              <a:buSzTx/>
              <a:buFont typeface="Arial"/>
              <a:buNone/>
              <a:tabLst/>
              <a:defRPr lang="en-US" sz="1800" b="1" i="0" kern="1200" dirty="0">
                <a:solidFill>
                  <a:srgbClr val="588AB6"/>
                </a:solidFill>
                <a:latin typeface="Arial" panose="020B0604020202020204" pitchFamily="34" charset="0"/>
                <a:ea typeface="Arial" panose="020B0604020202020204" pitchFamily="34"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Edit Master text styles</a:t>
            </a:r>
          </a:p>
        </p:txBody>
      </p:sp>
      <p:cxnSp>
        <p:nvCxnSpPr>
          <p:cNvPr id="14" name="Straight Connector 13"/>
          <p:cNvCxnSpPr/>
          <p:nvPr/>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8"/>
          <p:cNvSpPr>
            <a:spLocks noGrp="1"/>
          </p:cNvSpPr>
          <p:nvPr>
            <p:ph type="title"/>
          </p:nvPr>
        </p:nvSpPr>
        <p:spPr>
          <a:xfrm>
            <a:off x="416593" y="536910"/>
            <a:ext cx="6441407" cy="721896"/>
          </a:xfrm>
          <a:prstGeom prst="rect">
            <a:avLst/>
          </a:prstGeom>
        </p:spPr>
        <p:txBody>
          <a:bodyPr>
            <a:normAutofit/>
          </a:bodyPr>
          <a:lstStyle>
            <a:lvl1pPr algn="l">
              <a:lnSpc>
                <a:spcPct val="100000"/>
              </a:lnSpc>
              <a:defRPr sz="33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sp>
        <p:nvSpPr>
          <p:cNvPr id="11" name="Picture Placeholder 2"/>
          <p:cNvSpPr>
            <a:spLocks noGrp="1"/>
          </p:cNvSpPr>
          <p:nvPr>
            <p:ph type="pic" sz="quarter" idx="27" hasCustomPrompt="1"/>
          </p:nvPr>
        </p:nvSpPr>
        <p:spPr>
          <a:xfrm>
            <a:off x="3252724" y="2590800"/>
            <a:ext cx="2669381" cy="37528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2" name="Picture Placeholder 2"/>
          <p:cNvSpPr>
            <a:spLocks noGrp="1"/>
          </p:cNvSpPr>
          <p:nvPr>
            <p:ph type="pic" sz="quarter" idx="28" hasCustomPrompt="1"/>
          </p:nvPr>
        </p:nvSpPr>
        <p:spPr>
          <a:xfrm>
            <a:off x="6088857" y="2590800"/>
            <a:ext cx="2669381" cy="37528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cxnSp>
        <p:nvCxnSpPr>
          <p:cNvPr id="9" name="Straight Connector 8"/>
          <p:cNvCxnSpPr/>
          <p:nvPr/>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955540"/>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304800" y="1447800"/>
            <a:ext cx="8534400" cy="5029200"/>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375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large photo left/text right">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1" y="0"/>
            <a:ext cx="5318522" cy="685800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45" name="Title 8"/>
          <p:cNvSpPr>
            <a:spLocks noGrp="1"/>
          </p:cNvSpPr>
          <p:nvPr>
            <p:ph type="title"/>
          </p:nvPr>
        </p:nvSpPr>
        <p:spPr>
          <a:xfrm>
            <a:off x="5708985" y="542229"/>
            <a:ext cx="3034966" cy="1696147"/>
          </a:xfrm>
          <a:prstGeom prst="rect">
            <a:avLst/>
          </a:prstGeom>
          <a:solidFill>
            <a:schemeClr val="accent4">
              <a:lumMod val="40000"/>
              <a:lumOff val="60000"/>
            </a:schemeClr>
          </a:solidFill>
        </p:spPr>
        <p:txBody>
          <a:bodyPr>
            <a:normAutofit/>
          </a:bodyPr>
          <a:lstStyle>
            <a:lvl1pPr algn="l">
              <a:lnSpc>
                <a:spcPct val="100000"/>
              </a:lnSpc>
              <a:defRPr sz="24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46" name="Straight Connector 45"/>
          <p:cNvCxnSpPr/>
          <p:nvPr/>
        </p:nvCxnSpPr>
        <p:spPr>
          <a:xfrm flipH="1">
            <a:off x="5317959" y="1"/>
            <a:ext cx="1" cy="6857999"/>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quarter" idx="21"/>
          </p:nvPr>
        </p:nvSpPr>
        <p:spPr>
          <a:xfrm>
            <a:off x="5708986" y="2524125"/>
            <a:ext cx="3034964" cy="3781425"/>
          </a:xfrm>
          <a:prstGeom prst="rect">
            <a:avLst/>
          </a:prstGeom>
        </p:spPr>
        <p:txBody>
          <a:bodyPr numCol="1" spcCol="45720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1800" baseline="0">
                <a:solidFill>
                  <a:schemeClr val="tx1">
                    <a:lumMod val="75000"/>
                    <a:lumOff val="25000"/>
                  </a:schemeClr>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cxnSp>
        <p:nvCxnSpPr>
          <p:cNvPr id="6" name="Straight Connector 5"/>
          <p:cNvCxnSpPr/>
          <p:nvPr/>
        </p:nvCxnSpPr>
        <p:spPr>
          <a:xfrm flipH="1">
            <a:off x="5317959" y="1"/>
            <a:ext cx="1" cy="6857999"/>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6569995"/>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151920"/>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full-screen image">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6858000"/>
          </a:xfrm>
          <a:solidFill>
            <a:schemeClr val="accent4">
              <a:lumMod val="20000"/>
              <a:lumOff val="80000"/>
            </a:schemeClr>
          </a:solidFill>
        </p:spPr>
        <p:txBody>
          <a:bodyPr anchor="ctr">
            <a:normAutofit/>
          </a:bodyPr>
          <a:lstStyle>
            <a:lvl1pPr algn="r">
              <a:defRPr sz="3000"/>
            </a:lvl1pPr>
            <a:lvl9pPr marL="3657509" indent="0" algn="r">
              <a:buNone/>
              <a:defRPr sz="3000" baseline="0">
                <a:solidFill>
                  <a:schemeClr val="bg2"/>
                </a:solidFill>
              </a:defRPr>
            </a:lvl9pPr>
          </a:lstStyle>
          <a:p>
            <a:pPr lvl="8"/>
            <a:r>
              <a:rPr lang="en-US" dirty="0"/>
              <a:t>high-res image</a:t>
            </a:r>
          </a:p>
        </p:txBody>
      </p:sp>
    </p:spTree>
    <p:extLst>
      <p:ext uri="{BB962C8B-B14F-4D97-AF65-F5344CB8AC3E}">
        <p14:creationId xmlns:p14="http://schemas.microsoft.com/office/powerpoint/2010/main" val="425367436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end slide - option 2">
    <p:spTree>
      <p:nvGrpSpPr>
        <p:cNvPr id="1" name=""/>
        <p:cNvGrpSpPr/>
        <p:nvPr/>
      </p:nvGrpSpPr>
      <p:grpSpPr>
        <a:xfrm>
          <a:off x="0" y="0"/>
          <a:ext cx="0" cy="0"/>
          <a:chOff x="0" y="0"/>
          <a:chExt cx="0" cy="0"/>
        </a:xfrm>
      </p:grpSpPr>
      <p:cxnSp>
        <p:nvCxnSpPr>
          <p:cNvPr id="5" name="Straight Connector 4"/>
          <p:cNvCxnSpPr/>
          <p:nvPr/>
        </p:nvCxnSpPr>
        <p:spPr>
          <a:xfrm>
            <a:off x="5931774" y="694148"/>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1853381" y="1752921"/>
            <a:ext cx="3607909" cy="400110"/>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ea typeface="Montserrat Light" charset="0"/>
                <a:cs typeface="Arial" panose="020B0604020202020204" pitchFamily="34" charset="0"/>
              </a:rPr>
              <a:t>email@bricker.com</a:t>
            </a:r>
            <a:endParaRPr lang="ru-RU" sz="20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57" name="TextBox 56"/>
          <p:cNvSpPr txBox="1"/>
          <p:nvPr/>
        </p:nvSpPr>
        <p:spPr>
          <a:xfrm>
            <a:off x="1867720" y="2279603"/>
            <a:ext cx="3607909" cy="400110"/>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ea typeface="Montserrat Light" charset="0"/>
                <a:cs typeface="Arial" panose="020B0604020202020204" pitchFamily="34" charset="0"/>
              </a:rPr>
              <a:t>555.555.5555</a:t>
            </a:r>
            <a:endParaRPr lang="ru-RU" sz="20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58" name="TextBox 57"/>
          <p:cNvSpPr txBox="1"/>
          <p:nvPr/>
        </p:nvSpPr>
        <p:spPr>
          <a:xfrm>
            <a:off x="1884553" y="2736882"/>
            <a:ext cx="3607909" cy="400110"/>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ea typeface="Montserrat Light" charset="0"/>
                <a:cs typeface="Arial" panose="020B0604020202020204" pitchFamily="34" charset="0"/>
              </a:rPr>
              <a:t>www.bricker.com</a:t>
            </a:r>
            <a:endParaRPr lang="ru-RU" sz="20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59" name="Title 10"/>
          <p:cNvSpPr txBox="1">
            <a:spLocks/>
          </p:cNvSpPr>
          <p:nvPr/>
        </p:nvSpPr>
        <p:spPr>
          <a:xfrm>
            <a:off x="1117501" y="1201986"/>
            <a:ext cx="3644734" cy="592444"/>
          </a:xfrm>
          <a:prstGeom prst="rect">
            <a:avLst/>
          </a:prstGeom>
        </p:spPr>
        <p:txBody>
          <a:bodyPr/>
          <a:lstStyle>
            <a:lvl1pPr algn="l" defTabSz="457200" rtl="0" eaLnBrk="1" latinLnBrk="0" hangingPunct="1">
              <a:spcBef>
                <a:spcPct val="0"/>
              </a:spcBef>
              <a:buNone/>
              <a:defRPr sz="2400" b="0" i="0" kern="1200">
                <a:solidFill>
                  <a:srgbClr val="5D5D5D"/>
                </a:solidFill>
                <a:latin typeface="Aleo Light"/>
                <a:ea typeface="+mj-ea"/>
                <a:cs typeface="Aleo Light"/>
              </a:defRPr>
            </a:lvl1pPr>
          </a:lstStyle>
          <a:p>
            <a:r>
              <a:rPr lang="en-US" b="1" dirty="0">
                <a:solidFill>
                  <a:srgbClr val="588AB6"/>
                </a:solidFill>
                <a:latin typeface="Arial" panose="020B0604020202020204" pitchFamily="34" charset="0"/>
                <a:ea typeface="Montserrat Black" charset="0"/>
                <a:cs typeface="Arial" panose="020B0604020202020204" pitchFamily="34" charset="0"/>
              </a:rPr>
              <a:t>First M. Last</a:t>
            </a:r>
          </a:p>
        </p:txBody>
      </p:sp>
      <p:sp>
        <p:nvSpPr>
          <p:cNvPr id="60" name="TextBox 59"/>
          <p:cNvSpPr txBox="1"/>
          <p:nvPr/>
        </p:nvSpPr>
        <p:spPr>
          <a:xfrm>
            <a:off x="1943673" y="3961880"/>
            <a:ext cx="3607909" cy="400110"/>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ea typeface="Montserrat Light" charset="0"/>
                <a:cs typeface="Arial" panose="020B0604020202020204" pitchFamily="34" charset="0"/>
              </a:rPr>
              <a:t>email@bricker.com</a:t>
            </a:r>
            <a:endParaRPr lang="ru-RU" sz="20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61" name="TextBox 60"/>
          <p:cNvSpPr txBox="1"/>
          <p:nvPr/>
        </p:nvSpPr>
        <p:spPr>
          <a:xfrm>
            <a:off x="1958012" y="4488562"/>
            <a:ext cx="3607909" cy="400110"/>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ea typeface="Montserrat Light" charset="0"/>
                <a:cs typeface="Arial" panose="020B0604020202020204" pitchFamily="34" charset="0"/>
              </a:rPr>
              <a:t>555.555.5555</a:t>
            </a:r>
            <a:endParaRPr lang="ru-RU" sz="20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62" name="TextBox 61"/>
          <p:cNvSpPr txBox="1"/>
          <p:nvPr/>
        </p:nvSpPr>
        <p:spPr>
          <a:xfrm>
            <a:off x="1974845" y="4945841"/>
            <a:ext cx="3607909" cy="400110"/>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ea typeface="Montserrat Light" charset="0"/>
                <a:cs typeface="Arial" panose="020B0604020202020204" pitchFamily="34" charset="0"/>
              </a:rPr>
              <a:t>www.bricker.com</a:t>
            </a:r>
            <a:endParaRPr lang="ru-RU" sz="20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63" name="Title 10"/>
          <p:cNvSpPr txBox="1">
            <a:spLocks/>
          </p:cNvSpPr>
          <p:nvPr/>
        </p:nvSpPr>
        <p:spPr>
          <a:xfrm>
            <a:off x="1207793" y="3410945"/>
            <a:ext cx="3644734" cy="592444"/>
          </a:xfrm>
          <a:prstGeom prst="rect">
            <a:avLst/>
          </a:prstGeom>
        </p:spPr>
        <p:txBody>
          <a:bodyPr/>
          <a:lstStyle>
            <a:lvl1pPr algn="l" defTabSz="457200" rtl="0" eaLnBrk="1" latinLnBrk="0" hangingPunct="1">
              <a:spcBef>
                <a:spcPct val="0"/>
              </a:spcBef>
              <a:buNone/>
              <a:defRPr sz="2400" b="0" i="0" kern="1200">
                <a:solidFill>
                  <a:srgbClr val="5D5D5D"/>
                </a:solidFill>
                <a:latin typeface="Aleo Light"/>
                <a:ea typeface="+mj-ea"/>
                <a:cs typeface="Aleo Light"/>
              </a:defRPr>
            </a:lvl1pPr>
          </a:lstStyle>
          <a:p>
            <a:r>
              <a:rPr lang="en-US" b="1" dirty="0">
                <a:solidFill>
                  <a:srgbClr val="588AB6"/>
                </a:solidFill>
                <a:latin typeface="Arial" panose="020B0604020202020204" pitchFamily="34" charset="0"/>
                <a:ea typeface="Montserrat Black" charset="0"/>
                <a:cs typeface="Arial" panose="020B0604020202020204" pitchFamily="34" charset="0"/>
              </a:rPr>
              <a:t>First M. Last</a:t>
            </a:r>
          </a:p>
        </p:txBody>
      </p:sp>
      <p:pic>
        <p:nvPicPr>
          <p:cNvPr id="64" name="Pictur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3624" y="2294264"/>
            <a:ext cx="311214" cy="385449"/>
          </a:xfrm>
          <a:prstGeom prst="rect">
            <a:avLst/>
          </a:prstGeom>
        </p:spPr>
      </p:pic>
      <p:pic>
        <p:nvPicPr>
          <p:cNvPr id="65" name="Picture 2"/>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78585" y="1752921"/>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3"/>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24574" y="2774564"/>
            <a:ext cx="352903" cy="35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7636" y="4503223"/>
            <a:ext cx="311214" cy="385449"/>
          </a:xfrm>
          <a:prstGeom prst="rect">
            <a:avLst/>
          </a:prstGeom>
        </p:spPr>
      </p:pic>
      <p:pic>
        <p:nvPicPr>
          <p:cNvPr id="68" name="Picture 2"/>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62597" y="3961880"/>
            <a:ext cx="400529"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08586" y="4983523"/>
            <a:ext cx="352903" cy="35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Footer Placeholder 2"/>
          <p:cNvSpPr>
            <a:spLocks noGrp="1"/>
          </p:cNvSpPr>
          <p:nvPr>
            <p:ph type="ftr" sz="quarter" idx="3"/>
          </p:nvPr>
        </p:nvSpPr>
        <p:spPr>
          <a:xfrm>
            <a:off x="6916218" y="6353680"/>
            <a:ext cx="2057400" cy="365125"/>
          </a:xfrm>
          <a:prstGeom prst="rect">
            <a:avLst/>
          </a:prstGeom>
        </p:spPr>
        <p:txBody>
          <a:bodyPr vert="horz" lIns="91440" tIns="45720" rIns="91440" bIns="45720" rtlCol="0" anchor="ctr"/>
          <a:lstStyle>
            <a:lvl1pPr algn="ctr">
              <a:defRPr sz="1100" b="1" i="0">
                <a:solidFill>
                  <a:schemeClr val="accent4"/>
                </a:solidFill>
                <a:latin typeface="Arial" panose="020B0604020202020204" pitchFamily="34" charset="0"/>
                <a:ea typeface="Arial" panose="020B0604020202020204" pitchFamily="34" charset="0"/>
                <a:cs typeface="Arial" panose="020B0604020202020204" pitchFamily="34" charset="0"/>
              </a:defRPr>
            </a:lvl1pPr>
          </a:lstStyle>
          <a:p>
            <a:pPr algn="r"/>
            <a:endParaRPr lang="en-US" b="0" dirty="0"/>
          </a:p>
        </p:txBody>
      </p:sp>
      <p:pic>
        <p:nvPicPr>
          <p:cNvPr id="19" name="Picture 18">
            <a:extLst>
              <a:ext uri="{FF2B5EF4-FFF2-40B4-BE49-F238E27FC236}">
                <a16:creationId xmlns:a16="http://schemas.microsoft.com/office/drawing/2014/main" id="{CB69A3B1-AD95-411E-AA32-906B19A57A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282567" y="2811778"/>
            <a:ext cx="2485508" cy="1140019"/>
          </a:xfrm>
          <a:prstGeom prst="rect">
            <a:avLst/>
          </a:prstGeom>
        </p:spPr>
      </p:pic>
    </p:spTree>
    <p:extLst>
      <p:ext uri="{BB962C8B-B14F-4D97-AF65-F5344CB8AC3E}">
        <p14:creationId xmlns:p14="http://schemas.microsoft.com/office/powerpoint/2010/main" val="291721977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end slide - option 1">
    <p:spTree>
      <p:nvGrpSpPr>
        <p:cNvPr id="1" name=""/>
        <p:cNvGrpSpPr/>
        <p:nvPr/>
      </p:nvGrpSpPr>
      <p:grpSpPr>
        <a:xfrm>
          <a:off x="0" y="0"/>
          <a:ext cx="0" cy="0"/>
          <a:chOff x="0" y="0"/>
          <a:chExt cx="0" cy="0"/>
        </a:xfrm>
      </p:grpSpPr>
      <p:cxnSp>
        <p:nvCxnSpPr>
          <p:cNvPr id="5" name="Straight Connector 4"/>
          <p:cNvCxnSpPr/>
          <p:nvPr/>
        </p:nvCxnSpPr>
        <p:spPr>
          <a:xfrm>
            <a:off x="4713866" y="1738331"/>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472202" y="2491943"/>
            <a:ext cx="3607909" cy="461665"/>
          </a:xfrm>
          <a:prstGeom prst="rect">
            <a:avLst/>
          </a:prstGeom>
          <a:noFill/>
        </p:spPr>
        <p:txBody>
          <a:bodyPr wrap="square" rtlCol="0">
            <a:spAutoFit/>
          </a:bodyPr>
          <a:lstStyle/>
          <a:p>
            <a:r>
              <a:rPr lang="en-US" sz="2400" dirty="0">
                <a:solidFill>
                  <a:schemeClr val="tx1">
                    <a:lumMod val="75000"/>
                    <a:lumOff val="25000"/>
                  </a:schemeClr>
                </a:solidFill>
                <a:latin typeface="Arial" panose="020B0604020202020204" pitchFamily="34" charset="0"/>
                <a:ea typeface="Montserrat Light" charset="0"/>
                <a:cs typeface="Arial" panose="020B0604020202020204" pitchFamily="34" charset="0"/>
              </a:rPr>
              <a:t>email@bricker.com</a:t>
            </a:r>
            <a:endParaRPr lang="ru-RU" sz="24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12" name="TextBox 11"/>
          <p:cNvSpPr txBox="1"/>
          <p:nvPr/>
        </p:nvSpPr>
        <p:spPr>
          <a:xfrm>
            <a:off x="1493932" y="3196095"/>
            <a:ext cx="3607909" cy="461665"/>
          </a:xfrm>
          <a:prstGeom prst="rect">
            <a:avLst/>
          </a:prstGeom>
          <a:noFill/>
        </p:spPr>
        <p:txBody>
          <a:bodyPr wrap="square" rtlCol="0">
            <a:spAutoFit/>
          </a:bodyPr>
          <a:lstStyle/>
          <a:p>
            <a:r>
              <a:rPr lang="en-US" sz="2400" dirty="0">
                <a:solidFill>
                  <a:schemeClr val="tx1">
                    <a:lumMod val="75000"/>
                    <a:lumOff val="25000"/>
                  </a:schemeClr>
                </a:solidFill>
                <a:latin typeface="Arial" panose="020B0604020202020204" pitchFamily="34" charset="0"/>
                <a:ea typeface="Montserrat Light" charset="0"/>
                <a:cs typeface="Arial" panose="020B0604020202020204" pitchFamily="34" charset="0"/>
              </a:rPr>
              <a:t>555.555.5555</a:t>
            </a:r>
            <a:endParaRPr lang="ru-RU" sz="24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13" name="Title 10"/>
          <p:cNvSpPr txBox="1">
            <a:spLocks/>
          </p:cNvSpPr>
          <p:nvPr/>
        </p:nvSpPr>
        <p:spPr>
          <a:xfrm>
            <a:off x="481694" y="1800279"/>
            <a:ext cx="3644734" cy="592444"/>
          </a:xfrm>
          <a:prstGeom prst="rect">
            <a:avLst/>
          </a:prstGeom>
        </p:spPr>
        <p:txBody>
          <a:bodyPr/>
          <a:lstStyle>
            <a:lvl1pPr algn="l" defTabSz="457200" rtl="0" eaLnBrk="1" latinLnBrk="0" hangingPunct="1">
              <a:spcBef>
                <a:spcPct val="0"/>
              </a:spcBef>
              <a:buNone/>
              <a:defRPr sz="2400" b="0" i="0" kern="1200">
                <a:solidFill>
                  <a:srgbClr val="5D5D5D"/>
                </a:solidFill>
                <a:latin typeface="Aleo Light"/>
                <a:ea typeface="+mj-ea"/>
                <a:cs typeface="Aleo Light"/>
              </a:defRPr>
            </a:lvl1pPr>
          </a:lstStyle>
          <a:p>
            <a:r>
              <a:rPr lang="en-US" sz="3000" b="1" dirty="0">
                <a:solidFill>
                  <a:srgbClr val="588AB6"/>
                </a:solidFill>
                <a:latin typeface="Arial" panose="020B0604020202020204" pitchFamily="34" charset="0"/>
                <a:ea typeface="Montserrat Black" charset="0"/>
                <a:cs typeface="Arial" panose="020B0604020202020204" pitchFamily="34" charset="0"/>
              </a:rPr>
              <a:t>First M. Last</a:t>
            </a:r>
          </a:p>
        </p:txBody>
      </p:sp>
      <p:sp>
        <p:nvSpPr>
          <p:cNvPr id="14" name="Footer Placeholder 2"/>
          <p:cNvSpPr txBox="1">
            <a:spLocks/>
          </p:cNvSpPr>
          <p:nvPr/>
        </p:nvSpPr>
        <p:spPr>
          <a:xfrm>
            <a:off x="6933310" y="6396409"/>
            <a:ext cx="2057400" cy="365125"/>
          </a:xfrm>
          <a:prstGeom prst="rect">
            <a:avLst/>
          </a:prstGeom>
        </p:spPr>
        <p:txBody>
          <a:bodyPr vert="horz" lIns="91440" tIns="45720" rIns="91440" bIns="45720" rtlCol="0" anchor="ctr"/>
          <a:lstStyle>
            <a:defPPr>
              <a:defRPr lang="en-US"/>
            </a:defPPr>
            <a:lvl1pPr marL="0" algn="ctr" defTabSz="725714" rtl="0" eaLnBrk="1" latinLnBrk="0" hangingPunct="1">
              <a:defRPr sz="1100" b="1" i="0" kern="1200">
                <a:solidFill>
                  <a:schemeClr val="accent4"/>
                </a:solidFill>
                <a:latin typeface="Arial" panose="020B0604020202020204" pitchFamily="34" charset="0"/>
                <a:ea typeface="Arial" panose="020B0604020202020204" pitchFamily="34" charset="0"/>
                <a:cs typeface="Arial" panose="020B0604020202020204" pitchFamily="34" charset="0"/>
              </a:defRPr>
            </a:lvl1pPr>
            <a:lvl2pPr marL="725714" algn="l" defTabSz="725714" rtl="0" eaLnBrk="1" latinLnBrk="0" hangingPunct="1">
              <a:defRPr sz="2857" kern="1200">
                <a:solidFill>
                  <a:schemeClr val="tx1"/>
                </a:solidFill>
                <a:latin typeface="+mn-lt"/>
                <a:ea typeface="+mn-ea"/>
                <a:cs typeface="+mn-cs"/>
              </a:defRPr>
            </a:lvl2pPr>
            <a:lvl3pPr marL="1451427" algn="l" defTabSz="725714" rtl="0" eaLnBrk="1" latinLnBrk="0" hangingPunct="1">
              <a:defRPr sz="2857" kern="1200">
                <a:solidFill>
                  <a:schemeClr val="tx1"/>
                </a:solidFill>
                <a:latin typeface="+mn-lt"/>
                <a:ea typeface="+mn-ea"/>
                <a:cs typeface="+mn-cs"/>
              </a:defRPr>
            </a:lvl3pPr>
            <a:lvl4pPr marL="2177141" algn="l" defTabSz="725714" rtl="0" eaLnBrk="1" latinLnBrk="0" hangingPunct="1">
              <a:defRPr sz="2857" kern="1200">
                <a:solidFill>
                  <a:schemeClr val="tx1"/>
                </a:solidFill>
                <a:latin typeface="+mn-lt"/>
                <a:ea typeface="+mn-ea"/>
                <a:cs typeface="+mn-cs"/>
              </a:defRPr>
            </a:lvl4pPr>
            <a:lvl5pPr marL="2902854" algn="l" defTabSz="725714" rtl="0" eaLnBrk="1" latinLnBrk="0" hangingPunct="1">
              <a:defRPr sz="2857" kern="1200">
                <a:solidFill>
                  <a:schemeClr val="tx1"/>
                </a:solidFill>
                <a:latin typeface="+mn-lt"/>
                <a:ea typeface="+mn-ea"/>
                <a:cs typeface="+mn-cs"/>
              </a:defRPr>
            </a:lvl5pPr>
            <a:lvl6pPr marL="3628568" algn="l" defTabSz="725714" rtl="0" eaLnBrk="1" latinLnBrk="0" hangingPunct="1">
              <a:defRPr sz="2857" kern="1200">
                <a:solidFill>
                  <a:schemeClr val="tx1"/>
                </a:solidFill>
                <a:latin typeface="+mn-lt"/>
                <a:ea typeface="+mn-ea"/>
                <a:cs typeface="+mn-cs"/>
              </a:defRPr>
            </a:lvl6pPr>
            <a:lvl7pPr marL="4354281" algn="l" defTabSz="725714" rtl="0" eaLnBrk="1" latinLnBrk="0" hangingPunct="1">
              <a:defRPr sz="2857" kern="1200">
                <a:solidFill>
                  <a:schemeClr val="tx1"/>
                </a:solidFill>
                <a:latin typeface="+mn-lt"/>
                <a:ea typeface="+mn-ea"/>
                <a:cs typeface="+mn-cs"/>
              </a:defRPr>
            </a:lvl7pPr>
            <a:lvl8pPr marL="5079995" algn="l" defTabSz="725714" rtl="0" eaLnBrk="1" latinLnBrk="0" hangingPunct="1">
              <a:defRPr sz="2857" kern="1200">
                <a:solidFill>
                  <a:schemeClr val="tx1"/>
                </a:solidFill>
                <a:latin typeface="+mn-lt"/>
                <a:ea typeface="+mn-ea"/>
                <a:cs typeface="+mn-cs"/>
              </a:defRPr>
            </a:lvl8pPr>
            <a:lvl9pPr marL="5805708" algn="l" defTabSz="725714" rtl="0" eaLnBrk="1" latinLnBrk="0" hangingPunct="1">
              <a:defRPr sz="2857" kern="1200">
                <a:solidFill>
                  <a:schemeClr val="tx1"/>
                </a:solidFill>
                <a:latin typeface="+mn-lt"/>
                <a:ea typeface="+mn-ea"/>
                <a:cs typeface="+mn-cs"/>
              </a:defRPr>
            </a:lvl9pPr>
          </a:lstStyle>
          <a:p>
            <a:pPr algn="r"/>
            <a:r>
              <a:rPr lang="en-US" b="0" dirty="0"/>
              <a:t>Bricker </a:t>
            </a:r>
            <a:r>
              <a:rPr lang="en-US" b="0" dirty="0" err="1"/>
              <a:t>Graydon</a:t>
            </a:r>
            <a:r>
              <a:rPr lang="en-US" b="0" dirty="0"/>
              <a:t> LLP © 2023</a:t>
            </a:r>
          </a:p>
        </p:txBody>
      </p:sp>
      <p:sp>
        <p:nvSpPr>
          <p:cNvPr id="15" name="TextBox 14"/>
          <p:cNvSpPr txBox="1"/>
          <p:nvPr/>
        </p:nvSpPr>
        <p:spPr>
          <a:xfrm>
            <a:off x="1493932" y="3839438"/>
            <a:ext cx="3607909" cy="461665"/>
          </a:xfrm>
          <a:prstGeom prst="rect">
            <a:avLst/>
          </a:prstGeom>
          <a:noFill/>
        </p:spPr>
        <p:txBody>
          <a:bodyPr wrap="square" rtlCol="0">
            <a:spAutoFit/>
          </a:bodyPr>
          <a:lstStyle/>
          <a:p>
            <a:r>
              <a:rPr lang="en-US" sz="2400" dirty="0">
                <a:solidFill>
                  <a:schemeClr val="tx1">
                    <a:lumMod val="75000"/>
                    <a:lumOff val="25000"/>
                  </a:schemeClr>
                </a:solidFill>
                <a:latin typeface="Arial" panose="020B0604020202020204" pitchFamily="34" charset="0"/>
                <a:ea typeface="Montserrat Light" charset="0"/>
                <a:cs typeface="Arial" panose="020B0604020202020204" pitchFamily="34" charset="0"/>
              </a:rPr>
              <a:t>www.bricker.com</a:t>
            </a:r>
            <a:endParaRPr lang="ru-RU" sz="24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6496" y="3200230"/>
            <a:ext cx="380442" cy="471189"/>
          </a:xfrm>
          <a:prstGeom prst="rect">
            <a:avLst/>
          </a:prstGeom>
        </p:spPr>
      </p:pic>
      <p:pic>
        <p:nvPicPr>
          <p:cNvPr id="17" name="Picture 2"/>
          <p:cNvPicPr>
            <a:picLocks noChangeAspect="1" noChangeArrowheads="1"/>
          </p:cNvPicPr>
          <p:nvPr/>
        </p:nvPicPr>
        <p:blipFill>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3855" y="2491401"/>
            <a:ext cx="502805" cy="50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4">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3856" y="3829913"/>
            <a:ext cx="502805" cy="50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CB69A3B1-AD95-411E-AA32-906B19A57AAD}"/>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85287" y="2865814"/>
            <a:ext cx="2485508" cy="1140019"/>
          </a:xfrm>
          <a:prstGeom prst="rect">
            <a:avLst/>
          </a:prstGeom>
        </p:spPr>
      </p:pic>
    </p:spTree>
    <p:extLst>
      <p:ext uri="{BB962C8B-B14F-4D97-AF65-F5344CB8AC3E}">
        <p14:creationId xmlns:p14="http://schemas.microsoft.com/office/powerpoint/2010/main" val="199501513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_end slide - option 1">
    <p:spTree>
      <p:nvGrpSpPr>
        <p:cNvPr id="1" name=""/>
        <p:cNvGrpSpPr/>
        <p:nvPr/>
      </p:nvGrpSpPr>
      <p:grpSpPr>
        <a:xfrm>
          <a:off x="0" y="0"/>
          <a:ext cx="0" cy="0"/>
          <a:chOff x="0" y="0"/>
          <a:chExt cx="0" cy="0"/>
        </a:xfrm>
      </p:grpSpPr>
      <p:sp>
        <p:nvSpPr>
          <p:cNvPr id="21" name="Slide Number Placeholder 4"/>
          <p:cNvSpPr>
            <a:spLocks noGrp="1"/>
          </p:cNvSpPr>
          <p:nvPr>
            <p:ph type="sldNum" sz="quarter" idx="4294967295"/>
          </p:nvPr>
        </p:nvSpPr>
        <p:spPr>
          <a:xfrm>
            <a:off x="11706331" y="6429375"/>
            <a:ext cx="399944" cy="365125"/>
          </a:xfrm>
          <a:prstGeom prst="rect">
            <a:avLst/>
          </a:prstGeom>
        </p:spPr>
        <p:txBody>
          <a:bodyPr/>
          <a:lstStyle/>
          <a:p>
            <a:fld id="{D74EEBE0-90DA-9449-945D-BE812F6254A8}" type="slidenum">
              <a:rPr lang="en-US" smtClean="0"/>
              <a:pPr/>
              <a:t>‹#›</a:t>
            </a:fld>
            <a:endParaRPr lang="en-US" dirty="0"/>
          </a:p>
        </p:txBody>
      </p:sp>
      <p:pic>
        <p:nvPicPr>
          <p:cNvPr id="22" name="Picture 2" descr="C:\Users\jgeor\Downloads\icon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4366" y="1188883"/>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98423" y="997513"/>
            <a:ext cx="4796388" cy="4524315"/>
          </a:xfrm>
          <a:prstGeom prst="rect">
            <a:avLst/>
          </a:prstGeom>
          <a:solidFill>
            <a:schemeClr val="accent4">
              <a:lumMod val="40000"/>
              <a:lumOff val="60000"/>
            </a:schemeClr>
          </a:solidFill>
        </p:spPr>
        <p:txBody>
          <a:bodyPr wrap="square" rtlCol="0" anchor="ctr">
            <a:spAutoFit/>
          </a:bodyPr>
          <a:lstStyle/>
          <a:p>
            <a:endParaRPr lang="en-US" sz="4800" b="1" dirty="0">
              <a:solidFill>
                <a:srgbClr val="588AB6"/>
              </a:solidFill>
              <a:latin typeface="Arial" panose="020B0604020202020204" pitchFamily="34" charset="0"/>
              <a:cs typeface="Arial" panose="020B0604020202020204" pitchFamily="34" charset="0"/>
            </a:endParaRPr>
          </a:p>
          <a:p>
            <a:pPr marL="227013" indent="0"/>
            <a:r>
              <a:rPr lang="en-US" sz="4800" b="1" dirty="0">
                <a:solidFill>
                  <a:srgbClr val="588AB6"/>
                </a:solidFill>
                <a:latin typeface="Arial" panose="020B0604020202020204" pitchFamily="34" charset="0"/>
                <a:cs typeface="Arial" panose="020B0604020202020204" pitchFamily="34" charset="0"/>
              </a:rPr>
              <a:t>Sign up for email</a:t>
            </a:r>
            <a:r>
              <a:rPr lang="en-US" sz="4800" b="1" baseline="0" dirty="0">
                <a:solidFill>
                  <a:srgbClr val="588AB6"/>
                </a:solidFill>
                <a:latin typeface="Arial" panose="020B0604020202020204" pitchFamily="34" charset="0"/>
                <a:cs typeface="Arial" panose="020B0604020202020204" pitchFamily="34" charset="0"/>
              </a:rPr>
              <a:t> </a:t>
            </a:r>
            <a:r>
              <a:rPr lang="en-US" sz="4800" b="1" dirty="0">
                <a:solidFill>
                  <a:srgbClr val="588AB6"/>
                </a:solidFill>
                <a:latin typeface="Arial" panose="020B0604020202020204" pitchFamily="34" charset="0"/>
                <a:cs typeface="Arial" panose="020B0604020202020204" pitchFamily="34" charset="0"/>
              </a:rPr>
              <a:t>insights authored by </a:t>
            </a:r>
            <a:br>
              <a:rPr lang="en-US" sz="4800" b="1" dirty="0">
                <a:solidFill>
                  <a:srgbClr val="588AB6"/>
                </a:solidFill>
                <a:latin typeface="Arial" panose="020B0604020202020204" pitchFamily="34" charset="0"/>
                <a:cs typeface="Arial" panose="020B0604020202020204" pitchFamily="34" charset="0"/>
              </a:rPr>
            </a:br>
            <a:r>
              <a:rPr lang="en-US" sz="4800" b="1" dirty="0">
                <a:solidFill>
                  <a:srgbClr val="588AB6"/>
                </a:solidFill>
                <a:latin typeface="Arial" panose="020B0604020202020204" pitchFamily="34" charset="0"/>
                <a:cs typeface="Arial" panose="020B0604020202020204" pitchFamily="34" charset="0"/>
              </a:rPr>
              <a:t>our attorneys.</a:t>
            </a:r>
          </a:p>
          <a:p>
            <a:endParaRPr lang="en-US" sz="4800" b="1" dirty="0">
              <a:solidFill>
                <a:srgbClr val="588AB6"/>
              </a:solidFill>
              <a:latin typeface="Arial" panose="020B0604020202020204" pitchFamily="34" charset="0"/>
              <a:cs typeface="Arial" panose="020B0604020202020204" pitchFamily="34" charset="0"/>
            </a:endParaRPr>
          </a:p>
        </p:txBody>
      </p:sp>
      <p:sp>
        <p:nvSpPr>
          <p:cNvPr id="3" name="TextBox 2"/>
          <p:cNvSpPr txBox="1"/>
          <p:nvPr/>
        </p:nvSpPr>
        <p:spPr>
          <a:xfrm>
            <a:off x="5962116" y="4139435"/>
            <a:ext cx="2842900" cy="1200329"/>
          </a:xfrm>
          <a:prstGeom prst="rect">
            <a:avLst/>
          </a:prstGeom>
          <a:noFill/>
        </p:spPr>
        <p:txBody>
          <a:bodyPr wrap="square" rtlCol="0">
            <a:spAutoFit/>
          </a:bodyPr>
          <a:lstStyle/>
          <a:p>
            <a:pPr algn="ctr"/>
            <a:r>
              <a:rPr lang="en-US" sz="3600" dirty="0">
                <a:solidFill>
                  <a:srgbClr val="404040"/>
                </a:solidFill>
                <a:latin typeface="Arial" panose="020B0604020202020204" pitchFamily="34" charset="0"/>
                <a:cs typeface="Arial" panose="020B0604020202020204" pitchFamily="34" charset="0"/>
              </a:rPr>
              <a:t>Text ‘Bricker’</a:t>
            </a:r>
          </a:p>
          <a:p>
            <a:pPr algn="ctr"/>
            <a:r>
              <a:rPr lang="en-US" sz="3600" dirty="0">
                <a:solidFill>
                  <a:srgbClr val="404040"/>
                </a:solidFill>
                <a:latin typeface="Arial" panose="020B0604020202020204" pitchFamily="34" charset="0"/>
                <a:cs typeface="Arial" panose="020B0604020202020204" pitchFamily="34" charset="0"/>
              </a:rPr>
              <a:t>To 555888</a:t>
            </a:r>
          </a:p>
        </p:txBody>
      </p:sp>
      <p:cxnSp>
        <p:nvCxnSpPr>
          <p:cNvPr id="23" name="Straight Connector 22"/>
          <p:cNvCxnSpPr/>
          <p:nvPr/>
        </p:nvCxnSpPr>
        <p:spPr>
          <a:xfrm>
            <a:off x="5714472" y="0"/>
            <a:ext cx="15768" cy="6858000"/>
          </a:xfrm>
          <a:prstGeom prst="line">
            <a:avLst/>
          </a:prstGeom>
          <a:ln w="5715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928317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2268B489-3880-4EF0-AEB8-F6FDF431A241}" type="slidenum">
              <a:rPr lang="en-US" smtClean="0"/>
              <a:t>‹#›</a:t>
            </a:fld>
            <a:endParaRPr lang="en-US"/>
          </a:p>
        </p:txBody>
      </p:sp>
      <p:sp>
        <p:nvSpPr>
          <p:cNvPr id="7" name="Footer Placeholder 2"/>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b="1" i="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803090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Content Placeholder 4"/>
          <p:cNvSpPr>
            <a:spLocks noGrp="1"/>
          </p:cNvSpPr>
          <p:nvPr>
            <p:ph sz="quarter" idx="10"/>
          </p:nvPr>
        </p:nvSpPr>
        <p:spPr>
          <a:xfrm>
            <a:off x="3200400" y="838200"/>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1574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40971937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52400" y="1752600"/>
            <a:ext cx="8839200" cy="4495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158873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6517607" cy="721896"/>
          </a:xfrm>
          <a:prstGeom prst="rect">
            <a:avLst/>
          </a:prstGeom>
        </p:spPr>
        <p:txBody>
          <a:bodyPr>
            <a:normAutofit/>
          </a:bodyPr>
          <a:lstStyle>
            <a:lvl1pPr algn="l">
              <a:lnSpc>
                <a:spcPct val="100000"/>
              </a:lnSpc>
              <a:defRPr sz="33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cxnSp>
        <p:nvCxnSpPr>
          <p:cNvPr id="16" name="Straight Connector 15"/>
          <p:cNvCxnSpPr/>
          <p:nvPr/>
        </p:nvCxnSpPr>
        <p:spPr>
          <a:xfrm>
            <a:off x="381000" y="1447800"/>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47171941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349" y="498251"/>
            <a:ext cx="8411670" cy="3826863"/>
          </a:xfrm>
        </p:spPr>
        <p:txBody>
          <a:bodyPr anchor="b">
            <a:normAutofit/>
          </a:bodyPr>
          <a:lstStyle>
            <a:lvl1pPr algn="l">
              <a:lnSpc>
                <a:spcPct val="85000"/>
              </a:lnSpc>
              <a:defRPr sz="6000" b="1" spc="-51" baseline="0">
                <a:solidFill>
                  <a:schemeClr val="tx1">
                    <a:lumMod val="85000"/>
                    <a:lumOff val="15000"/>
                  </a:schemeClr>
                </a:solidFill>
                <a:latin typeface="Arial" panose="020B0604020202020204" pitchFamily="34" charset="0"/>
                <a:ea typeface="Microsoft JhengHei" panose="020B0604030504040204" pitchFamily="34" charset="-120"/>
                <a:cs typeface="Arial" panose="020B0604020202020204" pitchFamily="34" charset="0"/>
              </a:defRPr>
            </a:lvl1pPr>
          </a:lstStyle>
          <a:p>
            <a:r>
              <a:rPr lang="en-US" dirty="0"/>
              <a:t>Click to edit title</a:t>
            </a:r>
          </a:p>
        </p:txBody>
      </p:sp>
      <p:cxnSp>
        <p:nvCxnSpPr>
          <p:cNvPr id="9" name="Straight Connector 8"/>
          <p:cNvCxnSpPr/>
          <p:nvPr/>
        </p:nvCxnSpPr>
        <p:spPr>
          <a:xfrm>
            <a:off x="376280" y="4343400"/>
            <a:ext cx="841774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4" name="Subtitle 2"/>
          <p:cNvSpPr txBox="1">
            <a:spLocks/>
          </p:cNvSpPr>
          <p:nvPr/>
        </p:nvSpPr>
        <p:spPr>
          <a:xfrm>
            <a:off x="378471" y="5390250"/>
            <a:ext cx="8417741" cy="484569"/>
          </a:xfrm>
          <a:prstGeom prst="rect">
            <a:avLst/>
          </a:prstGeom>
        </p:spPr>
        <p:txBody>
          <a:bodyPr vert="horz" lIns="91438" tIns="45719" rIns="91438" bIns="45719"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lang="en-US" sz="2800" b="0" kern="1200" dirty="0">
                <a:solidFill>
                  <a:srgbClr val="00355F"/>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200"/>
              </a:spcBef>
              <a:spcAft>
                <a:spcPts val="400"/>
              </a:spcAft>
              <a:buClr>
                <a:schemeClr val="accent1"/>
              </a:buClr>
              <a:buFont typeface="Arial" panose="020B0604020202020204" pitchFamily="34" charset="0"/>
              <a:buNone/>
              <a:defRPr sz="240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2400" b="0" dirty="0">
                <a:solidFill>
                  <a:srgbClr val="00355F"/>
                </a:solidFill>
                <a:latin typeface="+mj-lt"/>
              </a:rPr>
              <a:t>		</a:t>
            </a:r>
          </a:p>
        </p:txBody>
      </p:sp>
      <p:sp>
        <p:nvSpPr>
          <p:cNvPr id="5" name="Text Placeholder 4"/>
          <p:cNvSpPr>
            <a:spLocks noGrp="1"/>
          </p:cNvSpPr>
          <p:nvPr>
            <p:ph type="body" sz="quarter" idx="10" hasCustomPrompt="1"/>
          </p:nvPr>
        </p:nvSpPr>
        <p:spPr>
          <a:xfrm>
            <a:off x="400515" y="5017680"/>
            <a:ext cx="8417719" cy="525463"/>
          </a:xfrm>
        </p:spPr>
        <p:txBody>
          <a:bodyPr>
            <a:normAutofit/>
          </a:bodyPr>
          <a:lstStyle>
            <a:lvl1pPr>
              <a:defRPr sz="2800" b="0">
                <a:solidFill>
                  <a:srgbClr val="0176BB"/>
                </a:solidFill>
              </a:defRPr>
            </a:lvl1pPr>
          </a:lstStyle>
          <a:p>
            <a:pPr lvl="0"/>
            <a:r>
              <a:rPr lang="en-US" dirty="0"/>
              <a:t>614.227.XXXX</a:t>
            </a:r>
          </a:p>
        </p:txBody>
      </p:sp>
      <p:sp>
        <p:nvSpPr>
          <p:cNvPr id="15" name="Text Placeholder 14"/>
          <p:cNvSpPr>
            <a:spLocks noGrp="1"/>
          </p:cNvSpPr>
          <p:nvPr>
            <p:ph type="body" sz="quarter" idx="11" hasCustomPrompt="1"/>
          </p:nvPr>
        </p:nvSpPr>
        <p:spPr>
          <a:xfrm>
            <a:off x="402896" y="5413489"/>
            <a:ext cx="8417593" cy="614363"/>
          </a:xfrm>
        </p:spPr>
        <p:txBody>
          <a:bodyPr>
            <a:normAutofit/>
          </a:bodyPr>
          <a:lstStyle>
            <a:lvl1pPr>
              <a:defRPr sz="2800" b="0" u="none">
                <a:solidFill>
                  <a:srgbClr val="0176BB"/>
                </a:solidFill>
              </a:defRPr>
            </a:lvl1pPr>
          </a:lstStyle>
          <a:p>
            <a:pPr lvl="0"/>
            <a:r>
              <a:rPr lang="en-US" dirty="0"/>
              <a:t>name@bricker.com</a:t>
            </a:r>
          </a:p>
        </p:txBody>
      </p:sp>
      <p:sp>
        <p:nvSpPr>
          <p:cNvPr id="16" name="Text Placeholder 4"/>
          <p:cNvSpPr>
            <a:spLocks noGrp="1"/>
          </p:cNvSpPr>
          <p:nvPr>
            <p:ph type="body" sz="quarter" idx="12" hasCustomPrompt="1"/>
          </p:nvPr>
        </p:nvSpPr>
        <p:spPr>
          <a:xfrm>
            <a:off x="399503" y="4579364"/>
            <a:ext cx="8417719" cy="525463"/>
          </a:xfrm>
        </p:spPr>
        <p:txBody>
          <a:bodyPr>
            <a:normAutofit/>
          </a:bodyPr>
          <a:lstStyle>
            <a:lvl1pPr>
              <a:defRPr sz="2800" b="1">
                <a:solidFill>
                  <a:srgbClr val="0176BB"/>
                </a:solidFill>
                <a:latin typeface="Arial" panose="020B0604020202020204" pitchFamily="34" charset="0"/>
                <a:cs typeface="Arial" panose="020B0604020202020204" pitchFamily="34" charset="0"/>
              </a:defRPr>
            </a:lvl1pPr>
          </a:lstStyle>
          <a:p>
            <a:pPr lvl="0"/>
            <a:r>
              <a:rPr lang="en-US" dirty="0"/>
              <a:t>Name</a:t>
            </a:r>
          </a:p>
        </p:txBody>
      </p:sp>
      <p:pic>
        <p:nvPicPr>
          <p:cNvPr id="13" name="Picture 12">
            <a:extLst>
              <a:ext uri="{FF2B5EF4-FFF2-40B4-BE49-F238E27FC236}">
                <a16:creationId xmlns:a16="http://schemas.microsoft.com/office/drawing/2014/main" id="{CB69A3B1-AD95-411E-AA32-906B19A57A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0" y="685800"/>
            <a:ext cx="2485508" cy="1140019"/>
          </a:xfrm>
          <a:prstGeom prst="rect">
            <a:avLst/>
          </a:prstGeom>
        </p:spPr>
      </p:pic>
    </p:spTree>
    <p:extLst>
      <p:ext uri="{BB962C8B-B14F-4D97-AF65-F5344CB8AC3E}">
        <p14:creationId xmlns:p14="http://schemas.microsoft.com/office/powerpoint/2010/main" val="3317502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600">
                <a:solidFill>
                  <a:srgbClr val="0176BB"/>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Text Placeholder 5"/>
          <p:cNvSpPr>
            <a:spLocks noGrp="1"/>
          </p:cNvSpPr>
          <p:nvPr>
            <p:ph type="body" sz="quarter" idx="12"/>
          </p:nvPr>
        </p:nvSpPr>
        <p:spPr>
          <a:xfrm>
            <a:off x="425052" y="1691236"/>
            <a:ext cx="8326484" cy="4191675"/>
          </a:xfrm>
        </p:spPr>
        <p:txBody>
          <a:bodyPr/>
          <a:lstStyle>
            <a:lvl2pPr>
              <a:buClr>
                <a:srgbClr val="404040"/>
              </a:buClr>
              <a:defRPr/>
            </a:lvl2pPr>
            <a:lvl3pPr>
              <a:buClr>
                <a:srgbClr val="404040"/>
              </a:buClr>
              <a:defRPr/>
            </a:lvl3pPr>
            <a:lvl4pPr>
              <a:buClr>
                <a:srgbClr val="404040"/>
              </a:buClr>
              <a:defRPr/>
            </a:lvl4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1533752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Title 1"/>
          <p:cNvSpPr>
            <a:spLocks noGrp="1"/>
          </p:cNvSpPr>
          <p:nvPr>
            <p:ph type="title"/>
          </p:nvPr>
        </p:nvSpPr>
        <p:spPr>
          <a:xfrm>
            <a:off x="406627" y="558351"/>
            <a:ext cx="5765573" cy="813249"/>
          </a:xfrm>
        </p:spPr>
        <p:txBody>
          <a:bodyPr/>
          <a:lstStyle>
            <a:lvl1pPr>
              <a:lnSpc>
                <a:spcPct val="100000"/>
              </a:lnSpc>
              <a:defRPr>
                <a:solidFill>
                  <a:srgbClr val="0176BB"/>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Picture Placeholder 3"/>
          <p:cNvSpPr>
            <a:spLocks noGrp="1"/>
          </p:cNvSpPr>
          <p:nvPr>
            <p:ph type="pic" sz="quarter" idx="11"/>
          </p:nvPr>
        </p:nvSpPr>
        <p:spPr>
          <a:xfrm>
            <a:off x="5826266" y="1691235"/>
            <a:ext cx="2918878" cy="4199768"/>
          </a:xfrm>
        </p:spPr>
        <p:txBody>
          <a:bodyPr/>
          <a:lstStyle/>
          <a:p>
            <a:r>
              <a:rPr lang="en-US" dirty="0"/>
              <a:t>Click icon to add picture</a:t>
            </a:r>
          </a:p>
        </p:txBody>
      </p:sp>
      <p:sp>
        <p:nvSpPr>
          <p:cNvPr id="6" name="Text Placeholder 5"/>
          <p:cNvSpPr>
            <a:spLocks noGrp="1"/>
          </p:cNvSpPr>
          <p:nvPr>
            <p:ph type="body" sz="quarter" idx="12"/>
          </p:nvPr>
        </p:nvSpPr>
        <p:spPr>
          <a:xfrm>
            <a:off x="425054" y="1691236"/>
            <a:ext cx="5215095" cy="4191675"/>
          </a:xfrm>
        </p:spPr>
        <p:txBody>
          <a:bodyPr/>
          <a:lstStyle>
            <a:lvl1pPr>
              <a:defRPr>
                <a:latin typeface="Calibri" panose="020F0502020204030204" pitchFamily="34" charset="0"/>
                <a:cs typeface="Calibri" panose="020F0502020204030204" pitchFamily="34" charset="0"/>
              </a:defRPr>
            </a:lvl1pPr>
            <a:lvl2pPr>
              <a:buClr>
                <a:srgbClr val="404040"/>
              </a:buClr>
              <a:defRPr>
                <a:latin typeface="Calibri" panose="020F0502020204030204" pitchFamily="34" charset="0"/>
                <a:cs typeface="Calibri" panose="020F0502020204030204" pitchFamily="34" charset="0"/>
              </a:defRPr>
            </a:lvl2pPr>
            <a:lvl3pPr>
              <a:buClr>
                <a:srgbClr val="404040"/>
              </a:buClr>
              <a:defRPr>
                <a:latin typeface="Calibri" panose="020F0502020204030204" pitchFamily="34" charset="0"/>
                <a:cs typeface="Calibri" panose="020F0502020204030204" pitchFamily="34" charset="0"/>
              </a:defRPr>
            </a:lvl3pPr>
            <a:lvl4pPr>
              <a:buClr>
                <a:srgbClr val="404040"/>
              </a:buClr>
              <a:defRPr>
                <a:latin typeface="Calibri" panose="020F0502020204030204" pitchFamily="34" charset="0"/>
                <a:cs typeface="Calibri" panose="020F0502020204030204" pitchFamily="34" charset="0"/>
              </a:defRPr>
            </a:lvl4pPr>
            <a:lvl5pPr>
              <a:buClr>
                <a:srgbClr val="404040"/>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29865435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4" name="Text Placeholder 5"/>
          <p:cNvSpPr>
            <a:spLocks noGrp="1"/>
          </p:cNvSpPr>
          <p:nvPr>
            <p:ph type="body" sz="quarter" idx="12"/>
          </p:nvPr>
        </p:nvSpPr>
        <p:spPr>
          <a:xfrm>
            <a:off x="425053" y="1691236"/>
            <a:ext cx="4047819" cy="4191675"/>
          </a:xfrm>
        </p:spPr>
        <p:txBody>
          <a:bodyPr/>
          <a:lstStyle>
            <a:lvl1pPr>
              <a:defRPr lang="en-US" sz="2800" b="0" kern="1200" dirty="0" smtClean="0">
                <a:solidFill>
                  <a:srgbClr val="404040"/>
                </a:solidFill>
                <a:latin typeface="Calibri" panose="020F0502020204030204" pitchFamily="34" charset="0"/>
                <a:ea typeface="+mn-ea"/>
                <a:cs typeface="Calibri" panose="020F0502020204030204" pitchFamily="34" charset="0"/>
              </a:defRPr>
            </a:lvl1pPr>
            <a:lvl2pPr>
              <a:buClr>
                <a:srgbClr val="404040"/>
              </a:buClr>
              <a:defRPr>
                <a:latin typeface="Calibri" panose="020F0502020204030204" pitchFamily="34" charset="0"/>
                <a:cs typeface="Calibri" panose="020F0502020204030204" pitchFamily="34" charset="0"/>
              </a:defRPr>
            </a:lvl2pPr>
            <a:lvl3pPr>
              <a:buClr>
                <a:srgbClr val="404040"/>
              </a:buClr>
              <a:defRPr>
                <a:latin typeface="Calibri" panose="020F0502020204030204" pitchFamily="34" charset="0"/>
                <a:cs typeface="Calibri" panose="020F0502020204030204" pitchFamily="34" charset="0"/>
              </a:defRPr>
            </a:lvl3pPr>
            <a:lvl4pPr>
              <a:buClr>
                <a:srgbClr val="404040"/>
              </a:buCl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3"/>
          <p:cNvSpPr>
            <a:spLocks noGrp="1"/>
          </p:cNvSpPr>
          <p:nvPr>
            <p:ph type="pic" sz="quarter" idx="11"/>
          </p:nvPr>
        </p:nvSpPr>
        <p:spPr>
          <a:xfrm>
            <a:off x="4612462" y="1691235"/>
            <a:ext cx="4132681" cy="4199768"/>
          </a:xfrm>
        </p:spPr>
        <p:txBody>
          <a:bodyPr/>
          <a:lstStyle/>
          <a:p>
            <a:r>
              <a:rPr lang="en-US"/>
              <a:t>Click icon to add picture</a:t>
            </a:r>
          </a:p>
        </p:txBody>
      </p:sp>
      <p:sp>
        <p:nvSpPr>
          <p:cNvPr id="6" name="Title 5"/>
          <p:cNvSpPr>
            <a:spLocks noGrp="1"/>
          </p:cNvSpPr>
          <p:nvPr>
            <p:ph type="title"/>
          </p:nvPr>
        </p:nvSpPr>
        <p:spPr>
          <a:xfrm>
            <a:off x="406627" y="558351"/>
            <a:ext cx="6860022" cy="906308"/>
          </a:xfrm>
        </p:spPr>
        <p:txBody>
          <a:bodyPr/>
          <a:lstStyle>
            <a:lvl1pPr>
              <a:defRPr>
                <a:solidFill>
                  <a:srgbClr val="0176BB"/>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7"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1152971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06627" y="558351"/>
            <a:ext cx="6835746" cy="906308"/>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0821" y="6475671"/>
            <a:ext cx="4283890" cy="401639"/>
          </a:xfrm>
          <a:prstGeom prst="rect">
            <a:avLst/>
          </a:prstGeom>
        </p:spPr>
        <p:txBody>
          <a:bodyPr/>
          <a:lstStyle/>
          <a:p>
            <a:pPr algn="r"/>
            <a:endParaRPr lang="en-US" dirty="0"/>
          </a:p>
        </p:txBody>
      </p:sp>
      <p:grpSp>
        <p:nvGrpSpPr>
          <p:cNvPr id="4" name="Group 3"/>
          <p:cNvGrpSpPr/>
          <p:nvPr/>
        </p:nvGrpSpPr>
        <p:grpSpPr>
          <a:xfrm>
            <a:off x="415720" y="2257910"/>
            <a:ext cx="8347954" cy="3511713"/>
            <a:chOff x="0" y="970644"/>
            <a:chExt cx="8704125" cy="3173219"/>
          </a:xfrm>
        </p:grpSpPr>
        <p:sp>
          <p:nvSpPr>
            <p:cNvPr id="5" name="Rectangle 4"/>
            <p:cNvSpPr/>
            <p:nvPr/>
          </p:nvSpPr>
          <p:spPr>
            <a:xfrm>
              <a:off x="0" y="970644"/>
              <a:ext cx="8704125" cy="317321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Rectangle 5"/>
            <p:cNvSpPr/>
            <p:nvPr/>
          </p:nvSpPr>
          <p:spPr>
            <a:xfrm>
              <a:off x="0" y="970644"/>
              <a:ext cx="8704125" cy="3173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1356" tIns="181356" rIns="241808" bIns="272034" numCol="1" spcCol="1270" anchor="t" anchorCtr="0">
              <a:noAutofit/>
            </a:bodyPr>
            <a:lstStyle/>
            <a:p>
              <a:pPr marL="0" lvl="1" algn="l" defTabSz="1511262">
                <a:lnSpc>
                  <a:spcPct val="90000"/>
                </a:lnSpc>
                <a:spcBef>
                  <a:spcPct val="0"/>
                </a:spcBef>
                <a:spcAft>
                  <a:spcPct val="15000"/>
                </a:spcAft>
              </a:pPr>
              <a:endParaRPr lang="en-US" sz="3500" kern="1200" dirty="0">
                <a:latin typeface="+mj-lt"/>
              </a:endParaRPr>
            </a:p>
          </p:txBody>
        </p:sp>
      </p:grpSp>
      <p:grpSp>
        <p:nvGrpSpPr>
          <p:cNvPr id="7" name="Group 6"/>
          <p:cNvGrpSpPr/>
          <p:nvPr/>
        </p:nvGrpSpPr>
        <p:grpSpPr>
          <a:xfrm>
            <a:off x="415720" y="1792059"/>
            <a:ext cx="8347954" cy="790503"/>
            <a:chOff x="0" y="47858"/>
            <a:chExt cx="8704125" cy="979200"/>
          </a:xfrm>
        </p:grpSpPr>
        <p:sp>
          <p:nvSpPr>
            <p:cNvPr id="8" name="Rectangle 7"/>
            <p:cNvSpPr/>
            <p:nvPr/>
          </p:nvSpPr>
          <p:spPr>
            <a:xfrm>
              <a:off x="0" y="47858"/>
              <a:ext cx="8704125" cy="979200"/>
            </a:xfrm>
            <a:prstGeom prst="rect">
              <a:avLst/>
            </a:prstGeom>
            <a:solidFill>
              <a:srgbClr val="588AB6"/>
            </a:solidFill>
            <a:ln w="0"/>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ctangle 8"/>
            <p:cNvSpPr/>
            <p:nvPr/>
          </p:nvSpPr>
          <p:spPr>
            <a:xfrm>
              <a:off x="0" y="47858"/>
              <a:ext cx="8704125" cy="979200"/>
            </a:xfrm>
            <a:prstGeom prst="rect">
              <a:avLst/>
            </a:prstGeom>
            <a:ln w="0"/>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569">
                <a:lnSpc>
                  <a:spcPct val="90000"/>
                </a:lnSpc>
                <a:spcBef>
                  <a:spcPct val="0"/>
                </a:spcBef>
                <a:spcAft>
                  <a:spcPct val="35000"/>
                </a:spcAft>
              </a:pPr>
              <a:endParaRPr lang="en-US" sz="2800" b="1" kern="1200" dirty="0">
                <a:latin typeface="Microsoft JhengHei" panose="020B0604030504040204" pitchFamily="34" charset="-120"/>
                <a:ea typeface="Microsoft JhengHei" panose="020B0604030504040204" pitchFamily="34" charset="-120"/>
              </a:endParaRPr>
            </a:p>
          </p:txBody>
        </p:sp>
      </p:grpSp>
      <p:sp>
        <p:nvSpPr>
          <p:cNvPr id="18" name="Text Placeholder 10"/>
          <p:cNvSpPr>
            <a:spLocks noGrp="1"/>
          </p:cNvSpPr>
          <p:nvPr>
            <p:ph type="body" sz="quarter" idx="11" hasCustomPrompt="1"/>
          </p:nvPr>
        </p:nvSpPr>
        <p:spPr>
          <a:xfrm>
            <a:off x="415529" y="1816775"/>
            <a:ext cx="8348663" cy="790502"/>
          </a:xfrm>
        </p:spPr>
        <p:txBody>
          <a:bodyPr anchor="ctr">
            <a:normAutofit/>
          </a:bodyPr>
          <a:lstStyle>
            <a:lvl1pPr algn="ctr">
              <a:defRPr sz="3200" b="1" baseline="0">
                <a:solidFill>
                  <a:schemeClr val="bg1"/>
                </a:solidFill>
                <a:latin typeface="Arial" panose="020B0604020202020204" pitchFamily="34" charset="0"/>
                <a:ea typeface="Microsoft JhengHei" panose="020B0604030504040204" pitchFamily="34" charset="-120"/>
                <a:cs typeface="Arial" panose="020B0604020202020204" pitchFamily="34" charset="0"/>
              </a:defRPr>
            </a:lvl1pPr>
          </a:lstStyle>
          <a:p>
            <a:pPr lvl="0"/>
            <a:r>
              <a:rPr lang="en-US" dirty="0"/>
              <a:t>Headline Here</a:t>
            </a:r>
          </a:p>
        </p:txBody>
      </p:sp>
      <p:sp>
        <p:nvSpPr>
          <p:cNvPr id="21" name="Text Placeholder 12"/>
          <p:cNvSpPr>
            <a:spLocks noGrp="1"/>
          </p:cNvSpPr>
          <p:nvPr>
            <p:ph type="body" sz="quarter" idx="12" hasCustomPrompt="1"/>
          </p:nvPr>
        </p:nvSpPr>
        <p:spPr>
          <a:xfrm>
            <a:off x="603668" y="2675435"/>
            <a:ext cx="8002212" cy="2908833"/>
          </a:xfrm>
        </p:spPr>
        <p:txBody>
          <a:bodyPr>
            <a:normAutofit/>
          </a:bodyPr>
          <a:lstStyle>
            <a:lvl2pPr>
              <a:spcAft>
                <a:spcPts val="900"/>
              </a:spcAft>
              <a:buClrTx/>
              <a:defRPr sz="2700"/>
            </a:lvl2pPr>
          </a:lstStyle>
          <a:p>
            <a:pPr lvl="1"/>
            <a:r>
              <a:rPr lang="en-US" dirty="0"/>
              <a:t>Content A</a:t>
            </a:r>
          </a:p>
          <a:p>
            <a:pPr lvl="1"/>
            <a:r>
              <a:rPr lang="en-US" dirty="0"/>
              <a:t>Content B</a:t>
            </a:r>
          </a:p>
          <a:p>
            <a:pPr lvl="1"/>
            <a:r>
              <a:rPr lang="en-US" dirty="0"/>
              <a:t>Content C</a:t>
            </a:r>
          </a:p>
          <a:p>
            <a:pPr lvl="1"/>
            <a:r>
              <a:rPr lang="en-US" dirty="0"/>
              <a:t>Content D</a:t>
            </a:r>
          </a:p>
          <a:p>
            <a:pPr lvl="1"/>
            <a:r>
              <a:rPr lang="en-US" dirty="0"/>
              <a:t>Content E</a:t>
            </a:r>
          </a:p>
        </p:txBody>
      </p:sp>
    </p:spTree>
    <p:extLst>
      <p:ext uri="{BB962C8B-B14F-4D97-AF65-F5344CB8AC3E}">
        <p14:creationId xmlns:p14="http://schemas.microsoft.com/office/powerpoint/2010/main" val="3285021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8" name="Rectangle 7"/>
          <p:cNvSpPr/>
          <p:nvPr/>
        </p:nvSpPr>
        <p:spPr>
          <a:xfrm>
            <a:off x="413206" y="2372498"/>
            <a:ext cx="5259311" cy="3480892"/>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 name="Title 1"/>
          <p:cNvSpPr>
            <a:spLocks noGrp="1"/>
          </p:cNvSpPr>
          <p:nvPr>
            <p:ph type="title"/>
          </p:nvPr>
        </p:nvSpPr>
        <p:spPr>
          <a:xfrm>
            <a:off x="406627" y="558351"/>
            <a:ext cx="6851929" cy="906308"/>
          </a:xfr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0821" y="6475671"/>
            <a:ext cx="4283890" cy="401639"/>
          </a:xfrm>
          <a:prstGeom prst="rect">
            <a:avLst/>
          </a:prstGeom>
        </p:spPr>
        <p:txBody>
          <a:bodyPr/>
          <a:lstStyle/>
          <a:p>
            <a:pPr algn="r"/>
            <a:endParaRPr lang="en-US" dirty="0"/>
          </a:p>
        </p:txBody>
      </p:sp>
      <p:grpSp>
        <p:nvGrpSpPr>
          <p:cNvPr id="4" name="Group 3"/>
          <p:cNvGrpSpPr/>
          <p:nvPr/>
        </p:nvGrpSpPr>
        <p:grpSpPr>
          <a:xfrm>
            <a:off x="413206" y="1688288"/>
            <a:ext cx="5259311" cy="770708"/>
            <a:chOff x="0" y="47858"/>
            <a:chExt cx="8704125" cy="979200"/>
          </a:xfrm>
        </p:grpSpPr>
        <p:sp>
          <p:nvSpPr>
            <p:cNvPr id="5" name="Rectangle 4"/>
            <p:cNvSpPr/>
            <p:nvPr/>
          </p:nvSpPr>
          <p:spPr>
            <a:xfrm>
              <a:off x="0" y="47858"/>
              <a:ext cx="8704125" cy="979200"/>
            </a:xfrm>
            <a:prstGeom prst="rect">
              <a:avLst/>
            </a:prstGeom>
            <a:solidFill>
              <a:srgbClr val="588AB6"/>
            </a:solidFill>
            <a:ln w="0"/>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5"/>
            <p:cNvSpPr/>
            <p:nvPr/>
          </p:nvSpPr>
          <p:spPr>
            <a:xfrm>
              <a:off x="0" y="47858"/>
              <a:ext cx="8704125" cy="979200"/>
            </a:xfrm>
            <a:prstGeom prst="rect">
              <a:avLst/>
            </a:prstGeom>
            <a:ln w="0"/>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569">
                <a:lnSpc>
                  <a:spcPct val="90000"/>
                </a:lnSpc>
                <a:spcBef>
                  <a:spcPct val="0"/>
                </a:spcBef>
                <a:spcAft>
                  <a:spcPct val="35000"/>
                </a:spcAft>
              </a:pPr>
              <a:endParaRPr lang="en-US" sz="2800" b="1" kern="1200" dirty="0">
                <a:latin typeface="Microsoft JhengHei" panose="020B0604030504040204" pitchFamily="34" charset="-120"/>
                <a:ea typeface="Microsoft JhengHei" panose="020B0604030504040204" pitchFamily="34" charset="-120"/>
              </a:endParaRPr>
            </a:p>
          </p:txBody>
        </p:sp>
      </p:grpSp>
      <p:sp>
        <p:nvSpPr>
          <p:cNvPr id="11" name="Picture Placeholder 10"/>
          <p:cNvSpPr>
            <a:spLocks noGrp="1"/>
          </p:cNvSpPr>
          <p:nvPr>
            <p:ph type="pic" sz="quarter" idx="11"/>
          </p:nvPr>
        </p:nvSpPr>
        <p:spPr>
          <a:xfrm>
            <a:off x="5834358" y="1687513"/>
            <a:ext cx="2922692" cy="4165600"/>
          </a:xfrm>
        </p:spPr>
        <p:txBody>
          <a:bodyPr/>
          <a:lstStyle/>
          <a:p>
            <a:r>
              <a:rPr lang="en-US"/>
              <a:t>Click icon to add picture</a:t>
            </a:r>
          </a:p>
        </p:txBody>
      </p:sp>
      <p:sp>
        <p:nvSpPr>
          <p:cNvPr id="13" name="Text Placeholder 10"/>
          <p:cNvSpPr>
            <a:spLocks noGrp="1"/>
          </p:cNvSpPr>
          <p:nvPr>
            <p:ph type="body" sz="quarter" idx="12" hasCustomPrompt="1"/>
          </p:nvPr>
        </p:nvSpPr>
        <p:spPr>
          <a:xfrm>
            <a:off x="415530" y="1682598"/>
            <a:ext cx="5329815" cy="850537"/>
          </a:xfrm>
        </p:spPr>
        <p:txBody>
          <a:bodyPr anchor="ctr">
            <a:normAutofit/>
          </a:bodyPr>
          <a:lstStyle>
            <a:lvl1pPr algn="ctr">
              <a:defRPr sz="3200" b="1" baseline="0">
                <a:solidFill>
                  <a:schemeClr val="bg1"/>
                </a:solidFill>
                <a:latin typeface="Arial" panose="020B0604020202020204" pitchFamily="34" charset="0"/>
                <a:ea typeface="Microsoft JhengHei" panose="020B0604030504040204" pitchFamily="34" charset="-120"/>
                <a:cs typeface="Arial" panose="020B0604020202020204" pitchFamily="34" charset="0"/>
              </a:defRPr>
            </a:lvl1pPr>
          </a:lstStyle>
          <a:p>
            <a:pPr lvl="0"/>
            <a:r>
              <a:rPr lang="en-US" dirty="0"/>
              <a:t>Headline Here</a:t>
            </a:r>
          </a:p>
        </p:txBody>
      </p:sp>
      <p:sp>
        <p:nvSpPr>
          <p:cNvPr id="17" name="Text Placeholder 12"/>
          <p:cNvSpPr>
            <a:spLocks noGrp="1"/>
          </p:cNvSpPr>
          <p:nvPr>
            <p:ph type="body" sz="quarter" idx="13" hasCustomPrompt="1"/>
          </p:nvPr>
        </p:nvSpPr>
        <p:spPr>
          <a:xfrm>
            <a:off x="597600" y="2577419"/>
            <a:ext cx="5139653" cy="3045451"/>
          </a:xfrm>
        </p:spPr>
        <p:txBody>
          <a:bodyPr>
            <a:normAutofit/>
          </a:bodyPr>
          <a:lstStyle>
            <a:lvl2pPr>
              <a:spcAft>
                <a:spcPts val="900"/>
              </a:spcAft>
              <a:buClrTx/>
              <a:defRPr sz="2700"/>
            </a:lvl2pPr>
          </a:lstStyle>
          <a:p>
            <a:pPr lvl="1"/>
            <a:r>
              <a:rPr lang="en-US" dirty="0"/>
              <a:t>Content A</a:t>
            </a:r>
          </a:p>
          <a:p>
            <a:pPr lvl="1"/>
            <a:r>
              <a:rPr lang="en-US" dirty="0"/>
              <a:t>Content B</a:t>
            </a:r>
          </a:p>
          <a:p>
            <a:pPr lvl="1"/>
            <a:r>
              <a:rPr lang="en-US" dirty="0"/>
              <a:t>Content C</a:t>
            </a:r>
          </a:p>
          <a:p>
            <a:pPr lvl="1"/>
            <a:r>
              <a:rPr lang="en-US" dirty="0"/>
              <a:t>Content D</a:t>
            </a:r>
          </a:p>
          <a:p>
            <a:pPr lvl="1"/>
            <a:r>
              <a:rPr lang="en-US" dirty="0"/>
              <a:t>Content E</a:t>
            </a:r>
          </a:p>
        </p:txBody>
      </p:sp>
    </p:spTree>
    <p:extLst>
      <p:ext uri="{BB962C8B-B14F-4D97-AF65-F5344CB8AC3E}">
        <p14:creationId xmlns:p14="http://schemas.microsoft.com/office/powerpoint/2010/main" val="3337257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0821" y="6475671"/>
            <a:ext cx="4283890" cy="401639"/>
          </a:xfrm>
          <a:prstGeom prst="rect">
            <a:avLst/>
          </a:prstGeom>
        </p:spPr>
        <p:txBody>
          <a:bodyPr/>
          <a:lstStyle/>
          <a:p>
            <a:pPr algn="r"/>
            <a:endParaRPr lang="en-US" dirty="0"/>
          </a:p>
        </p:txBody>
      </p:sp>
      <p:grpSp>
        <p:nvGrpSpPr>
          <p:cNvPr id="4" name="Group 3"/>
          <p:cNvGrpSpPr/>
          <p:nvPr/>
        </p:nvGrpSpPr>
        <p:grpSpPr>
          <a:xfrm>
            <a:off x="413206" y="1688287"/>
            <a:ext cx="4142610" cy="733637"/>
            <a:chOff x="0" y="47858"/>
            <a:chExt cx="8704125" cy="979200"/>
          </a:xfrm>
        </p:grpSpPr>
        <p:sp>
          <p:nvSpPr>
            <p:cNvPr id="5" name="Rectangle 4"/>
            <p:cNvSpPr/>
            <p:nvPr/>
          </p:nvSpPr>
          <p:spPr>
            <a:xfrm>
              <a:off x="0" y="47858"/>
              <a:ext cx="8704125" cy="979200"/>
            </a:xfrm>
            <a:prstGeom prst="rect">
              <a:avLst/>
            </a:prstGeom>
            <a:solidFill>
              <a:srgbClr val="588AB6"/>
            </a:solidFill>
            <a:ln w="0"/>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5"/>
            <p:cNvSpPr/>
            <p:nvPr/>
          </p:nvSpPr>
          <p:spPr>
            <a:xfrm>
              <a:off x="0" y="47858"/>
              <a:ext cx="8704125" cy="979200"/>
            </a:xfrm>
            <a:prstGeom prst="rect">
              <a:avLst/>
            </a:prstGeom>
            <a:ln w="0"/>
          </p:spPr>
          <p:style>
            <a:lnRef idx="0">
              <a:scrgbClr r="0" g="0" b="0"/>
            </a:lnRef>
            <a:fillRef idx="0">
              <a:scrgbClr r="0" g="0" b="0"/>
            </a:fillRef>
            <a:effectRef idx="0">
              <a:scrgbClr r="0" g="0" b="0"/>
            </a:effectRef>
            <a:fontRef idx="minor">
              <a:schemeClr val="lt1"/>
            </a:fontRef>
          </p:style>
          <p:txBody>
            <a:bodyPr spcFirstLastPara="0" vert="horz" wrap="square" lIns="199136" tIns="113792" rIns="199136" bIns="113792" numCol="1" spcCol="1270" anchor="ctr" anchorCtr="0">
              <a:noAutofit/>
            </a:bodyPr>
            <a:lstStyle/>
            <a:p>
              <a:pPr lvl="0" algn="ctr" defTabSz="1244569">
                <a:lnSpc>
                  <a:spcPct val="90000"/>
                </a:lnSpc>
                <a:spcBef>
                  <a:spcPct val="0"/>
                </a:spcBef>
                <a:spcAft>
                  <a:spcPct val="35000"/>
                </a:spcAft>
              </a:pPr>
              <a:endParaRPr lang="en-US" sz="2800" b="1" kern="1200" dirty="0">
                <a:latin typeface="Microsoft JhengHei" panose="020B0604030504040204" pitchFamily="34" charset="-120"/>
                <a:ea typeface="Microsoft JhengHei" panose="020B0604030504040204" pitchFamily="34" charset="-120"/>
              </a:endParaRPr>
            </a:p>
          </p:txBody>
        </p:sp>
      </p:grpSp>
      <p:sp>
        <p:nvSpPr>
          <p:cNvPr id="8" name="Rectangle 7"/>
          <p:cNvSpPr/>
          <p:nvPr/>
        </p:nvSpPr>
        <p:spPr>
          <a:xfrm>
            <a:off x="413206" y="2421924"/>
            <a:ext cx="4142610" cy="3431465"/>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Picture Placeholder 10"/>
          <p:cNvSpPr>
            <a:spLocks noGrp="1"/>
          </p:cNvSpPr>
          <p:nvPr>
            <p:ph type="pic" sz="quarter" idx="11"/>
          </p:nvPr>
        </p:nvSpPr>
        <p:spPr>
          <a:xfrm>
            <a:off x="4693381" y="1687513"/>
            <a:ext cx="4063668" cy="4165600"/>
          </a:xfrm>
        </p:spPr>
        <p:txBody>
          <a:bodyPr/>
          <a:lstStyle/>
          <a:p>
            <a:r>
              <a:rPr lang="en-US"/>
              <a:t>Click icon to add picture</a:t>
            </a:r>
          </a:p>
        </p:txBody>
      </p:sp>
      <p:sp>
        <p:nvSpPr>
          <p:cNvPr id="13" name="Text Placeholder 10"/>
          <p:cNvSpPr>
            <a:spLocks noGrp="1"/>
          </p:cNvSpPr>
          <p:nvPr>
            <p:ph type="body" sz="quarter" idx="12" hasCustomPrompt="1"/>
          </p:nvPr>
        </p:nvSpPr>
        <p:spPr>
          <a:xfrm>
            <a:off x="415530" y="1732026"/>
            <a:ext cx="3826721" cy="702255"/>
          </a:xfrm>
        </p:spPr>
        <p:txBody>
          <a:bodyPr anchor="ctr">
            <a:normAutofit/>
          </a:bodyPr>
          <a:lstStyle>
            <a:lvl1pPr algn="ctr">
              <a:defRPr sz="3200" b="1" baseline="0">
                <a:solidFill>
                  <a:schemeClr val="bg1"/>
                </a:solidFill>
                <a:latin typeface="Arial" panose="020B0604020202020204" pitchFamily="34" charset="0"/>
                <a:ea typeface="Microsoft JhengHei" panose="020B0604030504040204" pitchFamily="34" charset="-120"/>
                <a:cs typeface="Arial" panose="020B0604020202020204" pitchFamily="34" charset="0"/>
              </a:defRPr>
            </a:lvl1pPr>
          </a:lstStyle>
          <a:p>
            <a:pPr lvl="0"/>
            <a:r>
              <a:rPr lang="en-US" dirty="0"/>
              <a:t>Headline Here</a:t>
            </a:r>
          </a:p>
        </p:txBody>
      </p:sp>
      <p:sp>
        <p:nvSpPr>
          <p:cNvPr id="17" name="Text Placeholder 12"/>
          <p:cNvSpPr>
            <a:spLocks noGrp="1"/>
          </p:cNvSpPr>
          <p:nvPr>
            <p:ph type="body" sz="quarter" idx="13" hasCustomPrompt="1"/>
          </p:nvPr>
        </p:nvSpPr>
        <p:spPr>
          <a:xfrm>
            <a:off x="597598" y="2527991"/>
            <a:ext cx="3480788" cy="3045451"/>
          </a:xfrm>
        </p:spPr>
        <p:txBody>
          <a:bodyPr>
            <a:normAutofit/>
          </a:bodyPr>
          <a:lstStyle>
            <a:lvl2pPr>
              <a:spcAft>
                <a:spcPts val="900"/>
              </a:spcAft>
              <a:buClrTx/>
              <a:defRPr sz="2700"/>
            </a:lvl2pPr>
          </a:lstStyle>
          <a:p>
            <a:pPr lvl="1"/>
            <a:r>
              <a:rPr lang="en-US" dirty="0"/>
              <a:t>Content A</a:t>
            </a:r>
          </a:p>
          <a:p>
            <a:pPr lvl="1"/>
            <a:r>
              <a:rPr lang="en-US" dirty="0"/>
              <a:t>Content B</a:t>
            </a:r>
          </a:p>
          <a:p>
            <a:pPr lvl="1"/>
            <a:r>
              <a:rPr lang="en-US" dirty="0"/>
              <a:t>Content C</a:t>
            </a:r>
          </a:p>
          <a:p>
            <a:pPr lvl="1"/>
            <a:r>
              <a:rPr lang="en-US" dirty="0"/>
              <a:t>Content D</a:t>
            </a:r>
          </a:p>
          <a:p>
            <a:pPr lvl="1"/>
            <a:r>
              <a:rPr lang="en-US" dirty="0"/>
              <a:t>Content E</a:t>
            </a:r>
          </a:p>
        </p:txBody>
      </p:sp>
    </p:spTree>
    <p:extLst>
      <p:ext uri="{BB962C8B-B14F-4D97-AF65-F5344CB8AC3E}">
        <p14:creationId xmlns:p14="http://schemas.microsoft.com/office/powerpoint/2010/main" val="1426278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4570821" y="6475671"/>
            <a:ext cx="4283890" cy="401639"/>
          </a:xfrm>
          <a:prstGeom prst="rect">
            <a:avLst/>
          </a:prstGeom>
        </p:spPr>
        <p:txBody>
          <a:bodyPr/>
          <a:lstStyle/>
          <a:p>
            <a:pPr algn="r"/>
            <a:endParaRPr lang="en-US" dirty="0"/>
          </a:p>
        </p:txBody>
      </p:sp>
      <p:sp>
        <p:nvSpPr>
          <p:cNvPr id="4" name="Picture Placeholder 10"/>
          <p:cNvSpPr>
            <a:spLocks noGrp="1"/>
          </p:cNvSpPr>
          <p:nvPr>
            <p:ph type="pic" sz="quarter" idx="11"/>
          </p:nvPr>
        </p:nvSpPr>
        <p:spPr>
          <a:xfrm>
            <a:off x="412695" y="1792290"/>
            <a:ext cx="8351498" cy="3976687"/>
          </a:xfrm>
        </p:spPr>
        <p:txBody>
          <a:bodyPr/>
          <a:lstStyle/>
          <a:p>
            <a:r>
              <a:rPr lang="en-US"/>
              <a:t>Click icon to add picture</a:t>
            </a:r>
            <a:endParaRPr lang="en-US" dirty="0"/>
          </a:p>
        </p:txBody>
      </p:sp>
    </p:spTree>
    <p:extLst>
      <p:ext uri="{BB962C8B-B14F-4D97-AF65-F5344CB8AC3E}">
        <p14:creationId xmlns:p14="http://schemas.microsoft.com/office/powerpoint/2010/main" val="1841710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4570821" y="6475671"/>
            <a:ext cx="4283890" cy="401639"/>
          </a:xfrm>
          <a:prstGeom prst="rect">
            <a:avLst/>
          </a:prstGeom>
        </p:spPr>
        <p:txBody>
          <a:bodyPr/>
          <a:lstStyle/>
          <a:p>
            <a:pPr algn="r"/>
            <a:endParaRPr lang="en-US" dirty="0"/>
          </a:p>
        </p:txBody>
      </p:sp>
      <p:grpSp>
        <p:nvGrpSpPr>
          <p:cNvPr id="13" name="Group 12"/>
          <p:cNvGrpSpPr/>
          <p:nvPr/>
        </p:nvGrpSpPr>
        <p:grpSpPr>
          <a:xfrm>
            <a:off x="6400799" y="2978901"/>
            <a:ext cx="2360141" cy="1892504"/>
            <a:chOff x="0" y="970644"/>
            <a:chExt cx="8704125" cy="3173219"/>
          </a:xfrm>
        </p:grpSpPr>
        <p:sp>
          <p:nvSpPr>
            <p:cNvPr id="14" name="Rectangle 13"/>
            <p:cNvSpPr/>
            <p:nvPr/>
          </p:nvSpPr>
          <p:spPr>
            <a:xfrm>
              <a:off x="0" y="970644"/>
              <a:ext cx="8704125" cy="3173219"/>
            </a:xfrm>
            <a:prstGeom prst="rect">
              <a:avLst/>
            </a:pr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5" name="Rectangle 14"/>
            <p:cNvSpPr/>
            <p:nvPr/>
          </p:nvSpPr>
          <p:spPr>
            <a:xfrm>
              <a:off x="0" y="970644"/>
              <a:ext cx="8704125" cy="317321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1356" tIns="181356" rIns="241808" bIns="272034" numCol="1" spcCol="1270" anchor="t" anchorCtr="0">
              <a:noAutofit/>
            </a:bodyPr>
            <a:lstStyle/>
            <a:p>
              <a:pPr marL="0" lvl="1" algn="l" defTabSz="1511262">
                <a:lnSpc>
                  <a:spcPct val="90000"/>
                </a:lnSpc>
                <a:spcBef>
                  <a:spcPct val="0"/>
                </a:spcBef>
                <a:spcAft>
                  <a:spcPct val="15000"/>
                </a:spcAft>
              </a:pPr>
              <a:endParaRPr lang="en-US" sz="3500" kern="1200" dirty="0">
                <a:solidFill>
                  <a:schemeClr val="bg1">
                    <a:lumMod val="95000"/>
                  </a:schemeClr>
                </a:solidFill>
                <a:latin typeface="+mj-lt"/>
              </a:endParaRPr>
            </a:p>
          </p:txBody>
        </p:sp>
      </p:grpSp>
      <p:sp>
        <p:nvSpPr>
          <p:cNvPr id="16" name="Rectangle 15"/>
          <p:cNvSpPr/>
          <p:nvPr/>
        </p:nvSpPr>
        <p:spPr>
          <a:xfrm>
            <a:off x="4723853" y="2226794"/>
            <a:ext cx="4037088" cy="869863"/>
          </a:xfrm>
          <a:prstGeom prst="rect">
            <a:avLst/>
          </a:prstGeom>
          <a:solidFill>
            <a:srgbClr val="588AB6"/>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Picture Placeholder 11"/>
          <p:cNvSpPr>
            <a:spLocks noGrp="1"/>
          </p:cNvSpPr>
          <p:nvPr>
            <p:ph type="pic" sz="quarter" idx="12"/>
          </p:nvPr>
        </p:nvSpPr>
        <p:spPr>
          <a:xfrm>
            <a:off x="4723853" y="3089156"/>
            <a:ext cx="1676946" cy="1782249"/>
          </a:xfrm>
        </p:spPr>
        <p:txBody>
          <a:bodyPr/>
          <a:lstStyle/>
          <a:p>
            <a:r>
              <a:rPr lang="en-US"/>
              <a:t>Click icon to add picture</a:t>
            </a:r>
          </a:p>
        </p:txBody>
      </p:sp>
      <p:sp>
        <p:nvSpPr>
          <p:cNvPr id="30" name="Text Placeholder 25"/>
          <p:cNvSpPr>
            <a:spLocks noGrp="1"/>
          </p:cNvSpPr>
          <p:nvPr>
            <p:ph type="body" sz="quarter" idx="16" hasCustomPrompt="1"/>
          </p:nvPr>
        </p:nvSpPr>
        <p:spPr>
          <a:xfrm>
            <a:off x="6562335" y="3511923"/>
            <a:ext cx="2198606"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Street Address</a:t>
            </a:r>
          </a:p>
        </p:txBody>
      </p:sp>
      <p:sp>
        <p:nvSpPr>
          <p:cNvPr id="31" name="Text Placeholder 25"/>
          <p:cNvSpPr>
            <a:spLocks noGrp="1"/>
          </p:cNvSpPr>
          <p:nvPr>
            <p:ph type="body" sz="quarter" idx="17" hasCustomPrompt="1"/>
          </p:nvPr>
        </p:nvSpPr>
        <p:spPr>
          <a:xfrm>
            <a:off x="6561323" y="3834254"/>
            <a:ext cx="2199617"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City, State Zip</a:t>
            </a:r>
          </a:p>
        </p:txBody>
      </p:sp>
      <p:sp>
        <p:nvSpPr>
          <p:cNvPr id="34" name="Text Placeholder 25"/>
          <p:cNvSpPr>
            <a:spLocks noGrp="1"/>
          </p:cNvSpPr>
          <p:nvPr>
            <p:ph type="body" sz="quarter" idx="20" hasCustomPrompt="1"/>
          </p:nvPr>
        </p:nvSpPr>
        <p:spPr>
          <a:xfrm>
            <a:off x="6561359" y="3194985"/>
            <a:ext cx="219958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Office Location</a:t>
            </a:r>
          </a:p>
        </p:txBody>
      </p:sp>
      <p:sp>
        <p:nvSpPr>
          <p:cNvPr id="47" name="Text Placeholder 10"/>
          <p:cNvSpPr>
            <a:spLocks noGrp="1"/>
          </p:cNvSpPr>
          <p:nvPr>
            <p:ph type="body" sz="quarter" idx="29" hasCustomPrompt="1"/>
          </p:nvPr>
        </p:nvSpPr>
        <p:spPr>
          <a:xfrm>
            <a:off x="4849934" y="2685878"/>
            <a:ext cx="3481801" cy="391835"/>
          </a:xfrm>
        </p:spPr>
        <p:txBody>
          <a:bodyPr>
            <a:normAutofit/>
          </a:bodyPr>
          <a:lstStyle>
            <a:lvl1pPr>
              <a:defRPr sz="2000" b="0" i="1">
                <a:solidFill>
                  <a:schemeClr val="bg1"/>
                </a:solidFill>
              </a:defRPr>
            </a:lvl1pPr>
            <a:lvl2pPr marL="201163" indent="0">
              <a:buNone/>
              <a:defRPr/>
            </a:lvl2pPr>
          </a:lstStyle>
          <a:p>
            <a:pPr lvl="0"/>
            <a:r>
              <a:rPr lang="en-US" dirty="0"/>
              <a:t>Title, Bricker &amp; </a:t>
            </a:r>
            <a:r>
              <a:rPr lang="en-US" dirty="0" err="1"/>
              <a:t>Eckler</a:t>
            </a:r>
            <a:r>
              <a:rPr lang="en-US" dirty="0"/>
              <a:t> LLP</a:t>
            </a:r>
          </a:p>
        </p:txBody>
      </p:sp>
      <p:sp>
        <p:nvSpPr>
          <p:cNvPr id="48" name="Text Placeholder 10"/>
          <p:cNvSpPr>
            <a:spLocks noGrp="1"/>
          </p:cNvSpPr>
          <p:nvPr>
            <p:ph type="body" sz="quarter" idx="30" hasCustomPrompt="1"/>
          </p:nvPr>
        </p:nvSpPr>
        <p:spPr>
          <a:xfrm>
            <a:off x="4850945" y="2308313"/>
            <a:ext cx="3480791" cy="417356"/>
          </a:xfrm>
        </p:spPr>
        <p:txBody>
          <a:bodyPr>
            <a:noAutofit/>
          </a:bodyPr>
          <a:lstStyle>
            <a:lvl1pPr>
              <a:defRPr sz="2400" b="1">
                <a:solidFill>
                  <a:schemeClr val="bg1"/>
                </a:solidFill>
              </a:defRPr>
            </a:lvl1pPr>
            <a:lvl2pPr marL="201163" indent="0">
              <a:buNone/>
              <a:defRPr/>
            </a:lvl2pPr>
          </a:lstStyle>
          <a:p>
            <a:pPr lvl="0"/>
            <a:r>
              <a:rPr lang="en-US" dirty="0"/>
              <a:t>Name</a:t>
            </a:r>
          </a:p>
        </p:txBody>
      </p:sp>
      <p:sp>
        <p:nvSpPr>
          <p:cNvPr id="29" name="Text Placeholder 25"/>
          <p:cNvSpPr>
            <a:spLocks noGrp="1"/>
          </p:cNvSpPr>
          <p:nvPr>
            <p:ph type="body" sz="quarter" idx="32" hasCustomPrompt="1"/>
          </p:nvPr>
        </p:nvSpPr>
        <p:spPr>
          <a:xfrm>
            <a:off x="6567429" y="4153893"/>
            <a:ext cx="219351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name@bricker.com</a:t>
            </a:r>
          </a:p>
        </p:txBody>
      </p:sp>
      <p:sp>
        <p:nvSpPr>
          <p:cNvPr id="40" name="Text Placeholder 25"/>
          <p:cNvSpPr>
            <a:spLocks noGrp="1"/>
          </p:cNvSpPr>
          <p:nvPr>
            <p:ph type="body" sz="quarter" idx="33" hasCustomPrompt="1"/>
          </p:nvPr>
        </p:nvSpPr>
        <p:spPr>
          <a:xfrm>
            <a:off x="6565959" y="4454647"/>
            <a:ext cx="219498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XXX.XXX.XXXX</a:t>
            </a:r>
          </a:p>
        </p:txBody>
      </p:sp>
      <p:grpSp>
        <p:nvGrpSpPr>
          <p:cNvPr id="32" name="Group 31"/>
          <p:cNvGrpSpPr/>
          <p:nvPr/>
        </p:nvGrpSpPr>
        <p:grpSpPr>
          <a:xfrm>
            <a:off x="2110672" y="2981661"/>
            <a:ext cx="2360141" cy="1892504"/>
            <a:chOff x="0" y="970644"/>
            <a:chExt cx="8704125" cy="3173219"/>
          </a:xfrm>
        </p:grpSpPr>
        <p:sp>
          <p:nvSpPr>
            <p:cNvPr id="33" name="Rectangle 32"/>
            <p:cNvSpPr/>
            <p:nvPr/>
          </p:nvSpPr>
          <p:spPr>
            <a:xfrm>
              <a:off x="0" y="970644"/>
              <a:ext cx="8704125" cy="3173219"/>
            </a:xfrm>
            <a:prstGeom prst="rect">
              <a:avLst/>
            </a:prstGeom>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7" name="Rectangle 36"/>
            <p:cNvSpPr/>
            <p:nvPr/>
          </p:nvSpPr>
          <p:spPr>
            <a:xfrm>
              <a:off x="0" y="970644"/>
              <a:ext cx="8704125" cy="3173219"/>
            </a:xfrm>
            <a:prstGeom prst="rect">
              <a:avLst/>
            </a:prstGeom>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1356" tIns="181356" rIns="241808" bIns="272034" numCol="1" spcCol="1270" anchor="t" anchorCtr="0">
              <a:noAutofit/>
            </a:bodyPr>
            <a:lstStyle/>
            <a:p>
              <a:pPr marL="0" lvl="1" algn="l" defTabSz="1511262">
                <a:lnSpc>
                  <a:spcPct val="90000"/>
                </a:lnSpc>
                <a:spcBef>
                  <a:spcPct val="0"/>
                </a:spcBef>
                <a:spcAft>
                  <a:spcPct val="15000"/>
                </a:spcAft>
              </a:pPr>
              <a:endParaRPr lang="en-US" sz="3500" kern="1200" dirty="0">
                <a:solidFill>
                  <a:schemeClr val="bg1">
                    <a:lumMod val="95000"/>
                  </a:schemeClr>
                </a:solidFill>
                <a:latin typeface="+mj-lt"/>
              </a:endParaRPr>
            </a:p>
          </p:txBody>
        </p:sp>
      </p:grpSp>
      <p:sp>
        <p:nvSpPr>
          <p:cNvPr id="41" name="Rectangle 40"/>
          <p:cNvSpPr/>
          <p:nvPr/>
        </p:nvSpPr>
        <p:spPr>
          <a:xfrm>
            <a:off x="433726" y="2229554"/>
            <a:ext cx="4037088" cy="869863"/>
          </a:xfrm>
          <a:prstGeom prst="rect">
            <a:avLst/>
          </a:prstGeom>
          <a:solidFill>
            <a:srgbClr val="588AB6"/>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Picture Placeholder 11"/>
          <p:cNvSpPr>
            <a:spLocks noGrp="1"/>
          </p:cNvSpPr>
          <p:nvPr>
            <p:ph type="pic" sz="quarter" idx="34"/>
          </p:nvPr>
        </p:nvSpPr>
        <p:spPr>
          <a:xfrm>
            <a:off x="433726" y="3091916"/>
            <a:ext cx="1676946" cy="1782249"/>
          </a:xfrm>
        </p:spPr>
        <p:txBody>
          <a:bodyPr/>
          <a:lstStyle/>
          <a:p>
            <a:r>
              <a:rPr lang="en-US"/>
              <a:t>Click icon to add picture</a:t>
            </a:r>
          </a:p>
        </p:txBody>
      </p:sp>
      <p:sp>
        <p:nvSpPr>
          <p:cNvPr id="45" name="Text Placeholder 25"/>
          <p:cNvSpPr>
            <a:spLocks noGrp="1"/>
          </p:cNvSpPr>
          <p:nvPr>
            <p:ph type="body" sz="quarter" idx="35" hasCustomPrompt="1"/>
          </p:nvPr>
        </p:nvSpPr>
        <p:spPr>
          <a:xfrm>
            <a:off x="2272208" y="3514683"/>
            <a:ext cx="2198606"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Street Address</a:t>
            </a:r>
          </a:p>
        </p:txBody>
      </p:sp>
      <p:sp>
        <p:nvSpPr>
          <p:cNvPr id="46" name="Text Placeholder 25"/>
          <p:cNvSpPr>
            <a:spLocks noGrp="1"/>
          </p:cNvSpPr>
          <p:nvPr>
            <p:ph type="body" sz="quarter" idx="36" hasCustomPrompt="1"/>
          </p:nvPr>
        </p:nvSpPr>
        <p:spPr>
          <a:xfrm>
            <a:off x="2271196" y="3837014"/>
            <a:ext cx="2199617"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City, State Zip</a:t>
            </a:r>
          </a:p>
        </p:txBody>
      </p:sp>
      <p:sp>
        <p:nvSpPr>
          <p:cNvPr id="49" name="Text Placeholder 25"/>
          <p:cNvSpPr>
            <a:spLocks noGrp="1"/>
          </p:cNvSpPr>
          <p:nvPr>
            <p:ph type="body" sz="quarter" idx="37" hasCustomPrompt="1"/>
          </p:nvPr>
        </p:nvSpPr>
        <p:spPr>
          <a:xfrm>
            <a:off x="2271232" y="3197745"/>
            <a:ext cx="219958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Office Location</a:t>
            </a:r>
          </a:p>
        </p:txBody>
      </p:sp>
      <p:sp>
        <p:nvSpPr>
          <p:cNvPr id="50" name="Text Placeholder 10"/>
          <p:cNvSpPr>
            <a:spLocks noGrp="1"/>
          </p:cNvSpPr>
          <p:nvPr>
            <p:ph type="body" sz="quarter" idx="38" hasCustomPrompt="1"/>
          </p:nvPr>
        </p:nvSpPr>
        <p:spPr>
          <a:xfrm>
            <a:off x="559807" y="2688638"/>
            <a:ext cx="3481801" cy="391835"/>
          </a:xfrm>
        </p:spPr>
        <p:txBody>
          <a:bodyPr>
            <a:normAutofit/>
          </a:bodyPr>
          <a:lstStyle>
            <a:lvl1pPr>
              <a:defRPr sz="2000" b="0" i="1">
                <a:solidFill>
                  <a:schemeClr val="bg1"/>
                </a:solidFill>
              </a:defRPr>
            </a:lvl1pPr>
            <a:lvl2pPr marL="201163" indent="0">
              <a:buNone/>
              <a:defRPr/>
            </a:lvl2pPr>
          </a:lstStyle>
          <a:p>
            <a:pPr lvl="0"/>
            <a:r>
              <a:rPr lang="en-US" dirty="0"/>
              <a:t>Title, Bricker &amp; </a:t>
            </a:r>
            <a:r>
              <a:rPr lang="en-US" dirty="0" err="1"/>
              <a:t>Eckler</a:t>
            </a:r>
            <a:r>
              <a:rPr lang="en-US" dirty="0"/>
              <a:t> LLP</a:t>
            </a:r>
          </a:p>
        </p:txBody>
      </p:sp>
      <p:sp>
        <p:nvSpPr>
          <p:cNvPr id="51" name="Text Placeholder 10"/>
          <p:cNvSpPr>
            <a:spLocks noGrp="1"/>
          </p:cNvSpPr>
          <p:nvPr>
            <p:ph type="body" sz="quarter" idx="39" hasCustomPrompt="1"/>
          </p:nvPr>
        </p:nvSpPr>
        <p:spPr>
          <a:xfrm>
            <a:off x="560818" y="2311073"/>
            <a:ext cx="3480791" cy="417356"/>
          </a:xfrm>
        </p:spPr>
        <p:txBody>
          <a:bodyPr>
            <a:noAutofit/>
          </a:bodyPr>
          <a:lstStyle>
            <a:lvl1pPr>
              <a:defRPr sz="2400" b="1">
                <a:solidFill>
                  <a:schemeClr val="bg1"/>
                </a:solidFill>
              </a:defRPr>
            </a:lvl1pPr>
            <a:lvl2pPr marL="201163" indent="0">
              <a:buNone/>
              <a:defRPr/>
            </a:lvl2pPr>
          </a:lstStyle>
          <a:p>
            <a:pPr lvl="0"/>
            <a:r>
              <a:rPr lang="en-US" dirty="0"/>
              <a:t>Name</a:t>
            </a:r>
          </a:p>
        </p:txBody>
      </p:sp>
      <p:sp>
        <p:nvSpPr>
          <p:cNvPr id="52" name="Text Placeholder 25"/>
          <p:cNvSpPr>
            <a:spLocks noGrp="1"/>
          </p:cNvSpPr>
          <p:nvPr>
            <p:ph type="body" sz="quarter" idx="40" hasCustomPrompt="1"/>
          </p:nvPr>
        </p:nvSpPr>
        <p:spPr>
          <a:xfrm>
            <a:off x="2277302" y="4156653"/>
            <a:ext cx="219351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name@bricker.com</a:t>
            </a:r>
          </a:p>
        </p:txBody>
      </p:sp>
      <p:sp>
        <p:nvSpPr>
          <p:cNvPr id="53" name="Text Placeholder 25"/>
          <p:cNvSpPr>
            <a:spLocks noGrp="1"/>
          </p:cNvSpPr>
          <p:nvPr>
            <p:ph type="body" sz="quarter" idx="41" hasCustomPrompt="1"/>
          </p:nvPr>
        </p:nvSpPr>
        <p:spPr>
          <a:xfrm>
            <a:off x="2275832" y="4457407"/>
            <a:ext cx="219498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XXX.XXX.XXXX</a:t>
            </a:r>
          </a:p>
        </p:txBody>
      </p:sp>
    </p:spTree>
    <p:extLst>
      <p:ext uri="{BB962C8B-B14F-4D97-AF65-F5344CB8AC3E}">
        <p14:creationId xmlns:p14="http://schemas.microsoft.com/office/powerpoint/2010/main" val="38015755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4570821" y="6475671"/>
            <a:ext cx="4283890" cy="401639"/>
          </a:xfrm>
          <a:prstGeom prst="rect">
            <a:avLst/>
          </a:prstGeom>
        </p:spPr>
        <p:txBody>
          <a:bodyPr/>
          <a:lstStyle/>
          <a:p>
            <a:pPr algn="r"/>
            <a:endParaRPr lang="en-US" dirty="0"/>
          </a:p>
        </p:txBody>
      </p:sp>
      <p:grpSp>
        <p:nvGrpSpPr>
          <p:cNvPr id="4" name="Group 3"/>
          <p:cNvGrpSpPr/>
          <p:nvPr/>
        </p:nvGrpSpPr>
        <p:grpSpPr>
          <a:xfrm>
            <a:off x="3589801" y="2932595"/>
            <a:ext cx="4113815" cy="2432425"/>
            <a:chOff x="0" y="970644"/>
            <a:chExt cx="8704125" cy="3173219"/>
          </a:xfrm>
        </p:grpSpPr>
        <p:sp>
          <p:nvSpPr>
            <p:cNvPr id="5" name="Rectangle 4"/>
            <p:cNvSpPr/>
            <p:nvPr/>
          </p:nvSpPr>
          <p:spPr>
            <a:xfrm>
              <a:off x="0" y="970644"/>
              <a:ext cx="8704125" cy="3173219"/>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Rectangle 5"/>
            <p:cNvSpPr/>
            <p:nvPr/>
          </p:nvSpPr>
          <p:spPr>
            <a:xfrm>
              <a:off x="0" y="970644"/>
              <a:ext cx="8704125" cy="317321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81356" tIns="181356" rIns="241808" bIns="272034" numCol="1" spcCol="1270" anchor="t" anchorCtr="0">
              <a:noAutofit/>
            </a:bodyPr>
            <a:lstStyle/>
            <a:p>
              <a:pPr marL="0" lvl="1" algn="l" defTabSz="1511262">
                <a:lnSpc>
                  <a:spcPct val="90000"/>
                </a:lnSpc>
                <a:spcBef>
                  <a:spcPct val="0"/>
                </a:spcBef>
                <a:spcAft>
                  <a:spcPct val="15000"/>
                </a:spcAft>
              </a:pPr>
              <a:endParaRPr lang="en-US" sz="3500" kern="1200" dirty="0">
                <a:latin typeface="+mj-lt"/>
              </a:endParaRPr>
            </a:p>
          </p:txBody>
        </p:sp>
      </p:grpSp>
      <p:sp>
        <p:nvSpPr>
          <p:cNvPr id="7" name="Rectangle 6"/>
          <p:cNvSpPr/>
          <p:nvPr/>
        </p:nvSpPr>
        <p:spPr>
          <a:xfrm>
            <a:off x="1456567" y="2419519"/>
            <a:ext cx="6247049" cy="890802"/>
          </a:xfrm>
          <a:prstGeom prst="rect">
            <a:avLst/>
          </a:prstGeom>
          <a:solidFill>
            <a:srgbClr val="588AB6"/>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Text Placeholder 10"/>
          <p:cNvSpPr>
            <a:spLocks noGrp="1"/>
          </p:cNvSpPr>
          <p:nvPr>
            <p:ph type="body" sz="quarter" idx="12" hasCustomPrompt="1"/>
          </p:nvPr>
        </p:nvSpPr>
        <p:spPr>
          <a:xfrm>
            <a:off x="1584795" y="2435703"/>
            <a:ext cx="4613032" cy="825031"/>
          </a:xfrm>
        </p:spPr>
        <p:txBody>
          <a:bodyPr>
            <a:normAutofit/>
          </a:bodyPr>
          <a:lstStyle>
            <a:lvl1pPr>
              <a:defRPr sz="2800" b="1">
                <a:solidFill>
                  <a:schemeClr val="bg1"/>
                </a:solidFill>
              </a:defRPr>
            </a:lvl1pPr>
            <a:lvl2pPr marL="201163" indent="0">
              <a:buNone/>
              <a:defRPr/>
            </a:lvl2pPr>
          </a:lstStyle>
          <a:p>
            <a:pPr lvl="0"/>
            <a:r>
              <a:rPr lang="en-US" dirty="0"/>
              <a:t>Name</a:t>
            </a:r>
          </a:p>
        </p:txBody>
      </p:sp>
      <p:sp>
        <p:nvSpPr>
          <p:cNvPr id="13" name="Text Placeholder 10"/>
          <p:cNvSpPr>
            <a:spLocks noGrp="1"/>
          </p:cNvSpPr>
          <p:nvPr>
            <p:ph type="body" sz="quarter" idx="13" hasCustomPrompt="1"/>
          </p:nvPr>
        </p:nvSpPr>
        <p:spPr>
          <a:xfrm>
            <a:off x="1575694" y="2849788"/>
            <a:ext cx="4614043" cy="574160"/>
          </a:xfrm>
        </p:spPr>
        <p:txBody>
          <a:bodyPr>
            <a:normAutofit/>
          </a:bodyPr>
          <a:lstStyle>
            <a:lvl1pPr>
              <a:defRPr sz="2400" b="0" i="1">
                <a:solidFill>
                  <a:schemeClr val="bg1"/>
                </a:solidFill>
              </a:defRPr>
            </a:lvl1pPr>
            <a:lvl2pPr marL="201163" indent="0">
              <a:buNone/>
              <a:defRPr/>
            </a:lvl2pPr>
          </a:lstStyle>
          <a:p>
            <a:pPr lvl="0"/>
            <a:r>
              <a:rPr lang="en-US" dirty="0"/>
              <a:t>Title, Bricker &amp; </a:t>
            </a:r>
            <a:r>
              <a:rPr lang="en-US" dirty="0" err="1"/>
              <a:t>Eckler</a:t>
            </a:r>
            <a:r>
              <a:rPr lang="en-US" dirty="0"/>
              <a:t> LLP</a:t>
            </a:r>
          </a:p>
        </p:txBody>
      </p:sp>
      <p:sp>
        <p:nvSpPr>
          <p:cNvPr id="16" name="Text Placeholder 25"/>
          <p:cNvSpPr>
            <a:spLocks noGrp="1"/>
          </p:cNvSpPr>
          <p:nvPr>
            <p:ph type="body" sz="quarter" idx="21" hasCustomPrompt="1"/>
          </p:nvPr>
        </p:nvSpPr>
        <p:spPr>
          <a:xfrm>
            <a:off x="3862024" y="3776440"/>
            <a:ext cx="3720407"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Street Address</a:t>
            </a:r>
          </a:p>
        </p:txBody>
      </p:sp>
      <p:sp>
        <p:nvSpPr>
          <p:cNvPr id="17" name="Text Placeholder 25"/>
          <p:cNvSpPr>
            <a:spLocks noGrp="1"/>
          </p:cNvSpPr>
          <p:nvPr>
            <p:ph type="body" sz="quarter" idx="22" hasCustomPrompt="1"/>
          </p:nvPr>
        </p:nvSpPr>
        <p:spPr>
          <a:xfrm>
            <a:off x="3861014" y="4098772"/>
            <a:ext cx="3721221"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City, State Zip</a:t>
            </a:r>
          </a:p>
        </p:txBody>
      </p:sp>
      <p:sp>
        <p:nvSpPr>
          <p:cNvPr id="19" name="Text Placeholder 25"/>
          <p:cNvSpPr>
            <a:spLocks noGrp="1"/>
          </p:cNvSpPr>
          <p:nvPr>
            <p:ph type="body" sz="quarter" idx="24" hasCustomPrompt="1"/>
          </p:nvPr>
        </p:nvSpPr>
        <p:spPr>
          <a:xfrm>
            <a:off x="3861050" y="4875608"/>
            <a:ext cx="372119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XXX.XXX.XXXX</a:t>
            </a:r>
          </a:p>
        </p:txBody>
      </p:sp>
      <p:sp>
        <p:nvSpPr>
          <p:cNvPr id="20" name="Text Placeholder 25"/>
          <p:cNvSpPr>
            <a:spLocks noGrp="1"/>
          </p:cNvSpPr>
          <p:nvPr>
            <p:ph type="body" sz="quarter" idx="25" hasCustomPrompt="1"/>
          </p:nvPr>
        </p:nvSpPr>
        <p:spPr>
          <a:xfrm>
            <a:off x="3861050" y="3459500"/>
            <a:ext cx="372119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Office Location</a:t>
            </a:r>
          </a:p>
        </p:txBody>
      </p:sp>
      <p:sp>
        <p:nvSpPr>
          <p:cNvPr id="21" name="Text Placeholder 25"/>
          <p:cNvSpPr>
            <a:spLocks noGrp="1"/>
          </p:cNvSpPr>
          <p:nvPr>
            <p:ph type="body" sz="quarter" idx="26" hasCustomPrompt="1"/>
          </p:nvPr>
        </p:nvSpPr>
        <p:spPr>
          <a:xfrm>
            <a:off x="3860040" y="4558672"/>
            <a:ext cx="3721192" cy="305733"/>
          </a:xfrm>
        </p:spPr>
        <p:txBody>
          <a:bodyPr>
            <a:noAutofit/>
          </a:bodyPr>
          <a:lstStyle>
            <a:lvl1pPr marL="0" marR="0" indent="0" algn="l" defTabSz="914377" rtl="0" eaLnBrk="1" fontAlgn="auto" latinLnBrk="0" hangingPunct="1">
              <a:lnSpc>
                <a:spcPct val="114000"/>
              </a:lnSpc>
              <a:spcBef>
                <a:spcPts val="0"/>
              </a:spcBef>
              <a:spcAft>
                <a:spcPts val="0"/>
              </a:spcAft>
              <a:buClrTx/>
              <a:buSzTx/>
              <a:buFontTx/>
              <a:buNone/>
              <a:tabLst/>
              <a:defRPr sz="1600" baseline="0"/>
            </a:lvl1pPr>
          </a:lstStyle>
          <a:p>
            <a:pPr marL="0" marR="0" lvl="0" indent="0" algn="l" defTabSz="914377" rtl="0" eaLnBrk="1" fontAlgn="auto" latinLnBrk="0" hangingPunct="1">
              <a:lnSpc>
                <a:spcPct val="114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icrosoft JhengHei" panose="020B0604030504040204" pitchFamily="34" charset="-120"/>
                <a:cs typeface="Arial" panose="020B0604020202020204" pitchFamily="34" charset="0"/>
              </a:rPr>
              <a:t>name@bricker.com</a:t>
            </a:r>
          </a:p>
        </p:txBody>
      </p:sp>
      <p:sp>
        <p:nvSpPr>
          <p:cNvPr id="12" name="Picture Placeholder 11"/>
          <p:cNvSpPr>
            <a:spLocks noGrp="1"/>
          </p:cNvSpPr>
          <p:nvPr>
            <p:ph type="pic" sz="quarter" idx="11"/>
          </p:nvPr>
        </p:nvSpPr>
        <p:spPr>
          <a:xfrm>
            <a:off x="1456567" y="3310321"/>
            <a:ext cx="2130040" cy="2054699"/>
          </a:xfrm>
        </p:spPr>
        <p:txBody>
          <a:bodyPr/>
          <a:lstStyle/>
          <a:p>
            <a:r>
              <a:rPr lang="en-US"/>
              <a:t>Click icon to add picture</a:t>
            </a:r>
          </a:p>
        </p:txBody>
      </p:sp>
    </p:spTree>
    <p:extLst>
      <p:ext uri="{BB962C8B-B14F-4D97-AF65-F5344CB8AC3E}">
        <p14:creationId xmlns:p14="http://schemas.microsoft.com/office/powerpoint/2010/main" val="2507958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text no subtitle">
    <p:spTree>
      <p:nvGrpSpPr>
        <p:cNvPr id="1" name=""/>
        <p:cNvGrpSpPr/>
        <p:nvPr/>
      </p:nvGrpSpPr>
      <p:grpSpPr>
        <a:xfrm>
          <a:off x="0" y="0"/>
          <a:ext cx="0" cy="0"/>
          <a:chOff x="0" y="0"/>
          <a:chExt cx="0" cy="0"/>
        </a:xfrm>
      </p:grpSpPr>
      <p:sp>
        <p:nvSpPr>
          <p:cNvPr id="14" name="Title 8"/>
          <p:cNvSpPr>
            <a:spLocks noGrp="1"/>
          </p:cNvSpPr>
          <p:nvPr>
            <p:ph type="title"/>
          </p:nvPr>
        </p:nvSpPr>
        <p:spPr>
          <a:xfrm>
            <a:off x="416593" y="536910"/>
            <a:ext cx="6441407" cy="721896"/>
          </a:xfrm>
          <a:prstGeom prst="rect">
            <a:avLst/>
          </a:prstGeom>
        </p:spPr>
        <p:txBody>
          <a:bodyPr>
            <a:normAutofit/>
          </a:bodyPr>
          <a:lstStyle>
            <a:lvl1pPr algn="l">
              <a:lnSpc>
                <a:spcPct val="95000"/>
              </a:lnSpc>
              <a:defRPr sz="33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sp>
        <p:nvSpPr>
          <p:cNvPr id="3" name="Text Placeholder 2"/>
          <p:cNvSpPr>
            <a:spLocks noGrp="1"/>
          </p:cNvSpPr>
          <p:nvPr>
            <p:ph type="body" sz="quarter" idx="17"/>
          </p:nvPr>
        </p:nvSpPr>
        <p:spPr>
          <a:xfrm>
            <a:off x="416719" y="1450211"/>
            <a:ext cx="8341519" cy="4922015"/>
          </a:xfrm>
        </p:spPr>
        <p:txBody>
          <a:bodyPr/>
          <a:lstStyle>
            <a:lvl1pPr>
              <a:defRPr/>
            </a:lvl1pPr>
          </a:lstStyle>
          <a:p>
            <a:pPr lvl="0"/>
            <a:r>
              <a:rPr lang="en-US" dirty="0"/>
              <a:t>Edit Master text styles</a:t>
            </a:r>
          </a:p>
        </p:txBody>
      </p:sp>
      <p:cxnSp>
        <p:nvCxnSpPr>
          <p:cNvPr id="9" name="Straight Connector 8"/>
          <p:cNvCxnSpPr/>
          <p:nvPr/>
        </p:nvCxnSpPr>
        <p:spPr>
          <a:xfrm>
            <a:off x="416593" y="1354508"/>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ctr">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pPr algn="l"/>
            <a:endParaRPr lang="en-US" dirty="0"/>
          </a:p>
        </p:txBody>
      </p:sp>
      <p:sp>
        <p:nvSpPr>
          <p:cNvPr id="7"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2595965962"/>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slide - option 1 larger">
    <p:spTree>
      <p:nvGrpSpPr>
        <p:cNvPr id="1" name=""/>
        <p:cNvGrpSpPr/>
        <p:nvPr/>
      </p:nvGrpSpPr>
      <p:grpSpPr>
        <a:xfrm>
          <a:off x="0" y="0"/>
          <a:ext cx="0" cy="0"/>
          <a:chOff x="0" y="0"/>
          <a:chExt cx="0" cy="0"/>
        </a:xfrm>
      </p:grpSpPr>
      <p:sp>
        <p:nvSpPr>
          <p:cNvPr id="3" name="Picture Placeholder 2"/>
          <p:cNvSpPr>
            <a:spLocks noGrp="1"/>
          </p:cNvSpPr>
          <p:nvPr>
            <p:ph type="pic" sz="quarter" idx="21" hasCustomPrompt="1"/>
          </p:nvPr>
        </p:nvSpPr>
        <p:spPr>
          <a:xfrm>
            <a:off x="0" y="-118960"/>
            <a:ext cx="9144000" cy="4928704"/>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hero image</a:t>
            </a:r>
          </a:p>
        </p:txBody>
      </p:sp>
      <p:sp>
        <p:nvSpPr>
          <p:cNvPr id="8" name="Rectangle 7"/>
          <p:cNvSpPr/>
          <p:nvPr userDrawn="1"/>
        </p:nvSpPr>
        <p:spPr>
          <a:xfrm>
            <a:off x="6324600" y="4809744"/>
            <a:ext cx="2819400" cy="204825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5" name="Title 8"/>
          <p:cNvSpPr>
            <a:spLocks noGrp="1"/>
          </p:cNvSpPr>
          <p:nvPr>
            <p:ph type="title"/>
          </p:nvPr>
        </p:nvSpPr>
        <p:spPr>
          <a:xfrm>
            <a:off x="341509" y="2808733"/>
            <a:ext cx="5290457" cy="1740423"/>
          </a:xfrm>
          <a:prstGeom prst="rect">
            <a:avLst/>
          </a:prstGeom>
        </p:spPr>
        <p:txBody>
          <a:bodyPr>
            <a:normAutofit/>
          </a:bodyPr>
          <a:lstStyle>
            <a:lvl1pPr algn="l">
              <a:lnSpc>
                <a:spcPct val="100000"/>
              </a:lnSpc>
              <a:defRPr sz="405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endParaRPr lang="en-US" dirty="0"/>
          </a:p>
        </p:txBody>
      </p:sp>
      <p:cxnSp>
        <p:nvCxnSpPr>
          <p:cNvPr id="12" name="Straight Connector 11"/>
          <p:cNvCxnSpPr/>
          <p:nvPr userDrawn="1"/>
        </p:nvCxnSpPr>
        <p:spPr>
          <a:xfrm flipH="1">
            <a:off x="0" y="4806672"/>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Text Placeholder 3"/>
          <p:cNvSpPr>
            <a:spLocks noGrp="1"/>
          </p:cNvSpPr>
          <p:nvPr>
            <p:ph type="body" sz="quarter" idx="16"/>
          </p:nvPr>
        </p:nvSpPr>
        <p:spPr>
          <a:xfrm>
            <a:off x="341509" y="5042152"/>
            <a:ext cx="5809260" cy="629392"/>
          </a:xfrm>
          <a:prstGeom prst="rect">
            <a:avLst/>
          </a:prstGeom>
          <a:solidFill>
            <a:schemeClr val="accent4">
              <a:lumMod val="40000"/>
              <a:lumOff val="60000"/>
            </a:schemeClr>
          </a:solidFill>
        </p:spPr>
        <p:txBody>
          <a:bodyPr lIns="91440" tIns="0" rIns="91440" bIns="0" numCol="1" spcCol="457200" anchor="ctr" anchorCtr="0">
            <a:normAutofit/>
          </a:bodyPr>
          <a:lstStyle>
            <a:lvl1pPr marL="0" marR="0" indent="0" algn="l" defTabSz="342900" rtl="0" eaLnBrk="1" fontAlgn="auto" latinLnBrk="0" hangingPunct="1">
              <a:lnSpc>
                <a:spcPct val="100000"/>
              </a:lnSpc>
              <a:spcBef>
                <a:spcPts val="0"/>
              </a:spcBef>
              <a:spcAft>
                <a:spcPts val="0"/>
              </a:spcAft>
              <a:buClrTx/>
              <a:buSzTx/>
              <a:buFont typeface="Arial"/>
              <a:buNone/>
              <a:tabLst/>
              <a:defRPr sz="21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marL="0" marR="0" lvl="0" indent="0" algn="l" defTabSz="342900" rtl="0" eaLnBrk="1" fontAlgn="auto" latinLnBrk="0" hangingPunct="1">
              <a:lnSpc>
                <a:spcPts val="1800"/>
              </a:lnSpc>
              <a:spcBef>
                <a:spcPts val="0"/>
              </a:spcBef>
              <a:spcAft>
                <a:spcPts val="0"/>
              </a:spcAft>
              <a:buClrTx/>
              <a:buSzTx/>
              <a:buFont typeface="Arial"/>
              <a:buNone/>
              <a:tabLst/>
              <a:defRPr/>
            </a:pPr>
            <a:endParaRPr lang="en-US" dirty="0"/>
          </a:p>
        </p:txBody>
      </p:sp>
      <p:pic>
        <p:nvPicPr>
          <p:cNvPr id="10" name="Picture 9">
            <a:extLst>
              <a:ext uri="{FF2B5EF4-FFF2-40B4-BE49-F238E27FC236}">
                <a16:creationId xmlns:a16="http://schemas.microsoft.com/office/drawing/2014/main" id="{CB69A3B1-AD95-411E-AA32-906B19A57A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91546" y="5356848"/>
            <a:ext cx="2485508" cy="1140019"/>
          </a:xfrm>
          <a:prstGeom prst="rect">
            <a:avLst/>
          </a:prstGeom>
        </p:spPr>
      </p:pic>
    </p:spTree>
    <p:extLst>
      <p:ext uri="{BB962C8B-B14F-4D97-AF65-F5344CB8AC3E}">
        <p14:creationId xmlns:p14="http://schemas.microsoft.com/office/powerpoint/2010/main" val="40833289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 column text">
    <p:spTree>
      <p:nvGrpSpPr>
        <p:cNvPr id="1" name=""/>
        <p:cNvGrpSpPr/>
        <p:nvPr/>
      </p:nvGrpSpPr>
      <p:grpSpPr>
        <a:xfrm>
          <a:off x="0" y="0"/>
          <a:ext cx="0" cy="0"/>
          <a:chOff x="0" y="0"/>
          <a:chExt cx="0" cy="0"/>
        </a:xfrm>
      </p:grpSpPr>
      <p:sp>
        <p:nvSpPr>
          <p:cNvPr id="14"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sz="quarter" idx="17"/>
          </p:nvPr>
        </p:nvSpPr>
        <p:spPr>
          <a:xfrm>
            <a:off x="416719" y="2609851"/>
            <a:ext cx="8341519" cy="3762375"/>
          </a:xfrm>
        </p:spPr>
        <p:txBody>
          <a:bodyPr/>
          <a:lstStyle>
            <a:lvl1pPr marL="0" indent="0">
              <a:buClr>
                <a:srgbClr val="404040"/>
              </a:buClr>
              <a:buFontTx/>
              <a:buNone/>
              <a:defRPr>
                <a:latin typeface="Calibri" panose="020F0502020204030204" pitchFamily="34" charset="0"/>
                <a:cs typeface="Calibri" panose="020F0502020204030204" pitchFamily="34" charset="0"/>
              </a:defRPr>
            </a:lvl1pPr>
          </a:lstStyle>
          <a:p>
            <a:pPr lvl="0"/>
            <a:r>
              <a:rPr lang="en-US" dirty="0"/>
              <a:t>Click to edit Master text styles</a:t>
            </a:r>
          </a:p>
        </p:txBody>
      </p:sp>
      <p:cxnSp>
        <p:nvCxnSpPr>
          <p:cNvPr id="9" name="Straight Connector 8"/>
          <p:cNvCxnSpPr/>
          <p:nvPr userDrawn="1"/>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4"/>
          <p:cNvSpPr>
            <a:spLocks noGrp="1"/>
          </p:cNvSpPr>
          <p:nvPr>
            <p:ph type="body" sz="quarter" idx="29"/>
          </p:nvPr>
        </p:nvSpPr>
        <p:spPr>
          <a:xfrm>
            <a:off x="416593" y="1409701"/>
            <a:ext cx="8341645" cy="752475"/>
          </a:xfrm>
          <a:solidFill>
            <a:schemeClr val="accent4">
              <a:lumMod val="40000"/>
              <a:lumOff val="60000"/>
            </a:schemeClr>
          </a:solidFill>
        </p:spPr>
        <p:txBody>
          <a:bodyPr anchor="ctr" anchorCtr="0">
            <a:normAutofit/>
          </a:bodyPr>
          <a:lstStyle>
            <a:lvl1pPr>
              <a:spcAft>
                <a:spcPts val="0"/>
              </a:spcAft>
              <a:defRPr sz="2400" b="1">
                <a:solidFill>
                  <a:srgbClr val="0176BB"/>
                </a:solidFill>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6"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4095302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1 column text">
    <p:spTree>
      <p:nvGrpSpPr>
        <p:cNvPr id="1" name=""/>
        <p:cNvGrpSpPr/>
        <p:nvPr/>
      </p:nvGrpSpPr>
      <p:grpSpPr>
        <a:xfrm>
          <a:off x="0" y="0"/>
          <a:ext cx="0" cy="0"/>
          <a:chOff x="0" y="0"/>
          <a:chExt cx="0" cy="0"/>
        </a:xfrm>
      </p:grpSpPr>
      <p:sp>
        <p:nvSpPr>
          <p:cNvPr id="14"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sz="quarter" idx="17"/>
          </p:nvPr>
        </p:nvSpPr>
        <p:spPr>
          <a:xfrm>
            <a:off x="416719" y="1967930"/>
            <a:ext cx="8341519" cy="4404296"/>
          </a:xfrm>
        </p:spPr>
        <p:txBody>
          <a:bodyPr/>
          <a:lstStyle>
            <a:lvl1pPr marL="457200" indent="-457200">
              <a:buClr>
                <a:srgbClr val="404040"/>
              </a:buClr>
              <a:buFont typeface="Arial" panose="020B0604020202020204" pitchFamily="34" charset="0"/>
              <a:buChar char="•"/>
              <a:defRPr>
                <a:latin typeface="Calibri" panose="020F0502020204030204" pitchFamily="34" charset="0"/>
                <a:cs typeface="Calibri" panose="020F0502020204030204" pitchFamily="34" charset="0"/>
              </a:defRPr>
            </a:lvl1pPr>
            <a:lvl2pPr>
              <a:buClr>
                <a:srgbClr val="404040"/>
              </a:buClr>
              <a:defRPr/>
            </a:lvl2pPr>
            <a:lvl3pPr marL="384039" indent="0">
              <a:buClr>
                <a:srgbClr val="404040"/>
              </a:buClr>
              <a:buFontTx/>
              <a:buNone/>
              <a:defRPr/>
            </a:lvl3pPr>
          </a:lstStyle>
          <a:p>
            <a:pPr lvl="2"/>
            <a:r>
              <a:rPr lang="en-US" dirty="0"/>
              <a:t>Click to edit Master text styles</a:t>
            </a:r>
          </a:p>
        </p:txBody>
      </p:sp>
      <p:cxnSp>
        <p:nvCxnSpPr>
          <p:cNvPr id="9" name="Straight Connector 8"/>
          <p:cNvCxnSpPr/>
          <p:nvPr userDrawn="1"/>
        </p:nvCxnSpPr>
        <p:spPr>
          <a:xfrm>
            <a:off x="416593" y="1552075"/>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29235613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full width graphic/bottom header">
    <p:spTree>
      <p:nvGrpSpPr>
        <p:cNvPr id="1" name=""/>
        <p:cNvGrpSpPr/>
        <p:nvPr/>
      </p:nvGrpSpPr>
      <p:grpSpPr>
        <a:xfrm>
          <a:off x="0" y="0"/>
          <a:ext cx="0" cy="0"/>
          <a:chOff x="0" y="0"/>
          <a:chExt cx="0" cy="0"/>
        </a:xfrm>
      </p:grpSpPr>
      <p:sp>
        <p:nvSpPr>
          <p:cNvPr id="4" name="Picture Placeholder 3"/>
          <p:cNvSpPr>
            <a:spLocks noGrp="1"/>
          </p:cNvSpPr>
          <p:nvPr>
            <p:ph type="pic" sz="quarter" idx="21" hasCustomPrompt="1"/>
          </p:nvPr>
        </p:nvSpPr>
        <p:spPr>
          <a:xfrm>
            <a:off x="0" y="0"/>
            <a:ext cx="9144000" cy="400050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0" name="Title 8"/>
          <p:cNvSpPr>
            <a:spLocks noGrp="1"/>
          </p:cNvSpPr>
          <p:nvPr>
            <p:ph type="title"/>
          </p:nvPr>
        </p:nvSpPr>
        <p:spPr>
          <a:xfrm>
            <a:off x="328612" y="4528386"/>
            <a:ext cx="8465345" cy="1954711"/>
          </a:xfrm>
          <a:prstGeom prst="rect">
            <a:avLst/>
          </a:prstGeom>
          <a:solidFill>
            <a:schemeClr val="accent4">
              <a:lumMod val="40000"/>
              <a:lumOff val="60000"/>
            </a:schemeClr>
          </a:solidFill>
        </p:spPr>
        <p:txBody>
          <a:bodyPr tIns="91440" bIns="91440" anchor="ctr">
            <a:noAutofit/>
          </a:bodyPr>
          <a:lstStyle>
            <a:lvl1pPr algn="ctr">
              <a:lnSpc>
                <a:spcPct val="100000"/>
              </a:lnSpc>
              <a:defRPr sz="30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291106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 column text no subtitle">
    <p:spTree>
      <p:nvGrpSpPr>
        <p:cNvPr id="1" name=""/>
        <p:cNvGrpSpPr/>
        <p:nvPr/>
      </p:nvGrpSpPr>
      <p:grpSpPr>
        <a:xfrm>
          <a:off x="0" y="0"/>
          <a:ext cx="0" cy="0"/>
          <a:chOff x="0" y="0"/>
          <a:chExt cx="0" cy="0"/>
        </a:xfrm>
      </p:grpSpPr>
      <p:sp>
        <p:nvSpPr>
          <p:cNvPr id="14"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sp>
        <p:nvSpPr>
          <p:cNvPr id="3" name="Text Placeholder 2"/>
          <p:cNvSpPr>
            <a:spLocks noGrp="1"/>
          </p:cNvSpPr>
          <p:nvPr>
            <p:ph type="body" sz="quarter" idx="17"/>
          </p:nvPr>
        </p:nvSpPr>
        <p:spPr>
          <a:xfrm>
            <a:off x="416719" y="1450211"/>
            <a:ext cx="8341519" cy="4922015"/>
          </a:xfrm>
        </p:spPr>
        <p:txBody>
          <a:bodyPr/>
          <a:lstStyle>
            <a:lvl1pPr>
              <a:defRPr/>
            </a:lvl1pPr>
          </a:lstStyle>
          <a:p>
            <a:pPr lvl="0"/>
            <a:r>
              <a:rPr lang="en-US"/>
              <a:t>Edit Master text styles</a:t>
            </a:r>
          </a:p>
        </p:txBody>
      </p:sp>
      <p:cxnSp>
        <p:nvCxnSpPr>
          <p:cNvPr id="9" name="Straight Connector 8"/>
          <p:cNvCxnSpPr/>
          <p:nvPr/>
        </p:nvCxnSpPr>
        <p:spPr>
          <a:xfrm>
            <a:off x="416593" y="1354508"/>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5711382"/>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 column text">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8"/>
          </p:nvPr>
        </p:nvSpPr>
        <p:spPr>
          <a:xfrm>
            <a:off x="416720" y="2609851"/>
            <a:ext cx="3769518" cy="3762375"/>
          </a:xfrm>
        </p:spPr>
        <p:txBody>
          <a:bodyPr>
            <a:normAutofit/>
          </a:bodyPr>
          <a:lstStyle>
            <a:lvl1pPr marL="0" indent="0">
              <a:buFont typeface="Arial" panose="020B0604020202020204" pitchFamily="34" charset="0"/>
              <a:buNone/>
              <a:defRPr sz="21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6" name="Text Placeholder 5"/>
          <p:cNvSpPr>
            <a:spLocks noGrp="1"/>
          </p:cNvSpPr>
          <p:nvPr>
            <p:ph type="body" sz="quarter" idx="19" hasCustomPrompt="1"/>
          </p:nvPr>
        </p:nvSpPr>
        <p:spPr>
          <a:xfrm>
            <a:off x="4964907" y="2609851"/>
            <a:ext cx="3793331" cy="3762375"/>
          </a:xfrm>
        </p:spPr>
        <p:txBody>
          <a:bodyPr>
            <a:normAutofit/>
          </a:bodyPr>
          <a:lstStyle>
            <a:lvl1pPr>
              <a:defRPr sz="2100">
                <a:latin typeface="Calibri" panose="020F0502020204030204" pitchFamily="34" charset="0"/>
                <a:cs typeface="Calibri" panose="020F0502020204030204" pitchFamily="34" charset="0"/>
              </a:defRPr>
            </a:lvl1pPr>
          </a:lstStyle>
          <a:p>
            <a:pPr lvl="0"/>
            <a:r>
              <a:rPr lang="en-US" dirty="0"/>
              <a:t>Click to edit text</a:t>
            </a:r>
          </a:p>
        </p:txBody>
      </p:sp>
      <p:cxnSp>
        <p:nvCxnSpPr>
          <p:cNvPr id="16" name="Straight Connector 15"/>
          <p:cNvCxnSpPr/>
          <p:nvPr userDrawn="1"/>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87415" y="2609851"/>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416593" y="1409701"/>
            <a:ext cx="8341645" cy="752475"/>
          </a:xfrm>
          <a:solidFill>
            <a:schemeClr val="accent4">
              <a:lumMod val="40000"/>
              <a:lumOff val="60000"/>
            </a:schemeClr>
          </a:solidFill>
        </p:spPr>
        <p:txBody>
          <a:bodyPr anchor="ctr" anchorCtr="0">
            <a:normAutofit/>
          </a:bodyPr>
          <a:lstStyle>
            <a:lvl1pPr>
              <a:spcAft>
                <a:spcPts val="0"/>
              </a:spcAft>
              <a:defRPr sz="2400" b="1">
                <a:solidFill>
                  <a:srgbClr val="0176BB"/>
                </a:solidFill>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8"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37829851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full width graphic/bottom header small">
    <p:spTree>
      <p:nvGrpSpPr>
        <p:cNvPr id="1" name=""/>
        <p:cNvGrpSpPr/>
        <p:nvPr/>
      </p:nvGrpSpPr>
      <p:grpSpPr>
        <a:xfrm>
          <a:off x="0" y="0"/>
          <a:ext cx="0" cy="0"/>
          <a:chOff x="0" y="0"/>
          <a:chExt cx="0" cy="0"/>
        </a:xfrm>
      </p:grpSpPr>
      <p:sp>
        <p:nvSpPr>
          <p:cNvPr id="4" name="Picture Placeholder 3"/>
          <p:cNvSpPr>
            <a:spLocks noGrp="1"/>
          </p:cNvSpPr>
          <p:nvPr>
            <p:ph type="pic" sz="quarter" idx="21" hasCustomPrompt="1"/>
          </p:nvPr>
        </p:nvSpPr>
        <p:spPr>
          <a:xfrm>
            <a:off x="0" y="0"/>
            <a:ext cx="9144000" cy="5300472"/>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0" name="Title 8"/>
          <p:cNvSpPr>
            <a:spLocks noGrp="1"/>
          </p:cNvSpPr>
          <p:nvPr>
            <p:ph type="title"/>
          </p:nvPr>
        </p:nvSpPr>
        <p:spPr>
          <a:xfrm>
            <a:off x="328612" y="5659860"/>
            <a:ext cx="8465345" cy="721891"/>
          </a:xfrm>
          <a:prstGeom prst="rect">
            <a:avLst/>
          </a:prstGeom>
          <a:solidFill>
            <a:schemeClr val="accent4">
              <a:lumMod val="40000"/>
              <a:lumOff val="60000"/>
            </a:schemeClr>
          </a:solidFill>
        </p:spPr>
        <p:txBody>
          <a:bodyPr tIns="91440" bIns="91440" anchor="ctr">
            <a:noAutofit/>
          </a:bodyPr>
          <a:lstStyle>
            <a:lvl1pPr algn="ctr">
              <a:lnSpc>
                <a:spcPct val="100000"/>
              </a:lnSpc>
              <a:defRPr sz="30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Tree>
    <p:extLst>
      <p:ext uri="{BB962C8B-B14F-4D97-AF65-F5344CB8AC3E}">
        <p14:creationId xmlns:p14="http://schemas.microsoft.com/office/powerpoint/2010/main" val="25929395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2 column text">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4" name="Text Placeholder 3"/>
          <p:cNvSpPr>
            <a:spLocks noGrp="1"/>
          </p:cNvSpPr>
          <p:nvPr>
            <p:ph type="body" sz="quarter" idx="18"/>
          </p:nvPr>
        </p:nvSpPr>
        <p:spPr>
          <a:xfrm>
            <a:off x="416720" y="1903194"/>
            <a:ext cx="3769518" cy="4469032"/>
          </a:xfrm>
        </p:spPr>
        <p:txBody>
          <a:bodyPr>
            <a:normAutofit/>
          </a:bodyPr>
          <a:lstStyle>
            <a:lvl1pPr marL="0" indent="0">
              <a:buFont typeface="Arial" panose="020B0604020202020204" pitchFamily="34" charset="0"/>
              <a:buNone/>
              <a:defRPr sz="2100">
                <a:latin typeface="Calibri" panose="020F0502020204030204" pitchFamily="34" charset="0"/>
                <a:cs typeface="Calibri" panose="020F0502020204030204" pitchFamily="34" charset="0"/>
              </a:defRPr>
            </a:lvl1pPr>
          </a:lstStyle>
          <a:p>
            <a:pPr lvl="0"/>
            <a:r>
              <a:rPr lang="en-US" dirty="0"/>
              <a:t>Click to edit Master text styles</a:t>
            </a:r>
          </a:p>
        </p:txBody>
      </p:sp>
      <p:sp>
        <p:nvSpPr>
          <p:cNvPr id="6" name="Text Placeholder 5"/>
          <p:cNvSpPr>
            <a:spLocks noGrp="1"/>
          </p:cNvSpPr>
          <p:nvPr>
            <p:ph type="body" sz="quarter" idx="19" hasCustomPrompt="1"/>
          </p:nvPr>
        </p:nvSpPr>
        <p:spPr>
          <a:xfrm>
            <a:off x="4964907" y="1903195"/>
            <a:ext cx="3793331" cy="4469031"/>
          </a:xfrm>
        </p:spPr>
        <p:txBody>
          <a:bodyPr>
            <a:normAutofit/>
          </a:bodyPr>
          <a:lstStyle>
            <a:lvl1pPr>
              <a:defRPr sz="2100">
                <a:latin typeface="Calibri" panose="020F0502020204030204" pitchFamily="34" charset="0"/>
                <a:cs typeface="Calibri" panose="020F0502020204030204" pitchFamily="34" charset="0"/>
              </a:defRPr>
            </a:lvl1pPr>
          </a:lstStyle>
          <a:p>
            <a:pPr lvl="0"/>
            <a:r>
              <a:rPr lang="en-US" dirty="0"/>
              <a:t>Click to edit text</a:t>
            </a:r>
          </a:p>
        </p:txBody>
      </p:sp>
      <p:cxnSp>
        <p:nvCxnSpPr>
          <p:cNvPr id="16" name="Straight Connector 15"/>
          <p:cNvCxnSpPr/>
          <p:nvPr userDrawn="1"/>
        </p:nvCxnSpPr>
        <p:spPr>
          <a:xfrm>
            <a:off x="416593" y="1580999"/>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32318815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2 column pictures">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rgbClr val="0176BB"/>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cxnSp>
        <p:nvCxnSpPr>
          <p:cNvPr id="16" name="Straight Connector 15"/>
          <p:cNvCxnSpPr/>
          <p:nvPr userDrawn="1"/>
        </p:nvCxnSpPr>
        <p:spPr>
          <a:xfrm>
            <a:off x="416593" y="1524355"/>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72000" y="1789907"/>
            <a:ext cx="0" cy="458231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31"/>
          </p:nvPr>
        </p:nvSpPr>
        <p:spPr>
          <a:xfrm>
            <a:off x="4957764" y="1789907"/>
            <a:ext cx="3800474" cy="4582318"/>
          </a:xfrm>
        </p:spPr>
        <p:txBody>
          <a:bodyPr/>
          <a:lstStyle/>
          <a:p>
            <a:endParaRPr lang="en-US" dirty="0"/>
          </a:p>
        </p:txBody>
      </p:sp>
      <p:sp>
        <p:nvSpPr>
          <p:cNvPr id="3" name="Text Placeholder 2"/>
          <p:cNvSpPr>
            <a:spLocks noGrp="1"/>
          </p:cNvSpPr>
          <p:nvPr>
            <p:ph type="body" sz="quarter" idx="32"/>
          </p:nvPr>
        </p:nvSpPr>
        <p:spPr>
          <a:xfrm>
            <a:off x="416719" y="1789906"/>
            <a:ext cx="3769519" cy="45823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86595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2 column pictures">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5755607" cy="721896"/>
          </a:xfrm>
          <a:prstGeom prst="rect">
            <a:avLst/>
          </a:prstGeom>
        </p:spPr>
        <p:txBody>
          <a:bodyPr>
            <a:normAutofit/>
          </a:bodyPr>
          <a:lstStyle>
            <a:lvl1pPr algn="l">
              <a:lnSpc>
                <a:spcPct val="100000"/>
              </a:lnSpc>
              <a:defRPr sz="3300" b="1" i="0" baseline="0">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cxnSp>
        <p:nvCxnSpPr>
          <p:cNvPr id="16" name="Straight Connector 15"/>
          <p:cNvCxnSpPr/>
          <p:nvPr userDrawn="1"/>
        </p:nvCxnSpPr>
        <p:spPr>
          <a:xfrm>
            <a:off x="416593" y="1524355"/>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72000" y="1789907"/>
            <a:ext cx="0" cy="458231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31"/>
          </p:nvPr>
        </p:nvSpPr>
        <p:spPr>
          <a:xfrm>
            <a:off x="416593" y="1799564"/>
            <a:ext cx="3800474" cy="4582318"/>
          </a:xfrm>
        </p:spPr>
        <p:txBody>
          <a:bodyPr/>
          <a:lstStyle/>
          <a:p>
            <a:endParaRPr lang="en-US" dirty="0"/>
          </a:p>
        </p:txBody>
      </p:sp>
      <p:sp>
        <p:nvSpPr>
          <p:cNvPr id="3" name="Text Placeholder 2"/>
          <p:cNvSpPr>
            <a:spLocks noGrp="1"/>
          </p:cNvSpPr>
          <p:nvPr>
            <p:ph type="body" sz="quarter" idx="32"/>
          </p:nvPr>
        </p:nvSpPr>
        <p:spPr>
          <a:xfrm>
            <a:off x="4988719" y="1799562"/>
            <a:ext cx="3769519" cy="45823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52119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hree column text">
    <p:spTree>
      <p:nvGrpSpPr>
        <p:cNvPr id="1" name=""/>
        <p:cNvGrpSpPr/>
        <p:nvPr/>
      </p:nvGrpSpPr>
      <p:grpSpPr>
        <a:xfrm>
          <a:off x="0" y="0"/>
          <a:ext cx="0" cy="0"/>
          <a:chOff x="0" y="0"/>
          <a:chExt cx="0" cy="0"/>
        </a:xfrm>
      </p:grpSpPr>
      <p:cxnSp>
        <p:nvCxnSpPr>
          <p:cNvPr id="3" name="Straight Connector 2"/>
          <p:cNvCxnSpPr/>
          <p:nvPr/>
        </p:nvCxnSpPr>
        <p:spPr>
          <a:xfrm>
            <a:off x="3125579" y="526153"/>
            <a:ext cx="0" cy="5788923"/>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065420" y="516350"/>
            <a:ext cx="0" cy="580825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quarter" idx="28"/>
          </p:nvPr>
        </p:nvSpPr>
        <p:spPr>
          <a:xfrm>
            <a:off x="3314701" y="526152"/>
            <a:ext cx="2564606" cy="1407422"/>
          </a:xfrm>
          <a:prstGeom prst="rect">
            <a:avLst/>
          </a:prstGeom>
          <a:solidFill>
            <a:schemeClr val="accent4">
              <a:lumMod val="40000"/>
              <a:lumOff val="60000"/>
            </a:schemeClr>
          </a:solidFill>
        </p:spPr>
        <p:txBody>
          <a:bodyPr numCol="1" spcCol="457200" anchor="ctr" anchorCtr="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2100" b="1" i="0" baseline="0">
                <a:solidFill>
                  <a:srgbClr val="588AB6"/>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sp>
        <p:nvSpPr>
          <p:cNvPr id="9" name="Text Placeholder 3"/>
          <p:cNvSpPr>
            <a:spLocks noGrp="1"/>
          </p:cNvSpPr>
          <p:nvPr>
            <p:ph type="body" sz="quarter" idx="29"/>
          </p:nvPr>
        </p:nvSpPr>
        <p:spPr>
          <a:xfrm>
            <a:off x="6257926" y="547479"/>
            <a:ext cx="2512719" cy="1407422"/>
          </a:xfrm>
          <a:prstGeom prst="rect">
            <a:avLst/>
          </a:prstGeom>
          <a:solidFill>
            <a:schemeClr val="accent4">
              <a:lumMod val="40000"/>
              <a:lumOff val="60000"/>
            </a:schemeClr>
          </a:solidFill>
        </p:spPr>
        <p:txBody>
          <a:bodyPr numCol="1" spcCol="457200" anchor="ctr" anchorCtr="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2100" b="1" i="0" baseline="0">
                <a:solidFill>
                  <a:srgbClr val="588AB6"/>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sp>
        <p:nvSpPr>
          <p:cNvPr id="13" name="Text Placeholder 3"/>
          <p:cNvSpPr>
            <a:spLocks noGrp="1"/>
          </p:cNvSpPr>
          <p:nvPr>
            <p:ph type="body" sz="quarter" idx="31"/>
          </p:nvPr>
        </p:nvSpPr>
        <p:spPr>
          <a:xfrm>
            <a:off x="371475" y="516627"/>
            <a:ext cx="2564606" cy="1407422"/>
          </a:xfrm>
          <a:prstGeom prst="rect">
            <a:avLst/>
          </a:prstGeom>
          <a:solidFill>
            <a:schemeClr val="accent4">
              <a:lumMod val="40000"/>
              <a:lumOff val="60000"/>
            </a:schemeClr>
          </a:solidFill>
        </p:spPr>
        <p:txBody>
          <a:bodyPr numCol="1" spcCol="457200" anchor="ctr" anchorCtr="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2100" b="1" i="0" baseline="0">
                <a:solidFill>
                  <a:srgbClr val="588AB6"/>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sp>
        <p:nvSpPr>
          <p:cNvPr id="10" name="Text Placeholder 3"/>
          <p:cNvSpPr>
            <a:spLocks noGrp="1"/>
          </p:cNvSpPr>
          <p:nvPr>
            <p:ph type="body" sz="quarter" idx="18" hasCustomPrompt="1"/>
          </p:nvPr>
        </p:nvSpPr>
        <p:spPr>
          <a:xfrm>
            <a:off x="416719" y="2162176"/>
            <a:ext cx="2519361" cy="4162424"/>
          </a:xfrm>
        </p:spPr>
        <p:txBody>
          <a:bodyPr/>
          <a:lstStyle>
            <a:lvl1pPr>
              <a:defRPr/>
            </a:lvl1pPr>
          </a:lstStyle>
          <a:p>
            <a:pPr lvl="0"/>
            <a:r>
              <a:rPr lang="en-US" dirty="0"/>
              <a:t>Click to edit text</a:t>
            </a:r>
          </a:p>
        </p:txBody>
      </p:sp>
      <p:sp>
        <p:nvSpPr>
          <p:cNvPr id="12" name="Text Placeholder 3"/>
          <p:cNvSpPr>
            <a:spLocks noGrp="1"/>
          </p:cNvSpPr>
          <p:nvPr>
            <p:ph type="body" sz="quarter" idx="32" hasCustomPrompt="1"/>
          </p:nvPr>
        </p:nvSpPr>
        <p:spPr>
          <a:xfrm>
            <a:off x="3333749" y="2162176"/>
            <a:ext cx="2519361" cy="4162424"/>
          </a:xfrm>
        </p:spPr>
        <p:txBody>
          <a:bodyPr/>
          <a:lstStyle>
            <a:lvl1pPr>
              <a:defRPr/>
            </a:lvl1pPr>
          </a:lstStyle>
          <a:p>
            <a:pPr lvl="0"/>
            <a:r>
              <a:rPr lang="en-US" dirty="0"/>
              <a:t>Click to edit text</a:t>
            </a:r>
          </a:p>
        </p:txBody>
      </p:sp>
      <p:sp>
        <p:nvSpPr>
          <p:cNvPr id="14" name="Text Placeholder 3"/>
          <p:cNvSpPr>
            <a:spLocks noGrp="1"/>
          </p:cNvSpPr>
          <p:nvPr>
            <p:ph type="body" sz="quarter" idx="33" hasCustomPrompt="1"/>
          </p:nvPr>
        </p:nvSpPr>
        <p:spPr>
          <a:xfrm>
            <a:off x="6257926" y="2162176"/>
            <a:ext cx="2519361" cy="4162424"/>
          </a:xfrm>
        </p:spPr>
        <p:txBody>
          <a:bodyPr/>
          <a:lstStyle>
            <a:lvl1pPr>
              <a:defRPr/>
            </a:lvl1pPr>
          </a:lstStyle>
          <a:p>
            <a:pPr lvl="0"/>
            <a:r>
              <a:rPr lang="en-US" dirty="0"/>
              <a:t>Click to edit text</a:t>
            </a:r>
          </a:p>
        </p:txBody>
      </p:sp>
      <p:cxnSp>
        <p:nvCxnSpPr>
          <p:cNvPr id="11" name="Straight Connector 10"/>
          <p:cNvCxnSpPr/>
          <p:nvPr/>
        </p:nvCxnSpPr>
        <p:spPr>
          <a:xfrm>
            <a:off x="3125579" y="526153"/>
            <a:ext cx="0" cy="5788923"/>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65420" y="516350"/>
            <a:ext cx="0" cy="580825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125579" y="526153"/>
            <a:ext cx="0" cy="5788923"/>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065420" y="516350"/>
            <a:ext cx="0" cy="580825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8"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04983048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2 column pictures">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5755607" cy="721896"/>
          </a:xfrm>
          <a:prstGeom prst="rect">
            <a:avLst/>
          </a:prstGeom>
        </p:spPr>
        <p:txBody>
          <a:bodyPr>
            <a:normAutofit/>
          </a:bodyPr>
          <a:lstStyle>
            <a:lvl1pPr algn="l">
              <a:lnSpc>
                <a:spcPct val="100000"/>
              </a:lnSpc>
              <a:defRPr sz="3300" b="1" i="0" baseline="0">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cxnSp>
        <p:nvCxnSpPr>
          <p:cNvPr id="16" name="Straight Connector 15"/>
          <p:cNvCxnSpPr/>
          <p:nvPr userDrawn="1"/>
        </p:nvCxnSpPr>
        <p:spPr>
          <a:xfrm>
            <a:off x="416593" y="1524355"/>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72000" y="1789907"/>
            <a:ext cx="0" cy="4582318"/>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20" name="Picture Placeholder 4"/>
          <p:cNvSpPr>
            <a:spLocks noGrp="1"/>
          </p:cNvSpPr>
          <p:nvPr>
            <p:ph type="pic" sz="quarter" idx="31"/>
          </p:nvPr>
        </p:nvSpPr>
        <p:spPr>
          <a:xfrm>
            <a:off x="416593" y="1799564"/>
            <a:ext cx="3800474" cy="4582318"/>
          </a:xfrm>
        </p:spPr>
        <p:txBody>
          <a:bodyPr/>
          <a:lstStyle/>
          <a:p>
            <a:endParaRPr lang="en-US" dirty="0"/>
          </a:p>
        </p:txBody>
      </p:sp>
      <p:sp>
        <p:nvSpPr>
          <p:cNvPr id="8" name="Picture Placeholder 4"/>
          <p:cNvSpPr>
            <a:spLocks noGrp="1"/>
          </p:cNvSpPr>
          <p:nvPr>
            <p:ph type="pic" sz="quarter" idx="33"/>
          </p:nvPr>
        </p:nvSpPr>
        <p:spPr>
          <a:xfrm>
            <a:off x="4926934" y="1799564"/>
            <a:ext cx="3831304" cy="4582318"/>
          </a:xfrm>
        </p:spPr>
        <p:txBody>
          <a:bodyPr/>
          <a:lstStyle/>
          <a:p>
            <a:endParaRPr lang="en-US" dirty="0"/>
          </a:p>
        </p:txBody>
      </p:sp>
    </p:spTree>
    <p:extLst>
      <p:ext uri="{BB962C8B-B14F-4D97-AF65-F5344CB8AC3E}">
        <p14:creationId xmlns:p14="http://schemas.microsoft.com/office/powerpoint/2010/main" val="39390388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2 column pictures">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cxnSp>
        <p:nvCxnSpPr>
          <p:cNvPr id="16" name="Straight Connector 15"/>
          <p:cNvCxnSpPr/>
          <p:nvPr userDrawn="1"/>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72000" y="2609851"/>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416593" y="1409701"/>
            <a:ext cx="8341645" cy="752475"/>
          </a:xfrm>
          <a:solidFill>
            <a:schemeClr val="accent4">
              <a:lumMod val="40000"/>
              <a:lumOff val="60000"/>
            </a:schemeClr>
          </a:solidFill>
        </p:spPr>
        <p:txBody>
          <a:bodyPr anchor="ctr" anchorCtr="0">
            <a:normAutofit/>
          </a:bodyPr>
          <a:lstStyle>
            <a:lvl1pPr>
              <a:spcAft>
                <a:spcPts val="0"/>
              </a:spcAft>
              <a:defRPr sz="2400" b="1">
                <a:solidFill>
                  <a:srgbClr val="588AB6"/>
                </a:solidFill>
              </a:defRPr>
            </a:lvl1pPr>
          </a:lstStyle>
          <a:p>
            <a:pPr lvl="0"/>
            <a:r>
              <a:rPr lang="en-US" dirty="0"/>
              <a:t>Click to edit Master text styles</a:t>
            </a:r>
          </a:p>
        </p:txBody>
      </p:sp>
      <p:sp>
        <p:nvSpPr>
          <p:cNvPr id="5" name="Picture Placeholder 4"/>
          <p:cNvSpPr>
            <a:spLocks noGrp="1"/>
          </p:cNvSpPr>
          <p:nvPr>
            <p:ph type="pic" sz="quarter" idx="30"/>
          </p:nvPr>
        </p:nvSpPr>
        <p:spPr>
          <a:xfrm>
            <a:off x="416719" y="2609851"/>
            <a:ext cx="3769519" cy="3762375"/>
          </a:xfrm>
        </p:spPr>
        <p:txBody>
          <a:bodyPr/>
          <a:lstStyle/>
          <a:p>
            <a:endParaRPr lang="en-US" dirty="0"/>
          </a:p>
        </p:txBody>
      </p:sp>
      <p:sp>
        <p:nvSpPr>
          <p:cNvPr id="20" name="Picture Placeholder 4"/>
          <p:cNvSpPr>
            <a:spLocks noGrp="1"/>
          </p:cNvSpPr>
          <p:nvPr>
            <p:ph type="pic" sz="quarter" idx="31"/>
          </p:nvPr>
        </p:nvSpPr>
        <p:spPr>
          <a:xfrm>
            <a:off x="4957764" y="2609850"/>
            <a:ext cx="3800474" cy="3762375"/>
          </a:xfrm>
        </p:spPr>
        <p:txBody>
          <a:bodyPr/>
          <a:lstStyle/>
          <a:p>
            <a:endParaRPr lang="en-US" dirty="0"/>
          </a:p>
        </p:txBody>
      </p:sp>
    </p:spTree>
    <p:extLst>
      <p:ext uri="{BB962C8B-B14F-4D97-AF65-F5344CB8AC3E}">
        <p14:creationId xmlns:p14="http://schemas.microsoft.com/office/powerpoint/2010/main" val="40066299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2 column pictures">
    <p:spTree>
      <p:nvGrpSpPr>
        <p:cNvPr id="1" name=""/>
        <p:cNvGrpSpPr/>
        <p:nvPr/>
      </p:nvGrpSpPr>
      <p:grpSpPr>
        <a:xfrm>
          <a:off x="0" y="0"/>
          <a:ext cx="0" cy="0"/>
          <a:chOff x="0" y="0"/>
          <a:chExt cx="0" cy="0"/>
        </a:xfrm>
      </p:grpSpPr>
      <p:sp>
        <p:nvSpPr>
          <p:cNvPr id="9" name="Title 8"/>
          <p:cNvSpPr>
            <a:spLocks noGrp="1"/>
          </p:cNvSpPr>
          <p:nvPr>
            <p:ph type="title"/>
          </p:nvPr>
        </p:nvSpPr>
        <p:spPr>
          <a:xfrm>
            <a:off x="416593" y="536910"/>
            <a:ext cx="5755607" cy="721896"/>
          </a:xfrm>
          <a:prstGeom prst="rect">
            <a:avLst/>
          </a:prstGeom>
        </p:spPr>
        <p:txBody>
          <a:bodyPr>
            <a:normAutofit/>
          </a:bodyPr>
          <a:lstStyle>
            <a:lvl1pPr algn="l">
              <a:lnSpc>
                <a:spcPct val="100000"/>
              </a:lnSpc>
              <a:defRPr sz="3300" b="1" i="0" baseline="0">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cxnSp>
        <p:nvCxnSpPr>
          <p:cNvPr id="16" name="Straight Connector 15"/>
          <p:cNvCxnSpPr/>
          <p:nvPr userDrawn="1"/>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72000" y="2609851"/>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416593" y="1409701"/>
            <a:ext cx="8341645" cy="752475"/>
          </a:xfrm>
          <a:solidFill>
            <a:schemeClr val="accent4">
              <a:lumMod val="40000"/>
              <a:lumOff val="60000"/>
            </a:schemeClr>
          </a:solidFill>
        </p:spPr>
        <p:txBody>
          <a:bodyPr anchor="ctr" anchorCtr="0">
            <a:normAutofit/>
          </a:bodyPr>
          <a:lstStyle>
            <a:lvl1pPr>
              <a:spcAft>
                <a:spcPts val="0"/>
              </a:spcAft>
              <a:defRPr sz="2400" b="1">
                <a:solidFill>
                  <a:srgbClr val="588AB6"/>
                </a:solidFill>
              </a:defRPr>
            </a:lvl1pPr>
          </a:lstStyle>
          <a:p>
            <a:pPr lvl="0"/>
            <a:r>
              <a:rPr lang="en-US" dirty="0"/>
              <a:t>Click to edit Master text styles</a:t>
            </a:r>
          </a:p>
        </p:txBody>
      </p:sp>
      <p:sp>
        <p:nvSpPr>
          <p:cNvPr id="20" name="Picture Placeholder 4"/>
          <p:cNvSpPr>
            <a:spLocks noGrp="1"/>
          </p:cNvSpPr>
          <p:nvPr>
            <p:ph type="pic" sz="quarter" idx="31"/>
          </p:nvPr>
        </p:nvSpPr>
        <p:spPr>
          <a:xfrm>
            <a:off x="4957764" y="2609850"/>
            <a:ext cx="3800474" cy="3762375"/>
          </a:xfrm>
        </p:spPr>
        <p:txBody>
          <a:bodyPr/>
          <a:lstStyle/>
          <a:p>
            <a:endParaRPr lang="en-US" dirty="0"/>
          </a:p>
        </p:txBody>
      </p:sp>
      <p:sp>
        <p:nvSpPr>
          <p:cNvPr id="3" name="Text Placeholder 2"/>
          <p:cNvSpPr>
            <a:spLocks noGrp="1"/>
          </p:cNvSpPr>
          <p:nvPr>
            <p:ph type="body" sz="quarter" idx="32"/>
          </p:nvPr>
        </p:nvSpPr>
        <p:spPr>
          <a:xfrm>
            <a:off x="416719" y="2609851"/>
            <a:ext cx="3769519" cy="37623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5334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2 column pictures">
    <p:spTree>
      <p:nvGrpSpPr>
        <p:cNvPr id="1" name=""/>
        <p:cNvGrpSpPr/>
        <p:nvPr/>
      </p:nvGrpSpPr>
      <p:grpSpPr>
        <a:xfrm>
          <a:off x="0" y="0"/>
          <a:ext cx="0" cy="0"/>
          <a:chOff x="0" y="0"/>
          <a:chExt cx="0" cy="0"/>
        </a:xfrm>
      </p:grpSpPr>
      <p:sp>
        <p:nvSpPr>
          <p:cNvPr id="8" name="Picture Placeholder 4"/>
          <p:cNvSpPr>
            <a:spLocks noGrp="1"/>
          </p:cNvSpPr>
          <p:nvPr>
            <p:ph type="pic" sz="quarter" idx="33"/>
          </p:nvPr>
        </p:nvSpPr>
        <p:spPr>
          <a:xfrm>
            <a:off x="416593" y="2596531"/>
            <a:ext cx="3771035" cy="3762375"/>
          </a:xfrm>
        </p:spPr>
        <p:txBody>
          <a:bodyPr/>
          <a:lstStyle/>
          <a:p>
            <a:endParaRPr lang="en-US" dirty="0"/>
          </a:p>
        </p:txBody>
      </p:sp>
      <p:sp>
        <p:nvSpPr>
          <p:cNvPr id="9"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0"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cxnSp>
        <p:nvCxnSpPr>
          <p:cNvPr id="16" name="Straight Connector 15"/>
          <p:cNvCxnSpPr/>
          <p:nvPr userDrawn="1"/>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4572000" y="2609851"/>
            <a:ext cx="0" cy="3762375"/>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9" name="Text Placeholder 4"/>
          <p:cNvSpPr>
            <a:spLocks noGrp="1"/>
          </p:cNvSpPr>
          <p:nvPr>
            <p:ph type="body" sz="quarter" idx="29"/>
          </p:nvPr>
        </p:nvSpPr>
        <p:spPr>
          <a:xfrm>
            <a:off x="416593" y="1409701"/>
            <a:ext cx="8341645" cy="752475"/>
          </a:xfrm>
          <a:solidFill>
            <a:schemeClr val="accent4">
              <a:lumMod val="40000"/>
              <a:lumOff val="60000"/>
            </a:schemeClr>
          </a:solidFill>
        </p:spPr>
        <p:txBody>
          <a:bodyPr anchor="ctr" anchorCtr="0">
            <a:normAutofit/>
          </a:bodyPr>
          <a:lstStyle>
            <a:lvl1pPr>
              <a:spcAft>
                <a:spcPts val="0"/>
              </a:spcAft>
              <a:defRPr sz="2400" b="1">
                <a:solidFill>
                  <a:srgbClr val="588AB6"/>
                </a:solidFill>
              </a:defRPr>
            </a:lvl1pPr>
          </a:lstStyle>
          <a:p>
            <a:pPr lvl="0"/>
            <a:r>
              <a:rPr lang="en-US" dirty="0"/>
              <a:t>Click to edit Master text styles</a:t>
            </a:r>
          </a:p>
        </p:txBody>
      </p:sp>
      <p:sp>
        <p:nvSpPr>
          <p:cNvPr id="3" name="Text Placeholder 2"/>
          <p:cNvSpPr>
            <a:spLocks noGrp="1"/>
          </p:cNvSpPr>
          <p:nvPr>
            <p:ph type="body" sz="quarter" idx="32"/>
          </p:nvPr>
        </p:nvSpPr>
        <p:spPr>
          <a:xfrm>
            <a:off x="4956373" y="2609851"/>
            <a:ext cx="3801865" cy="376237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2939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 column graphic">
    <p:spTree>
      <p:nvGrpSpPr>
        <p:cNvPr id="1" name=""/>
        <p:cNvGrpSpPr/>
        <p:nvPr/>
      </p:nvGrpSpPr>
      <p:grpSpPr>
        <a:xfrm>
          <a:off x="0" y="0"/>
          <a:ext cx="0" cy="0"/>
          <a:chOff x="0" y="0"/>
          <a:chExt cx="0" cy="0"/>
        </a:xfrm>
      </p:grpSpPr>
      <p:sp>
        <p:nvSpPr>
          <p:cNvPr id="3" name="Picture Placeholder 2"/>
          <p:cNvSpPr>
            <a:spLocks noGrp="1"/>
          </p:cNvSpPr>
          <p:nvPr>
            <p:ph type="pic" sz="quarter" idx="26" hasCustomPrompt="1"/>
          </p:nvPr>
        </p:nvSpPr>
        <p:spPr>
          <a:xfrm>
            <a:off x="416719" y="2590800"/>
            <a:ext cx="2669381" cy="37528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5" name="Title 8"/>
          <p:cNvSpPr>
            <a:spLocks noGrp="1"/>
          </p:cNvSpPr>
          <p:nvPr>
            <p:ph type="title"/>
          </p:nvPr>
        </p:nvSpPr>
        <p:spPr>
          <a:xfrm>
            <a:off x="416593" y="536910"/>
            <a:ext cx="5831807" cy="721896"/>
          </a:xfrm>
          <a:prstGeom prst="rect">
            <a:avLst/>
          </a:prstGeom>
        </p:spPr>
        <p:txBody>
          <a:bodyPr>
            <a:normAutofit/>
          </a:bodyPr>
          <a:lstStyle>
            <a:lvl1pPr algn="l">
              <a:lnSpc>
                <a:spcPct val="100000"/>
              </a:lnSpc>
              <a:defRPr sz="3300" b="1" i="0" baseline="0">
                <a:solidFill>
                  <a:schemeClr val="tx1"/>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sp>
        <p:nvSpPr>
          <p:cNvPr id="11" name="Picture Placeholder 2"/>
          <p:cNvSpPr>
            <a:spLocks noGrp="1"/>
          </p:cNvSpPr>
          <p:nvPr>
            <p:ph type="pic" sz="quarter" idx="27" hasCustomPrompt="1"/>
          </p:nvPr>
        </p:nvSpPr>
        <p:spPr>
          <a:xfrm>
            <a:off x="3252724" y="2590800"/>
            <a:ext cx="2669381" cy="37528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2" name="Picture Placeholder 2"/>
          <p:cNvSpPr>
            <a:spLocks noGrp="1"/>
          </p:cNvSpPr>
          <p:nvPr>
            <p:ph type="pic" sz="quarter" idx="28" hasCustomPrompt="1"/>
          </p:nvPr>
        </p:nvSpPr>
        <p:spPr>
          <a:xfrm>
            <a:off x="6088857" y="2590800"/>
            <a:ext cx="2669381" cy="37528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cxnSp>
        <p:nvCxnSpPr>
          <p:cNvPr id="17" name="Straight Connector 16"/>
          <p:cNvCxnSpPr/>
          <p:nvPr userDrawn="1"/>
        </p:nvCxnSpPr>
        <p:spPr>
          <a:xfrm>
            <a:off x="416593" y="2341647"/>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29"/>
          </p:nvPr>
        </p:nvSpPr>
        <p:spPr>
          <a:xfrm>
            <a:off x="416593" y="1409701"/>
            <a:ext cx="8341645" cy="752475"/>
          </a:xfrm>
          <a:solidFill>
            <a:schemeClr val="accent4">
              <a:lumMod val="40000"/>
              <a:lumOff val="60000"/>
            </a:schemeClr>
          </a:solidFill>
        </p:spPr>
        <p:txBody>
          <a:bodyPr anchor="ctr" anchorCtr="0">
            <a:normAutofit/>
          </a:bodyPr>
          <a:lstStyle>
            <a:lvl1pPr>
              <a:spcAft>
                <a:spcPts val="0"/>
              </a:spcAft>
              <a:defRPr sz="2400" b="1">
                <a:solidFill>
                  <a:srgbClr val="588AB6"/>
                </a:solidFill>
              </a:defRPr>
            </a:lvl1pPr>
          </a:lstStyle>
          <a:p>
            <a:pPr lvl="0"/>
            <a:r>
              <a:rPr lang="en-US" dirty="0"/>
              <a:t>Click to edit Master text styles</a:t>
            </a:r>
          </a:p>
        </p:txBody>
      </p:sp>
    </p:spTree>
    <p:extLst>
      <p:ext uri="{BB962C8B-B14F-4D97-AF65-F5344CB8AC3E}">
        <p14:creationId xmlns:p14="http://schemas.microsoft.com/office/powerpoint/2010/main" val="8889644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end slide - option 2">
    <p:spTree>
      <p:nvGrpSpPr>
        <p:cNvPr id="1" name=""/>
        <p:cNvGrpSpPr/>
        <p:nvPr/>
      </p:nvGrpSpPr>
      <p:grpSpPr>
        <a:xfrm>
          <a:off x="0" y="0"/>
          <a:ext cx="0" cy="0"/>
          <a:chOff x="0" y="0"/>
          <a:chExt cx="0" cy="0"/>
        </a:xfrm>
      </p:grpSpPr>
      <p:sp>
        <p:nvSpPr>
          <p:cNvPr id="27" name="Text Placeholder 2"/>
          <p:cNvSpPr>
            <a:spLocks noGrp="1"/>
          </p:cNvSpPr>
          <p:nvPr>
            <p:ph type="body" sz="quarter" idx="22" hasCustomPrompt="1"/>
          </p:nvPr>
        </p:nvSpPr>
        <p:spPr>
          <a:xfrm>
            <a:off x="317107" y="1323636"/>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a:t>First M. Last</a:t>
            </a:r>
          </a:p>
        </p:txBody>
      </p:sp>
      <p:sp>
        <p:nvSpPr>
          <p:cNvPr id="45" name="Text Placeholder 2"/>
          <p:cNvSpPr>
            <a:spLocks noGrp="1"/>
          </p:cNvSpPr>
          <p:nvPr>
            <p:ph type="body" sz="quarter" idx="18" hasCustomPrompt="1"/>
          </p:nvPr>
        </p:nvSpPr>
        <p:spPr>
          <a:xfrm>
            <a:off x="314325" y="4793337"/>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a:t>First M. Last</a:t>
            </a:r>
          </a:p>
        </p:txBody>
      </p:sp>
      <p:sp>
        <p:nvSpPr>
          <p:cNvPr id="39" name="Text Placeholder 17"/>
          <p:cNvSpPr>
            <a:spLocks noGrp="1"/>
          </p:cNvSpPr>
          <p:nvPr>
            <p:ph type="body" sz="quarter" idx="14" hasCustomPrompt="1"/>
          </p:nvPr>
        </p:nvSpPr>
        <p:spPr>
          <a:xfrm>
            <a:off x="781304" y="5251853"/>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email@bricker.com</a:t>
            </a:r>
          </a:p>
        </p:txBody>
      </p:sp>
      <p:sp>
        <p:nvSpPr>
          <p:cNvPr id="37" name="Text Placeholder 17"/>
          <p:cNvSpPr>
            <a:spLocks noGrp="1"/>
          </p:cNvSpPr>
          <p:nvPr>
            <p:ph type="body" sz="quarter" idx="12" hasCustomPrompt="1"/>
          </p:nvPr>
        </p:nvSpPr>
        <p:spPr>
          <a:xfrm>
            <a:off x="783057" y="1770615"/>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email@bricker.com</a:t>
            </a:r>
          </a:p>
        </p:txBody>
      </p:sp>
      <p:pic>
        <p:nvPicPr>
          <p:cNvPr id="1026" name="Picture 2" descr="https://cdn0.iconfinder.com/data/icons/social-media-2049/512/twitter-512.pn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083466" y="1740873"/>
            <a:ext cx="394313" cy="525751"/>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userDrawn="1"/>
        </p:nvCxnSpPr>
        <p:spPr>
          <a:xfrm>
            <a:off x="5931774" y="694148"/>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5931774" y="694148"/>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931774" y="694148"/>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86347" y="1270798"/>
            <a:ext cx="233411" cy="385449"/>
          </a:xfrm>
          <a:prstGeom prst="rect">
            <a:avLst/>
          </a:prstGeom>
        </p:spPr>
      </p:pic>
      <p:pic>
        <p:nvPicPr>
          <p:cNvPr id="18" name="Picture 2"/>
          <p:cNvPicPr>
            <a:picLocks noChangeAspect="1" noChangeArrowheads="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8038" y="1787104"/>
            <a:ext cx="300397"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descr="https://cdn0.iconfinder.com/data/icons/social-media-2049/512/twitter-512.pn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083466" y="3464898"/>
            <a:ext cx="394313" cy="52575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86347" y="2994823"/>
            <a:ext cx="233411" cy="385449"/>
          </a:xfrm>
          <a:prstGeom prst="rect">
            <a:avLst/>
          </a:prstGeom>
        </p:spPr>
      </p:pic>
      <p:pic>
        <p:nvPicPr>
          <p:cNvPr id="29" name="Picture 2"/>
          <p:cNvPicPr>
            <a:picLocks noChangeAspect="1" noChangeArrowheads="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8038" y="3511130"/>
            <a:ext cx="300397"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descr="https://cdn0.iconfinder.com/data/icons/social-media-2049/512/twitter-512.png"/>
          <p:cNvPicPr>
            <a:picLocks noChangeAspect="1" noChangeArrowheads="1"/>
          </p:cNvPicPr>
          <p:nvPr userDrawn="1"/>
        </p:nvPicPr>
        <p: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083466" y="5207973"/>
            <a:ext cx="394313" cy="52575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186347" y="4737898"/>
            <a:ext cx="233411" cy="385449"/>
          </a:xfrm>
          <a:prstGeom prst="rect">
            <a:avLst/>
          </a:prstGeom>
        </p:spPr>
      </p:pic>
      <p:pic>
        <p:nvPicPr>
          <p:cNvPr id="36" name="Picture 2"/>
          <p:cNvPicPr>
            <a:picLocks noChangeAspect="1" noChangeArrowheads="1"/>
          </p:cNvPicPr>
          <p:nvPr userDrawn="1"/>
        </p:nvPicPr>
        <p:blipFill>
          <a:blip r:embed="rId5"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88038" y="5254205"/>
            <a:ext cx="300397"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Placeholder 17"/>
          <p:cNvSpPr>
            <a:spLocks noGrp="1"/>
          </p:cNvSpPr>
          <p:nvPr>
            <p:ph type="body" sz="quarter" idx="13" hasCustomPrompt="1"/>
          </p:nvPr>
        </p:nvSpPr>
        <p:spPr>
          <a:xfrm>
            <a:off x="783057" y="3508778"/>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email@bricker.com</a:t>
            </a:r>
          </a:p>
        </p:txBody>
      </p:sp>
      <p:sp>
        <p:nvSpPr>
          <p:cNvPr id="40" name="Text Placeholder 17"/>
          <p:cNvSpPr>
            <a:spLocks noGrp="1"/>
          </p:cNvSpPr>
          <p:nvPr>
            <p:ph type="body" sz="quarter" idx="15" hasCustomPrompt="1"/>
          </p:nvPr>
        </p:nvSpPr>
        <p:spPr>
          <a:xfrm>
            <a:off x="3540090" y="1320460"/>
            <a:ext cx="2720979"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555.555.5555</a:t>
            </a:r>
          </a:p>
        </p:txBody>
      </p:sp>
      <p:sp>
        <p:nvSpPr>
          <p:cNvPr id="41" name="Text Placeholder 17"/>
          <p:cNvSpPr>
            <a:spLocks noGrp="1"/>
          </p:cNvSpPr>
          <p:nvPr>
            <p:ph type="body" sz="quarter" idx="16" hasCustomPrompt="1"/>
          </p:nvPr>
        </p:nvSpPr>
        <p:spPr>
          <a:xfrm>
            <a:off x="3540090" y="3038140"/>
            <a:ext cx="2715818"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555.555.5555</a:t>
            </a:r>
          </a:p>
        </p:txBody>
      </p:sp>
      <p:sp>
        <p:nvSpPr>
          <p:cNvPr id="42" name="Text Placeholder 17"/>
          <p:cNvSpPr>
            <a:spLocks noGrp="1"/>
          </p:cNvSpPr>
          <p:nvPr>
            <p:ph type="body" sz="quarter" idx="17" hasCustomPrompt="1"/>
          </p:nvPr>
        </p:nvSpPr>
        <p:spPr>
          <a:xfrm>
            <a:off x="3540850" y="4787560"/>
            <a:ext cx="2719819"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555.555.5555</a:t>
            </a:r>
          </a:p>
        </p:txBody>
      </p:sp>
      <p:sp>
        <p:nvSpPr>
          <p:cNvPr id="44" name="Text Placeholder 2"/>
          <p:cNvSpPr>
            <a:spLocks noGrp="1"/>
          </p:cNvSpPr>
          <p:nvPr>
            <p:ph type="body" sz="quarter" idx="10" hasCustomPrompt="1"/>
          </p:nvPr>
        </p:nvSpPr>
        <p:spPr>
          <a:xfrm>
            <a:off x="317107" y="3053736"/>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a:t>First M. Last</a:t>
            </a:r>
          </a:p>
        </p:txBody>
      </p:sp>
      <p:sp>
        <p:nvSpPr>
          <p:cNvPr id="46" name="Text Placeholder 21"/>
          <p:cNvSpPr>
            <a:spLocks noGrp="1"/>
          </p:cNvSpPr>
          <p:nvPr>
            <p:ph type="body" sz="quarter" idx="19" hasCustomPrompt="1"/>
          </p:nvPr>
        </p:nvSpPr>
        <p:spPr>
          <a:xfrm>
            <a:off x="3540850" y="1770339"/>
            <a:ext cx="2705932" cy="461962"/>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@twitterhandle</a:t>
            </a:r>
          </a:p>
        </p:txBody>
      </p:sp>
      <p:sp>
        <p:nvSpPr>
          <p:cNvPr id="47" name="Text Placeholder 21"/>
          <p:cNvSpPr>
            <a:spLocks noGrp="1"/>
          </p:cNvSpPr>
          <p:nvPr>
            <p:ph type="body" sz="quarter" idx="20" hasCustomPrompt="1"/>
          </p:nvPr>
        </p:nvSpPr>
        <p:spPr>
          <a:xfrm>
            <a:off x="3540850" y="3501604"/>
            <a:ext cx="2705932" cy="461962"/>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@twitterhandle</a:t>
            </a:r>
          </a:p>
        </p:txBody>
      </p:sp>
      <p:sp>
        <p:nvSpPr>
          <p:cNvPr id="48" name="Text Placeholder 21"/>
          <p:cNvSpPr>
            <a:spLocks noGrp="1"/>
          </p:cNvSpPr>
          <p:nvPr>
            <p:ph type="body" sz="quarter" idx="21" hasCustomPrompt="1"/>
          </p:nvPr>
        </p:nvSpPr>
        <p:spPr>
          <a:xfrm>
            <a:off x="3540850" y="5243833"/>
            <a:ext cx="2705932" cy="461962"/>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@twitterhandle</a:t>
            </a:r>
          </a:p>
        </p:txBody>
      </p:sp>
    </p:spTree>
    <p:extLst>
      <p:ext uri="{BB962C8B-B14F-4D97-AF65-F5344CB8AC3E}">
        <p14:creationId xmlns:p14="http://schemas.microsoft.com/office/powerpoint/2010/main" val="8118493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end slide - option 2">
    <p:spTree>
      <p:nvGrpSpPr>
        <p:cNvPr id="1" name=""/>
        <p:cNvGrpSpPr/>
        <p:nvPr/>
      </p:nvGrpSpPr>
      <p:grpSpPr>
        <a:xfrm>
          <a:off x="0" y="0"/>
          <a:ext cx="0" cy="0"/>
          <a:chOff x="0" y="0"/>
          <a:chExt cx="0" cy="0"/>
        </a:xfrm>
      </p:grpSpPr>
      <p:sp>
        <p:nvSpPr>
          <p:cNvPr id="27" name="Text Placeholder 2"/>
          <p:cNvSpPr>
            <a:spLocks noGrp="1"/>
          </p:cNvSpPr>
          <p:nvPr>
            <p:ph type="body" sz="quarter" idx="22" hasCustomPrompt="1"/>
          </p:nvPr>
        </p:nvSpPr>
        <p:spPr>
          <a:xfrm>
            <a:off x="1331634" y="694147"/>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a:t>First M. Last</a:t>
            </a:r>
          </a:p>
        </p:txBody>
      </p:sp>
      <p:sp>
        <p:nvSpPr>
          <p:cNvPr id="45" name="Text Placeholder 2"/>
          <p:cNvSpPr>
            <a:spLocks noGrp="1"/>
          </p:cNvSpPr>
          <p:nvPr>
            <p:ph type="body" sz="quarter" idx="18" hasCustomPrompt="1"/>
          </p:nvPr>
        </p:nvSpPr>
        <p:spPr>
          <a:xfrm>
            <a:off x="1324091" y="4586461"/>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a:t>First M. Last</a:t>
            </a:r>
          </a:p>
        </p:txBody>
      </p:sp>
      <p:sp>
        <p:nvSpPr>
          <p:cNvPr id="39" name="Text Placeholder 17"/>
          <p:cNvSpPr>
            <a:spLocks noGrp="1"/>
          </p:cNvSpPr>
          <p:nvPr>
            <p:ph type="body" sz="quarter" idx="14" hasCustomPrompt="1"/>
          </p:nvPr>
        </p:nvSpPr>
        <p:spPr>
          <a:xfrm>
            <a:off x="1791070" y="5092112"/>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email@bricker.com</a:t>
            </a:r>
          </a:p>
        </p:txBody>
      </p:sp>
      <p:sp>
        <p:nvSpPr>
          <p:cNvPr id="37" name="Text Placeholder 17"/>
          <p:cNvSpPr>
            <a:spLocks noGrp="1"/>
          </p:cNvSpPr>
          <p:nvPr>
            <p:ph type="body" sz="quarter" idx="12" hasCustomPrompt="1"/>
          </p:nvPr>
        </p:nvSpPr>
        <p:spPr>
          <a:xfrm>
            <a:off x="1797584" y="1188262"/>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email@bricker.com</a:t>
            </a:r>
          </a:p>
        </p:txBody>
      </p:sp>
      <p:cxnSp>
        <p:nvCxnSpPr>
          <p:cNvPr id="6" name="Straight Connector 5"/>
          <p:cNvCxnSpPr/>
          <p:nvPr userDrawn="1"/>
        </p:nvCxnSpPr>
        <p:spPr>
          <a:xfrm>
            <a:off x="5931774" y="694148"/>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userDrawn="1"/>
        </p:nvCxnSpPr>
        <p:spPr>
          <a:xfrm>
            <a:off x="5931774" y="694148"/>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5931774" y="694148"/>
            <a:ext cx="0" cy="5487577"/>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9153" y="1747227"/>
            <a:ext cx="233411" cy="385449"/>
          </a:xfrm>
          <a:prstGeom prst="rect">
            <a:avLst/>
          </a:prstGeom>
        </p:spPr>
      </p:pic>
      <p:pic>
        <p:nvPicPr>
          <p:cNvPr id="18" name="Picture 2"/>
          <p:cNvPicPr>
            <a:picLocks noChangeAspect="1" noChangeArrowheads="1"/>
          </p:cNvPicPr>
          <p:nvPr userDrawn="1"/>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02566" y="1204752"/>
            <a:ext cx="300397"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9153" y="3678645"/>
            <a:ext cx="233411" cy="385449"/>
          </a:xfrm>
          <a:prstGeom prst="rect">
            <a:avLst/>
          </a:prstGeom>
        </p:spPr>
      </p:pic>
      <p:pic>
        <p:nvPicPr>
          <p:cNvPr id="29" name="Picture 2"/>
          <p:cNvPicPr>
            <a:picLocks noChangeAspect="1" noChangeArrowheads="1"/>
          </p:cNvPicPr>
          <p:nvPr userDrawn="1"/>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402566" y="3136170"/>
            <a:ext cx="300397"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424392" y="5636939"/>
            <a:ext cx="233411" cy="385449"/>
          </a:xfrm>
          <a:prstGeom prst="rect">
            <a:avLst/>
          </a:prstGeom>
        </p:spPr>
      </p:pic>
      <p:pic>
        <p:nvPicPr>
          <p:cNvPr id="36" name="Picture 2"/>
          <p:cNvPicPr>
            <a:picLocks noChangeAspect="1" noChangeArrowheads="1"/>
          </p:cNvPicPr>
          <p:nvPr userDrawn="1"/>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397805" y="5094464"/>
            <a:ext cx="300397" cy="40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 Placeholder 17"/>
          <p:cNvSpPr>
            <a:spLocks noGrp="1"/>
          </p:cNvSpPr>
          <p:nvPr>
            <p:ph type="body" sz="quarter" idx="13" hasCustomPrompt="1"/>
          </p:nvPr>
        </p:nvSpPr>
        <p:spPr>
          <a:xfrm>
            <a:off x="1797584" y="3133818"/>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email@bricker.com</a:t>
            </a:r>
          </a:p>
        </p:txBody>
      </p:sp>
      <p:sp>
        <p:nvSpPr>
          <p:cNvPr id="40" name="Text Placeholder 17"/>
          <p:cNvSpPr>
            <a:spLocks noGrp="1"/>
          </p:cNvSpPr>
          <p:nvPr>
            <p:ph type="body" sz="quarter" idx="15" hasCustomPrompt="1"/>
          </p:nvPr>
        </p:nvSpPr>
        <p:spPr>
          <a:xfrm>
            <a:off x="1782896" y="1749754"/>
            <a:ext cx="2720979"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555.555.5555</a:t>
            </a:r>
          </a:p>
        </p:txBody>
      </p:sp>
      <p:sp>
        <p:nvSpPr>
          <p:cNvPr id="41" name="Text Placeholder 17"/>
          <p:cNvSpPr>
            <a:spLocks noGrp="1"/>
          </p:cNvSpPr>
          <p:nvPr>
            <p:ph type="body" sz="quarter" idx="16" hasCustomPrompt="1"/>
          </p:nvPr>
        </p:nvSpPr>
        <p:spPr>
          <a:xfrm>
            <a:off x="1782896" y="3674827"/>
            <a:ext cx="2715818"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555.555.5555</a:t>
            </a:r>
          </a:p>
        </p:txBody>
      </p:sp>
      <p:sp>
        <p:nvSpPr>
          <p:cNvPr id="42" name="Text Placeholder 17"/>
          <p:cNvSpPr>
            <a:spLocks noGrp="1"/>
          </p:cNvSpPr>
          <p:nvPr>
            <p:ph type="body" sz="quarter" idx="17" hasCustomPrompt="1"/>
          </p:nvPr>
        </p:nvSpPr>
        <p:spPr>
          <a:xfrm>
            <a:off x="1778895" y="5639466"/>
            <a:ext cx="2719819"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555.555.5555</a:t>
            </a:r>
          </a:p>
        </p:txBody>
      </p:sp>
      <p:sp>
        <p:nvSpPr>
          <p:cNvPr id="44" name="Text Placeholder 2"/>
          <p:cNvSpPr>
            <a:spLocks noGrp="1"/>
          </p:cNvSpPr>
          <p:nvPr>
            <p:ph type="body" sz="quarter" idx="10" hasCustomPrompt="1"/>
          </p:nvPr>
        </p:nvSpPr>
        <p:spPr>
          <a:xfrm>
            <a:off x="1331634" y="2631641"/>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a:t>First M. Last</a:t>
            </a:r>
          </a:p>
        </p:txBody>
      </p:sp>
    </p:spTree>
    <p:extLst>
      <p:ext uri="{BB962C8B-B14F-4D97-AF65-F5344CB8AC3E}">
        <p14:creationId xmlns:p14="http://schemas.microsoft.com/office/powerpoint/2010/main" val="32077588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end slide - option 2">
    <p:spTree>
      <p:nvGrpSpPr>
        <p:cNvPr id="1" name=""/>
        <p:cNvGrpSpPr/>
        <p:nvPr/>
      </p:nvGrpSpPr>
      <p:grpSpPr>
        <a:xfrm>
          <a:off x="0" y="0"/>
          <a:ext cx="0" cy="0"/>
          <a:chOff x="0" y="0"/>
          <a:chExt cx="0" cy="0"/>
        </a:xfrm>
      </p:grpSpPr>
      <p:sp>
        <p:nvSpPr>
          <p:cNvPr id="27" name="Text Placeholder 2"/>
          <p:cNvSpPr>
            <a:spLocks noGrp="1"/>
          </p:cNvSpPr>
          <p:nvPr>
            <p:ph type="body" sz="quarter" idx="22" hasCustomPrompt="1"/>
          </p:nvPr>
        </p:nvSpPr>
        <p:spPr>
          <a:xfrm>
            <a:off x="3330974" y="1218635"/>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a:t>Date</a:t>
            </a:r>
          </a:p>
        </p:txBody>
      </p:sp>
      <p:sp>
        <p:nvSpPr>
          <p:cNvPr id="45" name="Text Placeholder 2"/>
          <p:cNvSpPr>
            <a:spLocks noGrp="1"/>
          </p:cNvSpPr>
          <p:nvPr>
            <p:ph type="body" sz="quarter" idx="18" hasCustomPrompt="1"/>
          </p:nvPr>
        </p:nvSpPr>
        <p:spPr>
          <a:xfrm>
            <a:off x="3329945" y="4179035"/>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a:t>Date</a:t>
            </a:r>
          </a:p>
        </p:txBody>
      </p:sp>
      <p:sp>
        <p:nvSpPr>
          <p:cNvPr id="39" name="Text Placeholder 17"/>
          <p:cNvSpPr>
            <a:spLocks noGrp="1"/>
          </p:cNvSpPr>
          <p:nvPr>
            <p:ph type="body" sz="quarter" idx="14" hasCustomPrompt="1"/>
          </p:nvPr>
        </p:nvSpPr>
        <p:spPr>
          <a:xfrm>
            <a:off x="3329945" y="4684686"/>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Title</a:t>
            </a:r>
          </a:p>
        </p:txBody>
      </p:sp>
      <p:sp>
        <p:nvSpPr>
          <p:cNvPr id="37" name="Text Placeholder 17"/>
          <p:cNvSpPr>
            <a:spLocks noGrp="1"/>
          </p:cNvSpPr>
          <p:nvPr>
            <p:ph type="body" sz="quarter" idx="12" hasCustomPrompt="1"/>
          </p:nvPr>
        </p:nvSpPr>
        <p:spPr>
          <a:xfrm>
            <a:off x="3329945" y="1712749"/>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Title</a:t>
            </a:r>
          </a:p>
        </p:txBody>
      </p:sp>
      <p:sp>
        <p:nvSpPr>
          <p:cNvPr id="38" name="Text Placeholder 17"/>
          <p:cNvSpPr>
            <a:spLocks noGrp="1"/>
          </p:cNvSpPr>
          <p:nvPr>
            <p:ph type="body" sz="quarter" idx="13" hasCustomPrompt="1"/>
          </p:nvPr>
        </p:nvSpPr>
        <p:spPr>
          <a:xfrm>
            <a:off x="3322403" y="3171003"/>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Title</a:t>
            </a:r>
          </a:p>
        </p:txBody>
      </p:sp>
      <p:sp>
        <p:nvSpPr>
          <p:cNvPr id="44" name="Text Placeholder 2"/>
          <p:cNvSpPr>
            <a:spLocks noGrp="1"/>
          </p:cNvSpPr>
          <p:nvPr>
            <p:ph type="body" sz="quarter" idx="10" hasCustomPrompt="1"/>
          </p:nvPr>
        </p:nvSpPr>
        <p:spPr>
          <a:xfrm>
            <a:off x="3323431" y="2668826"/>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a:t>Date</a:t>
            </a:r>
          </a:p>
        </p:txBody>
      </p:sp>
      <p:sp>
        <p:nvSpPr>
          <p:cNvPr id="21" name="Text Placeholder 2"/>
          <p:cNvSpPr>
            <a:spLocks noGrp="1"/>
          </p:cNvSpPr>
          <p:nvPr>
            <p:ph type="body" sz="quarter" idx="23" hasCustomPrompt="1"/>
          </p:nvPr>
        </p:nvSpPr>
        <p:spPr>
          <a:xfrm>
            <a:off x="3330974" y="5705160"/>
            <a:ext cx="2733675" cy="592137"/>
          </a:xfrm>
        </p:spPr>
        <p:txBody>
          <a:bodyPr>
            <a:normAutofit/>
          </a:bodyPr>
          <a:lstStyle>
            <a:lvl1pPr>
              <a:defRPr sz="1800" b="1">
                <a:solidFill>
                  <a:srgbClr val="588AB6"/>
                </a:solidFill>
                <a:latin typeface="Arial" panose="020B0604020202020204" pitchFamily="34" charset="0"/>
                <a:cs typeface="Arial" panose="020B0604020202020204" pitchFamily="34" charset="0"/>
              </a:defRPr>
            </a:lvl1pPr>
          </a:lstStyle>
          <a:p>
            <a:pPr lvl="0"/>
            <a:r>
              <a:rPr lang="en-US" dirty="0"/>
              <a:t>Date</a:t>
            </a:r>
          </a:p>
        </p:txBody>
      </p:sp>
      <p:sp>
        <p:nvSpPr>
          <p:cNvPr id="22" name="Text Placeholder 17"/>
          <p:cNvSpPr>
            <a:spLocks noGrp="1"/>
          </p:cNvSpPr>
          <p:nvPr>
            <p:ph type="body" sz="quarter" idx="24" hasCustomPrompt="1"/>
          </p:nvPr>
        </p:nvSpPr>
        <p:spPr>
          <a:xfrm>
            <a:off x="3330974" y="6210811"/>
            <a:ext cx="2706291" cy="461963"/>
          </a:xfrm>
        </p:spPr>
        <p:txBody>
          <a:bodyPr>
            <a:normAutofit/>
          </a:bodyPr>
          <a:lstStyle>
            <a:lvl1pPr>
              <a:defRPr sz="1500">
                <a:latin typeface="Arial" panose="020B0604020202020204" pitchFamily="34" charset="0"/>
                <a:cs typeface="Arial" panose="020B0604020202020204" pitchFamily="34" charset="0"/>
              </a:defRPr>
            </a:lvl1pPr>
          </a:lstStyle>
          <a:p>
            <a:pPr lvl="0"/>
            <a:r>
              <a:rPr lang="en-US" dirty="0"/>
              <a:t>Title</a:t>
            </a:r>
          </a:p>
        </p:txBody>
      </p:sp>
      <p:sp>
        <p:nvSpPr>
          <p:cNvPr id="23" name="Text Placeholder 4"/>
          <p:cNvSpPr>
            <a:spLocks noGrp="1"/>
          </p:cNvSpPr>
          <p:nvPr>
            <p:ph type="body" sz="quarter" idx="29" hasCustomPrompt="1"/>
          </p:nvPr>
        </p:nvSpPr>
        <p:spPr>
          <a:xfrm>
            <a:off x="416593" y="306926"/>
            <a:ext cx="8562437" cy="752475"/>
          </a:xfrm>
          <a:solidFill>
            <a:schemeClr val="accent4">
              <a:lumMod val="40000"/>
              <a:lumOff val="60000"/>
            </a:schemeClr>
          </a:solidFill>
        </p:spPr>
        <p:txBody>
          <a:bodyPr anchor="ctr" anchorCtr="0">
            <a:normAutofit/>
          </a:bodyPr>
          <a:lstStyle>
            <a:lvl1pPr algn="ctr">
              <a:spcAft>
                <a:spcPts val="0"/>
              </a:spcAft>
              <a:defRPr sz="2400" b="1">
                <a:solidFill>
                  <a:srgbClr val="588AB6"/>
                </a:solidFill>
                <a:latin typeface="Arial Black" panose="020B0A04020102020204" pitchFamily="34" charset="0"/>
              </a:defRPr>
            </a:lvl1pPr>
          </a:lstStyle>
          <a:p>
            <a:pPr lvl="0"/>
            <a:r>
              <a:rPr lang="en-US" dirty="0"/>
              <a:t>UPCOMING EVENTS</a:t>
            </a:r>
          </a:p>
        </p:txBody>
      </p:sp>
    </p:spTree>
    <p:extLst>
      <p:ext uri="{BB962C8B-B14F-4D97-AF65-F5344CB8AC3E}">
        <p14:creationId xmlns:p14="http://schemas.microsoft.com/office/powerpoint/2010/main" val="3388257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extBox 8"/>
          <p:cNvSpPr txBox="1"/>
          <p:nvPr userDrawn="1"/>
        </p:nvSpPr>
        <p:spPr>
          <a:xfrm>
            <a:off x="5708986" y="2952750"/>
            <a:ext cx="3034964" cy="3629024"/>
          </a:xfrm>
          <a:prstGeom prst="rect">
            <a:avLst/>
          </a:prstGeom>
          <a:noFill/>
        </p:spPr>
        <p:txBody>
          <a:bodyPr wrap="square" lIns="68580" rIns="68580" rtlCol="0" anchor="ctr" anchorCtr="0">
            <a:noAutofit/>
          </a:bodyPr>
          <a:lstStyle/>
          <a:p>
            <a:pPr algn="ctr">
              <a:spcAft>
                <a:spcPts val="1200"/>
              </a:spcAft>
            </a:pPr>
            <a:r>
              <a:rPr lang="en-US" sz="3600" b="0" dirty="0">
                <a:solidFill>
                  <a:schemeClr val="tx1"/>
                </a:solidFill>
                <a:latin typeface="Arial" panose="020B0604020202020204" pitchFamily="34" charset="0"/>
                <a:ea typeface="Montserrat Light" charset="0"/>
                <a:cs typeface="Arial" panose="020B0604020202020204" pitchFamily="34" charset="0"/>
              </a:rPr>
              <a:t>Text ‘Bricker’ to 555888</a:t>
            </a:r>
            <a:endParaRPr lang="en-US" sz="3600" b="0" dirty="0">
              <a:solidFill>
                <a:schemeClr val="tx1"/>
              </a:solidFill>
              <a:latin typeface="Arial" panose="020B0604020202020204" pitchFamily="34" charset="0"/>
              <a:cs typeface="Arial" panose="020B0604020202020204" pitchFamily="34" charset="0"/>
            </a:endParaRPr>
          </a:p>
        </p:txBody>
      </p:sp>
      <p:sp>
        <p:nvSpPr>
          <p:cNvPr id="7" name="TextBox 6"/>
          <p:cNvSpPr txBox="1"/>
          <p:nvPr userDrawn="1"/>
        </p:nvSpPr>
        <p:spPr>
          <a:xfrm>
            <a:off x="436897" y="542229"/>
            <a:ext cx="4463716" cy="5763320"/>
          </a:xfrm>
          <a:prstGeom prst="rect">
            <a:avLst/>
          </a:prstGeom>
          <a:solidFill>
            <a:schemeClr val="accent4">
              <a:lumMod val="40000"/>
              <a:lumOff val="60000"/>
            </a:schemeClr>
          </a:solidFill>
        </p:spPr>
        <p:txBody>
          <a:bodyPr wrap="square" lIns="342900" rIns="342900" rtlCol="0" anchor="ctr" anchorCtr="0">
            <a:noAutofit/>
          </a:bodyPr>
          <a:lstStyle/>
          <a:p>
            <a:pPr>
              <a:spcAft>
                <a:spcPts val="1200"/>
              </a:spcAft>
            </a:pPr>
            <a:r>
              <a:rPr lang="en-US" sz="4050" b="1" dirty="0">
                <a:solidFill>
                  <a:srgbClr val="588AB6"/>
                </a:solidFill>
                <a:latin typeface="Arial" panose="020B0604020202020204" pitchFamily="34" charset="0"/>
                <a:ea typeface="Montserrat Light" charset="0"/>
                <a:cs typeface="Arial" panose="020B0604020202020204" pitchFamily="34" charset="0"/>
              </a:rPr>
              <a:t>Sign up for </a:t>
            </a:r>
            <a:br>
              <a:rPr lang="en-US" sz="4050" b="1" dirty="0">
                <a:solidFill>
                  <a:srgbClr val="588AB6"/>
                </a:solidFill>
                <a:latin typeface="Arial" panose="020B0604020202020204" pitchFamily="34" charset="0"/>
                <a:ea typeface="Montserrat Light" charset="0"/>
                <a:cs typeface="Arial" panose="020B0604020202020204" pitchFamily="34" charset="0"/>
              </a:rPr>
            </a:br>
            <a:r>
              <a:rPr lang="en-US" sz="4050" b="1" dirty="0">
                <a:solidFill>
                  <a:srgbClr val="588AB6"/>
                </a:solidFill>
                <a:latin typeface="Arial" panose="020B0604020202020204" pitchFamily="34" charset="0"/>
                <a:ea typeface="Montserrat Light" charset="0"/>
                <a:cs typeface="Arial" panose="020B0604020202020204" pitchFamily="34" charset="0"/>
              </a:rPr>
              <a:t>email insights </a:t>
            </a:r>
            <a:br>
              <a:rPr lang="en-US" sz="4050" b="1" dirty="0">
                <a:solidFill>
                  <a:srgbClr val="588AB6"/>
                </a:solidFill>
                <a:latin typeface="Arial" panose="020B0604020202020204" pitchFamily="34" charset="0"/>
                <a:ea typeface="Montserrat Light" charset="0"/>
                <a:cs typeface="Arial" panose="020B0604020202020204" pitchFamily="34" charset="0"/>
              </a:rPr>
            </a:br>
            <a:r>
              <a:rPr lang="en-US" sz="4050" b="1" dirty="0">
                <a:solidFill>
                  <a:srgbClr val="588AB6"/>
                </a:solidFill>
                <a:latin typeface="Arial" panose="020B0604020202020204" pitchFamily="34" charset="0"/>
                <a:ea typeface="Montserrat Light" charset="0"/>
                <a:cs typeface="Arial" panose="020B0604020202020204" pitchFamily="34" charset="0"/>
              </a:rPr>
              <a:t>authored by </a:t>
            </a:r>
            <a:br>
              <a:rPr lang="en-US" sz="4050" b="1" dirty="0">
                <a:solidFill>
                  <a:srgbClr val="588AB6"/>
                </a:solidFill>
                <a:latin typeface="Arial" panose="020B0604020202020204" pitchFamily="34" charset="0"/>
                <a:ea typeface="Montserrat Light" charset="0"/>
                <a:cs typeface="Arial" panose="020B0604020202020204" pitchFamily="34" charset="0"/>
              </a:rPr>
            </a:br>
            <a:r>
              <a:rPr lang="en-US" sz="4050" b="1" dirty="0">
                <a:solidFill>
                  <a:srgbClr val="588AB6"/>
                </a:solidFill>
                <a:latin typeface="Arial" panose="020B0604020202020204" pitchFamily="34" charset="0"/>
                <a:ea typeface="Montserrat Light" charset="0"/>
                <a:cs typeface="Arial" panose="020B0604020202020204" pitchFamily="34" charset="0"/>
              </a:rPr>
              <a:t>our attorneys. </a:t>
            </a:r>
            <a:endParaRPr lang="en-US" sz="4050" b="1" dirty="0">
              <a:solidFill>
                <a:srgbClr val="588AB6"/>
              </a:solidFill>
              <a:latin typeface="Arial" panose="020B0604020202020204" pitchFamily="34" charset="0"/>
              <a:cs typeface="Arial" panose="020B0604020202020204" pitchFamily="34" charset="0"/>
            </a:endParaRPr>
          </a:p>
        </p:txBody>
      </p:sp>
      <p:pic>
        <p:nvPicPr>
          <p:cNvPr id="6" name="Picture 2" descr="C:\Users\jgeor\Downloads\icon (1).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6322219" y="1066800"/>
            <a:ext cx="18288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6608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9_blank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1008337" y="2323101"/>
            <a:ext cx="2996804" cy="709612"/>
          </a:xfrm>
        </p:spPr>
        <p:txBody>
          <a:bodyPr/>
          <a:lstStyle>
            <a:lvl1pPr>
              <a:defRPr b="1" baseline="0">
                <a:solidFill>
                  <a:srgbClr val="588AB6"/>
                </a:solidFill>
              </a:defRPr>
            </a:lvl1pPr>
          </a:lstStyle>
          <a:p>
            <a:pPr lvl="0"/>
            <a:r>
              <a:rPr lang="en-US" dirty="0"/>
              <a:t>First M. Last</a:t>
            </a:r>
          </a:p>
        </p:txBody>
      </p:sp>
      <p:sp>
        <p:nvSpPr>
          <p:cNvPr id="20" name="Text Placeholder 19"/>
          <p:cNvSpPr>
            <a:spLocks noGrp="1"/>
          </p:cNvSpPr>
          <p:nvPr>
            <p:ph type="body" sz="quarter" idx="11" hasCustomPrompt="1"/>
          </p:nvPr>
        </p:nvSpPr>
        <p:spPr>
          <a:xfrm>
            <a:off x="1008337" y="2948985"/>
            <a:ext cx="2996804" cy="504658"/>
          </a:xfrm>
        </p:spPr>
        <p:txBody>
          <a:bodyPr>
            <a:noAutofit/>
          </a:bodyPr>
          <a:lstStyle>
            <a:lvl1pPr>
              <a:defRPr sz="1800"/>
            </a:lvl1pPr>
            <a:lvl2pPr>
              <a:defRPr sz="1800"/>
            </a:lvl2pPr>
            <a:lvl3pPr>
              <a:defRPr sz="1800"/>
            </a:lvl3pPr>
            <a:lvl4pPr>
              <a:defRPr sz="1800"/>
            </a:lvl4pPr>
            <a:lvl5pPr>
              <a:defRPr sz="1800"/>
            </a:lvl5pPr>
          </a:lstStyle>
          <a:p>
            <a:pPr lvl="0"/>
            <a:r>
              <a:rPr lang="en-US" dirty="0"/>
              <a:t>email@bricker.com</a:t>
            </a:r>
          </a:p>
        </p:txBody>
      </p:sp>
      <p:sp>
        <p:nvSpPr>
          <p:cNvPr id="30" name="Text Placeholder 29"/>
          <p:cNvSpPr>
            <a:spLocks noGrp="1"/>
          </p:cNvSpPr>
          <p:nvPr>
            <p:ph type="body" sz="quarter" idx="12" hasCustomPrompt="1"/>
          </p:nvPr>
        </p:nvSpPr>
        <p:spPr>
          <a:xfrm>
            <a:off x="1008337" y="3478369"/>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err="1"/>
              <a:t>xxx.xxx.xxxx</a:t>
            </a:r>
            <a:endParaRPr lang="en-US" dirty="0"/>
          </a:p>
        </p:txBody>
      </p:sp>
      <p:sp>
        <p:nvSpPr>
          <p:cNvPr id="7" name="Text Placeholder 29"/>
          <p:cNvSpPr>
            <a:spLocks noGrp="1"/>
          </p:cNvSpPr>
          <p:nvPr>
            <p:ph type="body" sz="quarter" idx="13" hasCustomPrompt="1"/>
          </p:nvPr>
        </p:nvSpPr>
        <p:spPr>
          <a:xfrm>
            <a:off x="1008337" y="4055545"/>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a:t>@</a:t>
            </a:r>
            <a:r>
              <a:rPr lang="en-US" dirty="0" err="1"/>
              <a:t>twitterhandle</a:t>
            </a:r>
            <a:endParaRPr lang="en-US" dirty="0"/>
          </a:p>
        </p:txBody>
      </p:sp>
    </p:spTree>
    <p:extLst>
      <p:ext uri="{BB962C8B-B14F-4D97-AF65-F5344CB8AC3E}">
        <p14:creationId xmlns:p14="http://schemas.microsoft.com/office/powerpoint/2010/main" val="41173098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loating text left/graphic right">
    <p:spTree>
      <p:nvGrpSpPr>
        <p:cNvPr id="1" name=""/>
        <p:cNvGrpSpPr/>
        <p:nvPr/>
      </p:nvGrpSpPr>
      <p:grpSpPr>
        <a:xfrm>
          <a:off x="0" y="0"/>
          <a:ext cx="0" cy="0"/>
          <a:chOff x="0" y="0"/>
          <a:chExt cx="0" cy="0"/>
        </a:xfrm>
      </p:grpSpPr>
      <p:sp>
        <p:nvSpPr>
          <p:cNvPr id="4" name="Picture Placeholder 3"/>
          <p:cNvSpPr>
            <a:spLocks noGrp="1"/>
          </p:cNvSpPr>
          <p:nvPr>
            <p:ph type="pic" sz="quarter" idx="21" hasCustomPrompt="1"/>
          </p:nvPr>
        </p:nvSpPr>
        <p:spPr>
          <a:xfrm>
            <a:off x="5181600" y="133349"/>
            <a:ext cx="3548063" cy="2857501"/>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0" name="Title 8"/>
          <p:cNvSpPr>
            <a:spLocks noGrp="1"/>
          </p:cNvSpPr>
          <p:nvPr>
            <p:ph type="title"/>
          </p:nvPr>
        </p:nvSpPr>
        <p:spPr>
          <a:xfrm>
            <a:off x="416593" y="511842"/>
            <a:ext cx="4384007" cy="1469358"/>
          </a:xfrm>
          <a:prstGeom prst="rect">
            <a:avLst/>
          </a:prstGeom>
          <a:noFill/>
        </p:spPr>
        <p:txBody>
          <a:bodyPr tIns="91440" bIns="91440">
            <a:normAutofit/>
          </a:bodyPr>
          <a:lstStyle>
            <a:lvl1pPr algn="l">
              <a:lnSpc>
                <a:spcPct val="100000"/>
              </a:lnSpc>
              <a:defRPr sz="2400" b="1" i="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3"/>
          <p:cNvSpPr>
            <a:spLocks noGrp="1"/>
          </p:cNvSpPr>
          <p:nvPr>
            <p:ph type="body" sz="quarter" idx="32" hasCustomPrompt="1"/>
          </p:nvPr>
        </p:nvSpPr>
        <p:spPr>
          <a:xfrm>
            <a:off x="435641" y="2990850"/>
            <a:ext cx="8294021" cy="3486150"/>
          </a:xfrm>
        </p:spPr>
        <p:txBody>
          <a:bodyPr/>
          <a:lstStyle>
            <a:lvl1pPr>
              <a:defRPr/>
            </a:lvl1pPr>
          </a:lstStyle>
          <a:p>
            <a:pPr lvl="0"/>
            <a:r>
              <a:rPr lang="en-US" dirty="0"/>
              <a:t>Click to edit text</a:t>
            </a:r>
          </a:p>
        </p:txBody>
      </p:sp>
    </p:spTree>
    <p:extLst>
      <p:ext uri="{BB962C8B-B14F-4D97-AF65-F5344CB8AC3E}">
        <p14:creationId xmlns:p14="http://schemas.microsoft.com/office/powerpoint/2010/main" val="123242343"/>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8_blank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957062" y="2588021"/>
            <a:ext cx="2996804" cy="709612"/>
          </a:xfrm>
        </p:spPr>
        <p:txBody>
          <a:bodyPr/>
          <a:lstStyle>
            <a:lvl1pPr>
              <a:defRPr b="1" baseline="0">
                <a:solidFill>
                  <a:srgbClr val="588AB6"/>
                </a:solidFill>
              </a:defRPr>
            </a:lvl1pPr>
          </a:lstStyle>
          <a:p>
            <a:pPr lvl="0"/>
            <a:r>
              <a:rPr lang="en-US" dirty="0"/>
              <a:t>First M. Last</a:t>
            </a:r>
          </a:p>
        </p:txBody>
      </p:sp>
      <p:sp>
        <p:nvSpPr>
          <p:cNvPr id="20" name="Text Placeholder 19"/>
          <p:cNvSpPr>
            <a:spLocks noGrp="1"/>
          </p:cNvSpPr>
          <p:nvPr>
            <p:ph type="body" sz="quarter" idx="11" hasCustomPrompt="1"/>
          </p:nvPr>
        </p:nvSpPr>
        <p:spPr>
          <a:xfrm>
            <a:off x="957062" y="3213905"/>
            <a:ext cx="2996804" cy="504658"/>
          </a:xfrm>
        </p:spPr>
        <p:txBody>
          <a:bodyPr>
            <a:noAutofit/>
          </a:bodyPr>
          <a:lstStyle>
            <a:lvl1pPr>
              <a:defRPr sz="1800"/>
            </a:lvl1pPr>
            <a:lvl2pPr>
              <a:defRPr sz="1800"/>
            </a:lvl2pPr>
            <a:lvl3pPr>
              <a:defRPr sz="1800"/>
            </a:lvl3pPr>
            <a:lvl4pPr>
              <a:defRPr sz="1800"/>
            </a:lvl4pPr>
            <a:lvl5pPr>
              <a:defRPr sz="1800"/>
            </a:lvl5pPr>
          </a:lstStyle>
          <a:p>
            <a:pPr lvl="0"/>
            <a:r>
              <a:rPr lang="en-US" dirty="0"/>
              <a:t>email@bricker.com</a:t>
            </a:r>
          </a:p>
        </p:txBody>
      </p:sp>
      <p:sp>
        <p:nvSpPr>
          <p:cNvPr id="30" name="Text Placeholder 29"/>
          <p:cNvSpPr>
            <a:spLocks noGrp="1"/>
          </p:cNvSpPr>
          <p:nvPr>
            <p:ph type="body" sz="quarter" idx="12" hasCustomPrompt="1"/>
          </p:nvPr>
        </p:nvSpPr>
        <p:spPr>
          <a:xfrm>
            <a:off x="957062" y="3743289"/>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err="1"/>
              <a:t>xxx.xxx.xxxx</a:t>
            </a:r>
            <a:endParaRPr lang="en-US" dirty="0"/>
          </a:p>
        </p:txBody>
      </p:sp>
    </p:spTree>
    <p:extLst>
      <p:ext uri="{BB962C8B-B14F-4D97-AF65-F5344CB8AC3E}">
        <p14:creationId xmlns:p14="http://schemas.microsoft.com/office/powerpoint/2010/main" val="69480238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blank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892969" y="1589915"/>
            <a:ext cx="2996804" cy="709612"/>
          </a:xfrm>
        </p:spPr>
        <p:txBody>
          <a:bodyPr/>
          <a:lstStyle>
            <a:lvl1pPr>
              <a:defRPr b="1" baseline="0">
                <a:solidFill>
                  <a:srgbClr val="588AB6"/>
                </a:solidFill>
              </a:defRPr>
            </a:lvl1pPr>
          </a:lstStyle>
          <a:p>
            <a:pPr lvl="0"/>
            <a:r>
              <a:rPr lang="en-US" dirty="0"/>
              <a:t>First M. Last</a:t>
            </a:r>
          </a:p>
        </p:txBody>
      </p:sp>
      <p:sp>
        <p:nvSpPr>
          <p:cNvPr id="20" name="Text Placeholder 19"/>
          <p:cNvSpPr>
            <a:spLocks noGrp="1"/>
          </p:cNvSpPr>
          <p:nvPr>
            <p:ph type="body" sz="quarter" idx="11" hasCustomPrompt="1"/>
          </p:nvPr>
        </p:nvSpPr>
        <p:spPr>
          <a:xfrm>
            <a:off x="892969" y="2215799"/>
            <a:ext cx="2996804" cy="504658"/>
          </a:xfrm>
        </p:spPr>
        <p:txBody>
          <a:bodyPr>
            <a:noAutofit/>
          </a:bodyPr>
          <a:lstStyle>
            <a:lvl1pPr>
              <a:defRPr sz="1800"/>
            </a:lvl1pPr>
            <a:lvl2pPr>
              <a:defRPr sz="1800"/>
            </a:lvl2pPr>
            <a:lvl3pPr>
              <a:defRPr sz="1800"/>
            </a:lvl3pPr>
            <a:lvl4pPr>
              <a:defRPr sz="1800"/>
            </a:lvl4pPr>
            <a:lvl5pPr>
              <a:defRPr sz="1800"/>
            </a:lvl5pPr>
          </a:lstStyle>
          <a:p>
            <a:pPr lvl="0"/>
            <a:r>
              <a:rPr lang="en-US" dirty="0"/>
              <a:t>email@bricker.com</a:t>
            </a:r>
          </a:p>
        </p:txBody>
      </p:sp>
      <p:sp>
        <p:nvSpPr>
          <p:cNvPr id="30" name="Text Placeholder 29"/>
          <p:cNvSpPr>
            <a:spLocks noGrp="1"/>
          </p:cNvSpPr>
          <p:nvPr>
            <p:ph type="body" sz="quarter" idx="12" hasCustomPrompt="1"/>
          </p:nvPr>
        </p:nvSpPr>
        <p:spPr>
          <a:xfrm>
            <a:off x="892969" y="2745183"/>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err="1"/>
              <a:t>xxx.xxx.xxxx</a:t>
            </a:r>
            <a:endParaRPr lang="en-US" dirty="0"/>
          </a:p>
        </p:txBody>
      </p:sp>
      <p:sp>
        <p:nvSpPr>
          <p:cNvPr id="31" name="Text Placeholder 3"/>
          <p:cNvSpPr>
            <a:spLocks noGrp="1"/>
          </p:cNvSpPr>
          <p:nvPr>
            <p:ph type="body" sz="quarter" idx="13" hasCustomPrompt="1"/>
          </p:nvPr>
        </p:nvSpPr>
        <p:spPr>
          <a:xfrm>
            <a:off x="892969" y="3593661"/>
            <a:ext cx="2996804" cy="709612"/>
          </a:xfrm>
        </p:spPr>
        <p:txBody>
          <a:bodyPr/>
          <a:lstStyle>
            <a:lvl1pPr>
              <a:defRPr b="1" baseline="0">
                <a:solidFill>
                  <a:srgbClr val="588AB6"/>
                </a:solidFill>
              </a:defRPr>
            </a:lvl1pPr>
          </a:lstStyle>
          <a:p>
            <a:pPr lvl="0"/>
            <a:r>
              <a:rPr lang="en-US" dirty="0"/>
              <a:t>First M. Last</a:t>
            </a:r>
          </a:p>
        </p:txBody>
      </p:sp>
      <p:sp>
        <p:nvSpPr>
          <p:cNvPr id="32" name="Text Placeholder 19"/>
          <p:cNvSpPr>
            <a:spLocks noGrp="1"/>
          </p:cNvSpPr>
          <p:nvPr>
            <p:ph type="body" sz="quarter" idx="14" hasCustomPrompt="1"/>
          </p:nvPr>
        </p:nvSpPr>
        <p:spPr>
          <a:xfrm>
            <a:off x="892969" y="4219545"/>
            <a:ext cx="2996804" cy="504658"/>
          </a:xfrm>
        </p:spPr>
        <p:txBody>
          <a:bodyPr>
            <a:noAutofit/>
          </a:bodyPr>
          <a:lstStyle>
            <a:lvl1pPr>
              <a:defRPr sz="1800"/>
            </a:lvl1pPr>
            <a:lvl2pPr>
              <a:defRPr sz="1800"/>
            </a:lvl2pPr>
            <a:lvl3pPr>
              <a:defRPr sz="1800"/>
            </a:lvl3pPr>
            <a:lvl4pPr>
              <a:defRPr sz="1800"/>
            </a:lvl4pPr>
            <a:lvl5pPr>
              <a:defRPr sz="1800"/>
            </a:lvl5pPr>
          </a:lstStyle>
          <a:p>
            <a:pPr lvl="0"/>
            <a:r>
              <a:rPr lang="en-US" dirty="0"/>
              <a:t>email@bricker.com</a:t>
            </a:r>
          </a:p>
        </p:txBody>
      </p:sp>
      <p:sp>
        <p:nvSpPr>
          <p:cNvPr id="33" name="Text Placeholder 29"/>
          <p:cNvSpPr>
            <a:spLocks noGrp="1"/>
          </p:cNvSpPr>
          <p:nvPr>
            <p:ph type="body" sz="quarter" idx="15" hasCustomPrompt="1"/>
          </p:nvPr>
        </p:nvSpPr>
        <p:spPr>
          <a:xfrm>
            <a:off x="892969" y="4748929"/>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err="1"/>
              <a:t>xxx.xxx.xxxx</a:t>
            </a:r>
            <a:endParaRPr lang="en-US" dirty="0"/>
          </a:p>
        </p:txBody>
      </p:sp>
    </p:spTree>
    <p:extLst>
      <p:ext uri="{BB962C8B-B14F-4D97-AF65-F5344CB8AC3E}">
        <p14:creationId xmlns:p14="http://schemas.microsoft.com/office/powerpoint/2010/main" val="33775336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blank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892969" y="1589915"/>
            <a:ext cx="2996804" cy="709612"/>
          </a:xfrm>
        </p:spPr>
        <p:txBody>
          <a:bodyPr/>
          <a:lstStyle>
            <a:lvl1pPr>
              <a:defRPr b="1" baseline="0">
                <a:solidFill>
                  <a:srgbClr val="588AB6"/>
                </a:solidFill>
              </a:defRPr>
            </a:lvl1pPr>
          </a:lstStyle>
          <a:p>
            <a:pPr lvl="0"/>
            <a:r>
              <a:rPr lang="en-US" dirty="0"/>
              <a:t>First M. Last</a:t>
            </a:r>
          </a:p>
        </p:txBody>
      </p:sp>
      <p:sp>
        <p:nvSpPr>
          <p:cNvPr id="20" name="Text Placeholder 19"/>
          <p:cNvSpPr>
            <a:spLocks noGrp="1"/>
          </p:cNvSpPr>
          <p:nvPr>
            <p:ph type="body" sz="quarter" idx="11" hasCustomPrompt="1"/>
          </p:nvPr>
        </p:nvSpPr>
        <p:spPr>
          <a:xfrm>
            <a:off x="892969" y="2215799"/>
            <a:ext cx="2996804" cy="504658"/>
          </a:xfrm>
        </p:spPr>
        <p:txBody>
          <a:bodyPr>
            <a:noAutofit/>
          </a:bodyPr>
          <a:lstStyle>
            <a:lvl1pPr>
              <a:defRPr sz="1800"/>
            </a:lvl1pPr>
            <a:lvl2pPr>
              <a:defRPr sz="1800"/>
            </a:lvl2pPr>
            <a:lvl3pPr>
              <a:defRPr sz="1800"/>
            </a:lvl3pPr>
            <a:lvl4pPr>
              <a:defRPr sz="1800"/>
            </a:lvl4pPr>
            <a:lvl5pPr>
              <a:defRPr sz="1800"/>
            </a:lvl5pPr>
          </a:lstStyle>
          <a:p>
            <a:pPr lvl="0"/>
            <a:r>
              <a:rPr lang="en-US" dirty="0"/>
              <a:t>email@bricker.com</a:t>
            </a:r>
          </a:p>
        </p:txBody>
      </p:sp>
      <p:sp>
        <p:nvSpPr>
          <p:cNvPr id="30" name="Text Placeholder 29"/>
          <p:cNvSpPr>
            <a:spLocks noGrp="1"/>
          </p:cNvSpPr>
          <p:nvPr>
            <p:ph type="body" sz="quarter" idx="12" hasCustomPrompt="1"/>
          </p:nvPr>
        </p:nvSpPr>
        <p:spPr>
          <a:xfrm>
            <a:off x="892969" y="2745183"/>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err="1"/>
              <a:t>xxx.xxx.xxxx</a:t>
            </a:r>
            <a:endParaRPr lang="en-US" dirty="0"/>
          </a:p>
        </p:txBody>
      </p:sp>
      <p:sp>
        <p:nvSpPr>
          <p:cNvPr id="31" name="Text Placeholder 3"/>
          <p:cNvSpPr>
            <a:spLocks noGrp="1"/>
          </p:cNvSpPr>
          <p:nvPr>
            <p:ph type="body" sz="quarter" idx="13" hasCustomPrompt="1"/>
          </p:nvPr>
        </p:nvSpPr>
        <p:spPr>
          <a:xfrm>
            <a:off x="892969" y="3593661"/>
            <a:ext cx="2996804" cy="709612"/>
          </a:xfrm>
        </p:spPr>
        <p:txBody>
          <a:bodyPr/>
          <a:lstStyle>
            <a:lvl1pPr>
              <a:defRPr b="1" baseline="0">
                <a:solidFill>
                  <a:srgbClr val="588AB6"/>
                </a:solidFill>
              </a:defRPr>
            </a:lvl1pPr>
          </a:lstStyle>
          <a:p>
            <a:pPr lvl="0"/>
            <a:r>
              <a:rPr lang="en-US" dirty="0"/>
              <a:t>First M. Last</a:t>
            </a:r>
          </a:p>
        </p:txBody>
      </p:sp>
      <p:sp>
        <p:nvSpPr>
          <p:cNvPr id="32" name="Text Placeholder 19"/>
          <p:cNvSpPr>
            <a:spLocks noGrp="1"/>
          </p:cNvSpPr>
          <p:nvPr>
            <p:ph type="body" sz="quarter" idx="14" hasCustomPrompt="1"/>
          </p:nvPr>
        </p:nvSpPr>
        <p:spPr>
          <a:xfrm>
            <a:off x="892969" y="4219545"/>
            <a:ext cx="2996804" cy="504658"/>
          </a:xfrm>
        </p:spPr>
        <p:txBody>
          <a:bodyPr>
            <a:noAutofit/>
          </a:bodyPr>
          <a:lstStyle>
            <a:lvl1pPr>
              <a:defRPr sz="1800"/>
            </a:lvl1pPr>
            <a:lvl2pPr>
              <a:defRPr sz="1800"/>
            </a:lvl2pPr>
            <a:lvl3pPr>
              <a:defRPr sz="1800"/>
            </a:lvl3pPr>
            <a:lvl4pPr>
              <a:defRPr sz="1800"/>
            </a:lvl4pPr>
            <a:lvl5pPr>
              <a:defRPr sz="1800"/>
            </a:lvl5pPr>
          </a:lstStyle>
          <a:p>
            <a:pPr lvl="0"/>
            <a:r>
              <a:rPr lang="en-US" dirty="0"/>
              <a:t>email@bricker.com</a:t>
            </a:r>
          </a:p>
        </p:txBody>
      </p:sp>
      <p:sp>
        <p:nvSpPr>
          <p:cNvPr id="33" name="Text Placeholder 29"/>
          <p:cNvSpPr>
            <a:spLocks noGrp="1"/>
          </p:cNvSpPr>
          <p:nvPr>
            <p:ph type="body" sz="quarter" idx="15" hasCustomPrompt="1"/>
          </p:nvPr>
        </p:nvSpPr>
        <p:spPr>
          <a:xfrm>
            <a:off x="892969" y="4748929"/>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err="1"/>
              <a:t>xxx.xxx.xxxx</a:t>
            </a:r>
            <a:endParaRPr lang="en-US" dirty="0"/>
          </a:p>
        </p:txBody>
      </p:sp>
    </p:spTree>
    <p:extLst>
      <p:ext uri="{BB962C8B-B14F-4D97-AF65-F5344CB8AC3E}">
        <p14:creationId xmlns:p14="http://schemas.microsoft.com/office/powerpoint/2010/main" val="6362601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7_blank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quarter" idx="10" hasCustomPrompt="1"/>
          </p:nvPr>
        </p:nvSpPr>
        <p:spPr>
          <a:xfrm>
            <a:off x="963471" y="2641048"/>
            <a:ext cx="2996804" cy="709612"/>
          </a:xfrm>
        </p:spPr>
        <p:txBody>
          <a:bodyPr/>
          <a:lstStyle>
            <a:lvl1pPr>
              <a:defRPr b="1" baseline="0">
                <a:solidFill>
                  <a:srgbClr val="588AB6"/>
                </a:solidFill>
              </a:defRPr>
            </a:lvl1pPr>
          </a:lstStyle>
          <a:p>
            <a:pPr lvl="0"/>
            <a:r>
              <a:rPr lang="en-US" dirty="0"/>
              <a:t>First M. Last</a:t>
            </a:r>
          </a:p>
        </p:txBody>
      </p:sp>
      <p:sp>
        <p:nvSpPr>
          <p:cNvPr id="20" name="Text Placeholder 19"/>
          <p:cNvSpPr>
            <a:spLocks noGrp="1"/>
          </p:cNvSpPr>
          <p:nvPr>
            <p:ph type="body" sz="quarter" idx="11" hasCustomPrompt="1"/>
          </p:nvPr>
        </p:nvSpPr>
        <p:spPr>
          <a:xfrm>
            <a:off x="963471" y="3266932"/>
            <a:ext cx="2996804" cy="504658"/>
          </a:xfrm>
        </p:spPr>
        <p:txBody>
          <a:bodyPr>
            <a:noAutofit/>
          </a:bodyPr>
          <a:lstStyle>
            <a:lvl1pPr>
              <a:defRPr sz="1800"/>
            </a:lvl1pPr>
            <a:lvl2pPr>
              <a:defRPr sz="1800"/>
            </a:lvl2pPr>
            <a:lvl3pPr>
              <a:defRPr sz="1800"/>
            </a:lvl3pPr>
            <a:lvl4pPr>
              <a:defRPr sz="1800"/>
            </a:lvl4pPr>
            <a:lvl5pPr>
              <a:defRPr sz="1800"/>
            </a:lvl5pPr>
          </a:lstStyle>
          <a:p>
            <a:pPr lvl="0"/>
            <a:r>
              <a:rPr lang="en-US" dirty="0"/>
              <a:t>email@bricker.com</a:t>
            </a:r>
          </a:p>
        </p:txBody>
      </p:sp>
      <p:sp>
        <p:nvSpPr>
          <p:cNvPr id="30" name="Text Placeholder 29"/>
          <p:cNvSpPr>
            <a:spLocks noGrp="1"/>
          </p:cNvSpPr>
          <p:nvPr>
            <p:ph type="body" sz="quarter" idx="12" hasCustomPrompt="1"/>
          </p:nvPr>
        </p:nvSpPr>
        <p:spPr>
          <a:xfrm>
            <a:off x="963471" y="3796316"/>
            <a:ext cx="2996804" cy="552450"/>
          </a:xfrm>
        </p:spPr>
        <p:txBody>
          <a:bodyPr>
            <a:noAutofit/>
          </a:bodyPr>
          <a:lstStyle>
            <a:lvl1pPr>
              <a:defRPr sz="1800"/>
            </a:lvl1pPr>
            <a:lvl2pPr>
              <a:defRPr sz="1800"/>
            </a:lvl2pPr>
            <a:lvl3pPr>
              <a:defRPr sz="1800"/>
            </a:lvl3pPr>
            <a:lvl4pPr>
              <a:defRPr sz="1800"/>
            </a:lvl4pPr>
            <a:lvl5pPr>
              <a:defRPr sz="1800"/>
            </a:lvl5pPr>
          </a:lstStyle>
          <a:p>
            <a:pPr lvl="0"/>
            <a:r>
              <a:rPr lang="en-US" dirty="0" err="1"/>
              <a:t>xxx.xxx.xxxx</a:t>
            </a:r>
            <a:endParaRPr lang="en-US" dirty="0"/>
          </a:p>
        </p:txBody>
      </p:sp>
    </p:spTree>
    <p:extLst>
      <p:ext uri="{BB962C8B-B14F-4D97-AF65-F5344CB8AC3E}">
        <p14:creationId xmlns:p14="http://schemas.microsoft.com/office/powerpoint/2010/main" val="7118044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lanth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659637" y="2686412"/>
            <a:ext cx="2829837" cy="369332"/>
          </a:xfrm>
          <a:prstGeom prst="rect">
            <a:avLst/>
          </a:prstGeom>
          <a:noFill/>
        </p:spPr>
        <p:txBody>
          <a:bodyPr wrap="square" rtlCol="0">
            <a:spAutoFit/>
          </a:bodyPr>
          <a:lstStyle/>
          <a:p>
            <a:r>
              <a:rPr lang="en-US" sz="1800" dirty="0">
                <a:solidFill>
                  <a:schemeClr val="tx1">
                    <a:lumMod val="75000"/>
                    <a:lumOff val="25000"/>
                  </a:schemeClr>
                </a:solidFill>
                <a:latin typeface="Arial" panose="020B0604020202020204" pitchFamily="34" charset="0"/>
                <a:ea typeface="Montserrat Light" charset="0"/>
                <a:cs typeface="Arial" panose="020B0604020202020204" pitchFamily="34" charset="0"/>
              </a:rPr>
              <a:t>lanthony@bricker.com</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7" name="TextBox 6"/>
          <p:cNvSpPr txBox="1"/>
          <p:nvPr userDrawn="1"/>
        </p:nvSpPr>
        <p:spPr>
          <a:xfrm>
            <a:off x="1659637" y="3390564"/>
            <a:ext cx="2846134" cy="369332"/>
          </a:xfrm>
          <a:prstGeom prst="rect">
            <a:avLst/>
          </a:prstGeom>
          <a:noFill/>
        </p:spPr>
        <p:txBody>
          <a:bodyPr wrap="square" rtlCol="0">
            <a:spAutoFit/>
          </a:bodyPr>
          <a:lstStyle/>
          <a:p>
            <a:r>
              <a:rPr lang="en-US" sz="1800" dirty="0">
                <a:solidFill>
                  <a:schemeClr val="tx1">
                    <a:lumMod val="75000"/>
                    <a:lumOff val="25000"/>
                  </a:schemeClr>
                </a:solidFill>
                <a:latin typeface="Arial" panose="020B0604020202020204" pitchFamily="34" charset="0"/>
                <a:ea typeface="Montserrat Light" charset="0"/>
                <a:cs typeface="Arial" panose="020B0604020202020204" pitchFamily="34" charset="0"/>
              </a:rPr>
              <a:t>614.227.2366</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8" name="Title 10"/>
          <p:cNvSpPr txBox="1">
            <a:spLocks/>
          </p:cNvSpPr>
          <p:nvPr userDrawn="1"/>
        </p:nvSpPr>
        <p:spPr>
          <a:xfrm>
            <a:off x="1097810" y="1994748"/>
            <a:ext cx="2733551" cy="592444"/>
          </a:xfrm>
          <a:prstGeom prst="rect">
            <a:avLst/>
          </a:prstGeom>
        </p:spPr>
        <p:txBody>
          <a:bodyPr/>
          <a:lstStyle>
            <a:lvl1pPr algn="l" defTabSz="457200" rtl="0" eaLnBrk="1" latinLnBrk="0" hangingPunct="1">
              <a:spcBef>
                <a:spcPct val="0"/>
              </a:spcBef>
              <a:buNone/>
              <a:defRPr sz="2400" b="0" i="0" kern="1200">
                <a:solidFill>
                  <a:srgbClr val="5D5D5D"/>
                </a:solidFill>
                <a:latin typeface="Aleo Light"/>
                <a:ea typeface="+mj-ea"/>
                <a:cs typeface="Aleo Light"/>
              </a:defRPr>
            </a:lvl1pPr>
          </a:lstStyle>
          <a:p>
            <a:r>
              <a:rPr lang="en-US" sz="2400" b="1" dirty="0">
                <a:solidFill>
                  <a:srgbClr val="588AB6"/>
                </a:solidFill>
                <a:latin typeface="Arial" panose="020B0604020202020204" pitchFamily="34" charset="0"/>
                <a:ea typeface="Montserrat Black" charset="0"/>
                <a:cs typeface="Arial" panose="020B0604020202020204" pitchFamily="34" charset="0"/>
              </a:rPr>
              <a:t>Laura G. Anthony</a:t>
            </a:r>
          </a:p>
        </p:txBody>
      </p:sp>
      <p:sp>
        <p:nvSpPr>
          <p:cNvPr id="10" name="TextBox 9"/>
          <p:cNvSpPr txBox="1"/>
          <p:nvPr userDrawn="1"/>
        </p:nvSpPr>
        <p:spPr>
          <a:xfrm>
            <a:off x="1659637" y="4033907"/>
            <a:ext cx="2846134" cy="369332"/>
          </a:xfrm>
          <a:prstGeom prst="rect">
            <a:avLst/>
          </a:prstGeom>
          <a:noFill/>
        </p:spPr>
        <p:txBody>
          <a:bodyPr wrap="square" rtlCol="0">
            <a:spAutoFit/>
          </a:bodyPr>
          <a:lstStyle/>
          <a:p>
            <a:r>
              <a:rPr lang="en-US" sz="1800" dirty="0">
                <a:solidFill>
                  <a:schemeClr val="tx1">
                    <a:lumMod val="75000"/>
                    <a:lumOff val="25000"/>
                  </a:schemeClr>
                </a:solidFill>
                <a:latin typeface="Arial" panose="020B0604020202020204" pitchFamily="34" charset="0"/>
                <a:ea typeface="Montserrat Light" charset="0"/>
                <a:cs typeface="Arial" panose="020B0604020202020204" pitchFamily="34" charset="0"/>
              </a:rPr>
              <a:t>@Laura_G_Anthony</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641" y="3380262"/>
            <a:ext cx="285332" cy="471189"/>
          </a:xfrm>
          <a:prstGeom prst="rect">
            <a:avLst/>
          </a:prstGeom>
        </p:spPr>
      </p:pic>
      <p:pic>
        <p:nvPicPr>
          <p:cNvPr id="15" name="Picture 2"/>
          <p:cNvPicPr>
            <a:picLocks noChangeAspect="1" noChangeArrowheads="1"/>
          </p:cNvPicPr>
          <p:nvPr userDrawn="1"/>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97756" y="2694417"/>
            <a:ext cx="377104" cy="50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https://cdn0.iconfinder.com/data/icons/social-media-2049/512/twitter-512.png"/>
          <p:cNvPicPr>
            <a:picLocks noChangeAspect="1" noChangeArrowheads="1"/>
          </p:cNvPicPr>
          <p:nvPr userDrawn="1"/>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015303" y="3906356"/>
            <a:ext cx="542009" cy="72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9604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bond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645921" y="2686412"/>
            <a:ext cx="2843553" cy="369332"/>
          </a:xfrm>
          <a:prstGeom prst="rect">
            <a:avLst/>
          </a:prstGeom>
          <a:noFill/>
        </p:spPr>
        <p:txBody>
          <a:bodyPr wrap="square" rtlCol="0">
            <a:spAutoFit/>
          </a:bodyPr>
          <a:lstStyle/>
          <a:p>
            <a:r>
              <a:rPr lang="en-US" sz="1800" dirty="0">
                <a:solidFill>
                  <a:schemeClr val="tx1">
                    <a:lumMod val="75000"/>
                    <a:lumOff val="25000"/>
                  </a:schemeClr>
                </a:solidFill>
                <a:latin typeface="Arial" panose="020B0604020202020204" pitchFamily="34" charset="0"/>
                <a:ea typeface="Montserrat Light" charset="0"/>
                <a:cs typeface="Arial" panose="020B0604020202020204" pitchFamily="34" charset="0"/>
              </a:rPr>
              <a:t>mbondy@bricker.com</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7" name="TextBox 6"/>
          <p:cNvSpPr txBox="1"/>
          <p:nvPr userDrawn="1"/>
        </p:nvSpPr>
        <p:spPr>
          <a:xfrm>
            <a:off x="1645921" y="3390564"/>
            <a:ext cx="2859850" cy="369332"/>
          </a:xfrm>
          <a:prstGeom prst="rect">
            <a:avLst/>
          </a:prstGeom>
          <a:noFill/>
        </p:spPr>
        <p:txBody>
          <a:bodyPr wrap="square" rtlCol="0">
            <a:spAutoFit/>
          </a:bodyPr>
          <a:lstStyle/>
          <a:p>
            <a:r>
              <a:rPr lang="en-US" sz="1800" dirty="0">
                <a:solidFill>
                  <a:schemeClr val="tx1">
                    <a:lumMod val="75000"/>
                    <a:lumOff val="25000"/>
                  </a:schemeClr>
                </a:solidFill>
                <a:latin typeface="Arial" panose="020B0604020202020204" pitchFamily="34" charset="0"/>
                <a:ea typeface="Montserrat Light" charset="0"/>
                <a:cs typeface="Arial" panose="020B0604020202020204" pitchFamily="34" charset="0"/>
              </a:rPr>
              <a:t>614.227.8875</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8" name="Title 10"/>
          <p:cNvSpPr txBox="1">
            <a:spLocks/>
          </p:cNvSpPr>
          <p:nvPr userDrawn="1"/>
        </p:nvSpPr>
        <p:spPr>
          <a:xfrm>
            <a:off x="1097810" y="1994748"/>
            <a:ext cx="2733551" cy="592444"/>
          </a:xfrm>
          <a:prstGeom prst="rect">
            <a:avLst/>
          </a:prstGeom>
        </p:spPr>
        <p:txBody>
          <a:bodyPr/>
          <a:lstStyle>
            <a:lvl1pPr algn="l" defTabSz="457200" rtl="0" eaLnBrk="1" latinLnBrk="0" hangingPunct="1">
              <a:spcBef>
                <a:spcPct val="0"/>
              </a:spcBef>
              <a:buNone/>
              <a:defRPr sz="2400" b="0" i="0" kern="1200">
                <a:solidFill>
                  <a:srgbClr val="5D5D5D"/>
                </a:solidFill>
                <a:latin typeface="Aleo Light"/>
                <a:ea typeface="+mj-ea"/>
                <a:cs typeface="Aleo Light"/>
              </a:defRPr>
            </a:lvl1pPr>
          </a:lstStyle>
          <a:p>
            <a:r>
              <a:rPr lang="en-US" sz="2400" b="1" dirty="0">
                <a:solidFill>
                  <a:srgbClr val="588AB6"/>
                </a:solidFill>
                <a:latin typeface="Arial" panose="020B0604020202020204" pitchFamily="34" charset="0"/>
                <a:ea typeface="Montserrat Black" charset="0"/>
                <a:cs typeface="Arial" panose="020B0604020202020204" pitchFamily="34" charset="0"/>
              </a:rPr>
              <a:t>Melissa M. Bondy</a:t>
            </a:r>
          </a:p>
        </p:txBody>
      </p:sp>
      <p:sp>
        <p:nvSpPr>
          <p:cNvPr id="10" name="TextBox 9"/>
          <p:cNvSpPr txBox="1"/>
          <p:nvPr userDrawn="1"/>
        </p:nvSpPr>
        <p:spPr>
          <a:xfrm>
            <a:off x="1645921" y="4033907"/>
            <a:ext cx="2859850" cy="369332"/>
          </a:xfrm>
          <a:prstGeom prst="rect">
            <a:avLst/>
          </a:prstGeom>
          <a:noFill/>
        </p:spPr>
        <p:txBody>
          <a:bodyPr wrap="square" rtlCol="0">
            <a:spAutoFit/>
          </a:bodyPr>
          <a:lstStyle/>
          <a:p>
            <a:r>
              <a:rPr lang="en-US" sz="1800" dirty="0">
                <a:solidFill>
                  <a:schemeClr val="tx1">
                    <a:lumMod val="75000"/>
                    <a:lumOff val="25000"/>
                  </a:schemeClr>
                </a:solidFill>
                <a:latin typeface="Arial" panose="020B0604020202020204" pitchFamily="34" charset="0"/>
                <a:ea typeface="Montserrat Light" charset="0"/>
                <a:cs typeface="Arial" panose="020B0604020202020204" pitchFamily="34" charset="0"/>
              </a:rPr>
              <a:t>@BrickerEdLaw</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641" y="3380262"/>
            <a:ext cx="285332" cy="471189"/>
          </a:xfrm>
          <a:prstGeom prst="rect">
            <a:avLst/>
          </a:prstGeom>
        </p:spPr>
      </p:pic>
      <p:pic>
        <p:nvPicPr>
          <p:cNvPr id="15" name="Picture 2"/>
          <p:cNvPicPr>
            <a:picLocks noChangeAspect="1" noChangeArrowheads="1"/>
          </p:cNvPicPr>
          <p:nvPr userDrawn="1"/>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97756" y="2694417"/>
            <a:ext cx="377104" cy="50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https://cdn0.iconfinder.com/data/icons/social-media-2049/512/twitter-512.png"/>
          <p:cNvPicPr>
            <a:picLocks noChangeAspect="1" noChangeArrowheads="1"/>
          </p:cNvPicPr>
          <p:nvPr userDrawn="1"/>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015303" y="3906356"/>
            <a:ext cx="542009" cy="72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7878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dono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611631" y="2686412"/>
            <a:ext cx="2877843" cy="369332"/>
          </a:xfrm>
          <a:prstGeom prst="rect">
            <a:avLst/>
          </a:prstGeom>
          <a:noFill/>
        </p:spPr>
        <p:txBody>
          <a:bodyPr wrap="square" rtlCol="0">
            <a:spAutoFit/>
          </a:bodyPr>
          <a:lstStyle/>
          <a:p>
            <a:r>
              <a:rPr lang="en-US" sz="1800" dirty="0">
                <a:solidFill>
                  <a:schemeClr val="tx1">
                    <a:lumMod val="75000"/>
                    <a:lumOff val="25000"/>
                  </a:schemeClr>
                </a:solidFill>
                <a:latin typeface="Arial" panose="020B0604020202020204" pitchFamily="34" charset="0"/>
                <a:ea typeface="Montserrat Light" charset="0"/>
                <a:cs typeface="Arial" panose="020B0604020202020204" pitchFamily="34" charset="0"/>
              </a:rPr>
              <a:t>ndonovsky@bricker.com</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7" name="TextBox 6"/>
          <p:cNvSpPr txBox="1"/>
          <p:nvPr userDrawn="1"/>
        </p:nvSpPr>
        <p:spPr>
          <a:xfrm>
            <a:off x="1611631" y="3390564"/>
            <a:ext cx="2894140" cy="369332"/>
          </a:xfrm>
          <a:prstGeom prst="rect">
            <a:avLst/>
          </a:prstGeom>
          <a:noFill/>
        </p:spPr>
        <p:txBody>
          <a:bodyPr wrap="square" rtlCol="0">
            <a:spAutoFit/>
          </a:bodyPr>
          <a:lstStyle/>
          <a:p>
            <a:r>
              <a:rPr lang="en-US" sz="1800" dirty="0">
                <a:solidFill>
                  <a:schemeClr val="tx1">
                    <a:lumMod val="75000"/>
                    <a:lumOff val="25000"/>
                  </a:schemeClr>
                </a:solidFill>
                <a:latin typeface="Arial" panose="020B0604020202020204" pitchFamily="34" charset="0"/>
                <a:ea typeface="Montserrat Light" charset="0"/>
                <a:cs typeface="Arial" panose="020B0604020202020204" pitchFamily="34" charset="0"/>
              </a:rPr>
              <a:t>614.227.4866</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8" name="Title 10"/>
          <p:cNvSpPr txBox="1">
            <a:spLocks/>
          </p:cNvSpPr>
          <p:nvPr userDrawn="1"/>
        </p:nvSpPr>
        <p:spPr>
          <a:xfrm>
            <a:off x="1097810" y="1994748"/>
            <a:ext cx="3174153" cy="592444"/>
          </a:xfrm>
          <a:prstGeom prst="rect">
            <a:avLst/>
          </a:prstGeom>
        </p:spPr>
        <p:txBody>
          <a:bodyPr/>
          <a:lstStyle>
            <a:lvl1pPr algn="l" defTabSz="457200" rtl="0" eaLnBrk="1" latinLnBrk="0" hangingPunct="1">
              <a:spcBef>
                <a:spcPct val="0"/>
              </a:spcBef>
              <a:buNone/>
              <a:defRPr sz="2400" b="0" i="0" kern="1200">
                <a:solidFill>
                  <a:srgbClr val="5D5D5D"/>
                </a:solidFill>
                <a:latin typeface="Aleo Light"/>
                <a:ea typeface="+mj-ea"/>
                <a:cs typeface="Aleo Light"/>
              </a:defRPr>
            </a:lvl1pPr>
          </a:lstStyle>
          <a:p>
            <a:r>
              <a:rPr lang="en-US" sz="2400" b="1" dirty="0">
                <a:solidFill>
                  <a:srgbClr val="588AB6"/>
                </a:solidFill>
                <a:latin typeface="Arial" panose="020B0604020202020204" pitchFamily="34" charset="0"/>
                <a:ea typeface="Montserrat Black" charset="0"/>
                <a:cs typeface="Arial" panose="020B0604020202020204" pitchFamily="34" charset="0"/>
              </a:rPr>
              <a:t>Nicole M. Donovsky</a:t>
            </a:r>
          </a:p>
        </p:txBody>
      </p:sp>
      <p:sp>
        <p:nvSpPr>
          <p:cNvPr id="10" name="TextBox 9"/>
          <p:cNvSpPr txBox="1"/>
          <p:nvPr userDrawn="1"/>
        </p:nvSpPr>
        <p:spPr>
          <a:xfrm>
            <a:off x="1611631" y="4033907"/>
            <a:ext cx="2894140" cy="369332"/>
          </a:xfrm>
          <a:prstGeom prst="rect">
            <a:avLst/>
          </a:prstGeom>
          <a:noFill/>
        </p:spPr>
        <p:txBody>
          <a:bodyPr wrap="square" rtlCol="0">
            <a:spAutoFit/>
          </a:bodyPr>
          <a:lstStyle/>
          <a:p>
            <a:r>
              <a:rPr lang="en-US" sz="1800" dirty="0">
                <a:solidFill>
                  <a:schemeClr val="tx1">
                    <a:lumMod val="75000"/>
                    <a:lumOff val="25000"/>
                  </a:schemeClr>
                </a:solidFill>
                <a:latin typeface="Arial" panose="020B0604020202020204" pitchFamily="34" charset="0"/>
                <a:ea typeface="Montserrat Light" charset="0"/>
                <a:cs typeface="Arial" panose="020B0604020202020204" pitchFamily="34" charset="0"/>
              </a:rPr>
              <a:t>@NDonovsky</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641" y="3380262"/>
            <a:ext cx="285332" cy="471189"/>
          </a:xfrm>
          <a:prstGeom prst="rect">
            <a:avLst/>
          </a:prstGeom>
        </p:spPr>
      </p:pic>
      <p:pic>
        <p:nvPicPr>
          <p:cNvPr id="15" name="Picture 2"/>
          <p:cNvPicPr>
            <a:picLocks noChangeAspect="1" noChangeArrowheads="1"/>
          </p:cNvPicPr>
          <p:nvPr userDrawn="1"/>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97756" y="2694417"/>
            <a:ext cx="377104" cy="50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https://cdn0.iconfinder.com/data/icons/social-media-2049/512/twitter-512.png"/>
          <p:cNvPicPr>
            <a:picLocks noChangeAspect="1" noChangeArrowheads="1"/>
          </p:cNvPicPr>
          <p:nvPr userDrawn="1"/>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015303" y="3906356"/>
            <a:ext cx="542009" cy="72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100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meye_contact">
    <p:spTree>
      <p:nvGrpSpPr>
        <p:cNvPr id="1" name=""/>
        <p:cNvGrpSpPr/>
        <p:nvPr/>
      </p:nvGrpSpPr>
      <p:grpSpPr>
        <a:xfrm>
          <a:off x="0" y="0"/>
          <a:ext cx="0" cy="0"/>
          <a:chOff x="0" y="0"/>
          <a:chExt cx="0" cy="0"/>
        </a:xfrm>
      </p:grpSpPr>
      <p:cxnSp>
        <p:nvCxnSpPr>
          <p:cNvPr id="6" name="Straight Connector 5"/>
          <p:cNvCxnSpPr/>
          <p:nvPr userDrawn="1"/>
        </p:nvCxnSpPr>
        <p:spPr>
          <a:xfrm>
            <a:off x="4517312" y="1589498"/>
            <a:ext cx="0" cy="3708509"/>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659637" y="2686412"/>
            <a:ext cx="2829837" cy="369332"/>
          </a:xfrm>
          <a:prstGeom prst="rect">
            <a:avLst/>
          </a:prstGeom>
          <a:noFill/>
        </p:spPr>
        <p:txBody>
          <a:bodyPr wrap="square" rtlCol="0">
            <a:spAutoFit/>
          </a:bodyPr>
          <a:lstStyle/>
          <a:p>
            <a:r>
              <a:rPr lang="en-US" sz="1800" dirty="0">
                <a:solidFill>
                  <a:schemeClr val="tx1">
                    <a:lumMod val="75000"/>
                    <a:lumOff val="25000"/>
                  </a:schemeClr>
                </a:solidFill>
                <a:latin typeface="Arial" panose="020B0604020202020204" pitchFamily="34" charset="0"/>
                <a:ea typeface="Montserrat Light" charset="0"/>
                <a:cs typeface="Arial" panose="020B0604020202020204" pitchFamily="34" charset="0"/>
              </a:rPr>
              <a:t>bmeyer@bricker.com</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7" name="TextBox 6"/>
          <p:cNvSpPr txBox="1"/>
          <p:nvPr userDrawn="1"/>
        </p:nvSpPr>
        <p:spPr>
          <a:xfrm>
            <a:off x="1659637" y="3390564"/>
            <a:ext cx="2846134" cy="369332"/>
          </a:xfrm>
          <a:prstGeom prst="rect">
            <a:avLst/>
          </a:prstGeom>
          <a:noFill/>
        </p:spPr>
        <p:txBody>
          <a:bodyPr wrap="square" rtlCol="0">
            <a:spAutoFit/>
          </a:bodyPr>
          <a:lstStyle/>
          <a:p>
            <a:r>
              <a:rPr lang="en-US" sz="1800" dirty="0">
                <a:solidFill>
                  <a:schemeClr val="tx1">
                    <a:lumMod val="75000"/>
                    <a:lumOff val="25000"/>
                  </a:schemeClr>
                </a:solidFill>
                <a:latin typeface="Arial" panose="020B0604020202020204" pitchFamily="34" charset="0"/>
                <a:ea typeface="Montserrat Light" charset="0"/>
                <a:cs typeface="Arial" panose="020B0604020202020204" pitchFamily="34" charset="0"/>
              </a:rPr>
              <a:t>937.224.1849</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sp>
        <p:nvSpPr>
          <p:cNvPr id="8" name="Title 10"/>
          <p:cNvSpPr txBox="1">
            <a:spLocks/>
          </p:cNvSpPr>
          <p:nvPr userDrawn="1"/>
        </p:nvSpPr>
        <p:spPr>
          <a:xfrm>
            <a:off x="1097810" y="1994748"/>
            <a:ext cx="2733551" cy="592444"/>
          </a:xfrm>
          <a:prstGeom prst="rect">
            <a:avLst/>
          </a:prstGeom>
        </p:spPr>
        <p:txBody>
          <a:bodyPr/>
          <a:lstStyle>
            <a:lvl1pPr algn="l" defTabSz="457200" rtl="0" eaLnBrk="1" latinLnBrk="0" hangingPunct="1">
              <a:spcBef>
                <a:spcPct val="0"/>
              </a:spcBef>
              <a:buNone/>
              <a:defRPr sz="2400" b="0" i="0" kern="1200">
                <a:solidFill>
                  <a:srgbClr val="5D5D5D"/>
                </a:solidFill>
                <a:latin typeface="Aleo Light"/>
                <a:ea typeface="+mj-ea"/>
                <a:cs typeface="Aleo Light"/>
              </a:defRPr>
            </a:lvl1pPr>
          </a:lstStyle>
          <a:p>
            <a:r>
              <a:rPr lang="en-US" sz="2400" b="1" dirty="0">
                <a:solidFill>
                  <a:srgbClr val="588AB6"/>
                </a:solidFill>
                <a:latin typeface="Arial" panose="020B0604020202020204" pitchFamily="34" charset="0"/>
                <a:ea typeface="Montserrat Black" charset="0"/>
                <a:cs typeface="Arial" panose="020B0604020202020204" pitchFamily="34" charset="0"/>
              </a:rPr>
              <a:t>Beverly A. Meyer</a:t>
            </a:r>
          </a:p>
        </p:txBody>
      </p:sp>
      <p:sp>
        <p:nvSpPr>
          <p:cNvPr id="10" name="TextBox 9"/>
          <p:cNvSpPr txBox="1"/>
          <p:nvPr userDrawn="1"/>
        </p:nvSpPr>
        <p:spPr>
          <a:xfrm>
            <a:off x="1659637" y="4033907"/>
            <a:ext cx="2846134" cy="369332"/>
          </a:xfrm>
          <a:prstGeom prst="rect">
            <a:avLst/>
          </a:prstGeom>
          <a:noFill/>
        </p:spPr>
        <p:txBody>
          <a:bodyPr wrap="square" rtlCol="0">
            <a:spAutoFit/>
          </a:bodyPr>
          <a:lstStyle/>
          <a:p>
            <a:r>
              <a:rPr lang="en-US" sz="1800" dirty="0">
                <a:solidFill>
                  <a:schemeClr val="tx1">
                    <a:lumMod val="75000"/>
                    <a:lumOff val="25000"/>
                  </a:schemeClr>
                </a:solidFill>
                <a:latin typeface="Arial" panose="020B0604020202020204" pitchFamily="34" charset="0"/>
                <a:ea typeface="Montserrat Light" charset="0"/>
                <a:cs typeface="Arial" panose="020B0604020202020204" pitchFamily="34" charset="0"/>
              </a:rPr>
              <a:t>@BrickerEdLaw</a:t>
            </a:r>
            <a:endParaRPr lang="ru-RU" sz="1800" dirty="0">
              <a:solidFill>
                <a:schemeClr val="tx1">
                  <a:lumMod val="75000"/>
                  <a:lumOff val="25000"/>
                </a:schemeClr>
              </a:solidFill>
              <a:latin typeface="Arial" panose="020B0604020202020204" pitchFamily="34" charset="0"/>
              <a:ea typeface="Montserrat Light" charset="0"/>
              <a:cs typeface="Arial" panose="020B0604020202020204" pitchFamily="34" charset="0"/>
            </a:endParaRP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641" y="3380262"/>
            <a:ext cx="285332" cy="471189"/>
          </a:xfrm>
          <a:prstGeom prst="rect">
            <a:avLst/>
          </a:prstGeom>
        </p:spPr>
      </p:pic>
      <p:pic>
        <p:nvPicPr>
          <p:cNvPr id="15" name="Picture 2"/>
          <p:cNvPicPr>
            <a:picLocks noChangeAspect="1" noChangeArrowheads="1"/>
          </p:cNvPicPr>
          <p:nvPr userDrawn="1"/>
        </p:nvPicPr>
        <p:blipFill>
          <a:blip r:embed="rId3" cstate="email">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1097756" y="2694417"/>
            <a:ext cx="377104" cy="502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https://cdn0.iconfinder.com/data/icons/social-media-2049/512/twitter-512.png"/>
          <p:cNvPicPr>
            <a:picLocks noChangeAspect="1" noChangeArrowheads="1"/>
          </p:cNvPicPr>
          <p:nvPr userDrawn="1"/>
        </p:nvPicPr>
        <p:blipFill>
          <a:blip r:embed="rId4" cstate="email">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1015303" y="3906356"/>
            <a:ext cx="542009" cy="72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0287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8839200" cy="4876800"/>
          </a:xfrm>
        </p:spPr>
        <p:txBody>
          <a:bodyPr>
            <a:noAutofit/>
          </a:bodyPr>
          <a:lstStyle>
            <a:lvl1pPr>
              <a:defRPr sz="2700" spc="-113"/>
            </a:lvl1pPr>
            <a:lvl2pPr>
              <a:defRPr sz="2700" spc="-113"/>
            </a:lvl2pPr>
            <a:lvl3pPr>
              <a:defRPr sz="2700" spc="-113"/>
            </a:lvl3pPr>
            <a:lvl4pPr>
              <a:defRPr sz="2700" spc="-113"/>
            </a:lvl4pPr>
            <a:lvl5pPr>
              <a:defRPr sz="2700" spc="-11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28361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6BB"/>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5" name="Content Placeholder 4"/>
          <p:cNvSpPr>
            <a:spLocks noGrp="1"/>
          </p:cNvSpPr>
          <p:nvPr>
            <p:ph sz="quarter" idx="11"/>
          </p:nvPr>
        </p:nvSpPr>
        <p:spPr>
          <a:xfrm>
            <a:off x="838200" y="1981200"/>
            <a:ext cx="7467600" cy="3810000"/>
          </a:xfrm>
        </p:spPr>
        <p:txBody>
          <a:bodyPr/>
          <a:lstStyle>
            <a:lvl1pPr>
              <a:defRPr>
                <a:latin typeface="Calibri" panose="020F0502020204030204" pitchFamily="34" charset="0"/>
                <a:cs typeface="Calibri" panose="020F0502020204030204" pitchFamily="34" charset="0"/>
              </a:defRPr>
            </a:lvl1pPr>
            <a:lvl2pPr>
              <a:buClr>
                <a:srgbClr val="404040"/>
              </a:buClr>
              <a:defRPr>
                <a:latin typeface="Calibri" panose="020F0502020204030204" pitchFamily="34" charset="0"/>
                <a:cs typeface="Calibri" panose="020F0502020204030204" pitchFamily="34" charset="0"/>
              </a:defRPr>
            </a:lvl2pPr>
            <a:lvl3pPr>
              <a:buClr>
                <a:srgbClr val="404040"/>
              </a:buClr>
              <a:defRPr>
                <a:latin typeface="Calibri" panose="020F0502020204030204" pitchFamily="34" charset="0"/>
                <a:cs typeface="Calibri" panose="020F0502020204030204" pitchFamily="34" charset="0"/>
              </a:defRPr>
            </a:lvl3pPr>
            <a:lvl4pPr>
              <a:buClr>
                <a:srgbClr val="404040"/>
              </a:buCl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1897572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ull width graphic/bottom text">
    <p:spTree>
      <p:nvGrpSpPr>
        <p:cNvPr id="1" name=""/>
        <p:cNvGrpSpPr/>
        <p:nvPr/>
      </p:nvGrpSpPr>
      <p:grpSpPr>
        <a:xfrm>
          <a:off x="0" y="0"/>
          <a:ext cx="0" cy="0"/>
          <a:chOff x="0" y="0"/>
          <a:chExt cx="0" cy="0"/>
        </a:xfrm>
      </p:grpSpPr>
      <p:sp>
        <p:nvSpPr>
          <p:cNvPr id="4" name="Picture Placeholder 3"/>
          <p:cNvSpPr>
            <a:spLocks noGrp="1"/>
          </p:cNvSpPr>
          <p:nvPr>
            <p:ph type="pic" sz="quarter" idx="21" hasCustomPrompt="1"/>
          </p:nvPr>
        </p:nvSpPr>
        <p:spPr>
          <a:xfrm>
            <a:off x="0" y="0"/>
            <a:ext cx="9144000" cy="400050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10" name="Title 8"/>
          <p:cNvSpPr>
            <a:spLocks noGrp="1"/>
          </p:cNvSpPr>
          <p:nvPr>
            <p:ph type="title"/>
          </p:nvPr>
        </p:nvSpPr>
        <p:spPr>
          <a:xfrm>
            <a:off x="328612" y="4528386"/>
            <a:ext cx="8465345" cy="721891"/>
          </a:xfrm>
          <a:prstGeom prst="rect">
            <a:avLst/>
          </a:prstGeom>
          <a:solidFill>
            <a:schemeClr val="accent4">
              <a:lumMod val="40000"/>
              <a:lumOff val="60000"/>
            </a:schemeClr>
          </a:solidFill>
        </p:spPr>
        <p:txBody>
          <a:bodyPr tIns="91440" bIns="91440"/>
          <a:lstStyle>
            <a:lvl1pPr algn="l">
              <a:lnSpc>
                <a:spcPct val="100000"/>
              </a:lnSpc>
              <a:defRPr sz="24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3" name="Straight Connector 2"/>
          <p:cNvCxnSpPr/>
          <p:nvPr/>
        </p:nvCxnSpPr>
        <p:spPr>
          <a:xfrm flipH="1">
            <a:off x="0" y="40386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3"/>
          <p:cNvSpPr>
            <a:spLocks noGrp="1"/>
          </p:cNvSpPr>
          <p:nvPr>
            <p:ph type="body" sz="quarter" idx="32" hasCustomPrompt="1"/>
          </p:nvPr>
        </p:nvSpPr>
        <p:spPr>
          <a:xfrm>
            <a:off x="328612" y="5467352"/>
            <a:ext cx="8465345" cy="914399"/>
          </a:xfrm>
        </p:spPr>
        <p:txBody>
          <a:bodyPr/>
          <a:lstStyle>
            <a:lvl1pPr>
              <a:defRPr/>
            </a:lvl1pPr>
          </a:lstStyle>
          <a:p>
            <a:pPr lvl="0"/>
            <a:r>
              <a:rPr lang="en-US" dirty="0"/>
              <a:t>Click to edit text</a:t>
            </a:r>
          </a:p>
        </p:txBody>
      </p:sp>
      <p:cxnSp>
        <p:nvCxnSpPr>
          <p:cNvPr id="6" name="Straight Connector 5"/>
          <p:cNvCxnSpPr/>
          <p:nvPr/>
        </p:nvCxnSpPr>
        <p:spPr>
          <a:xfrm flipH="1">
            <a:off x="0" y="40386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0" y="4038600"/>
            <a:ext cx="9144000" cy="0"/>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6593352"/>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graphic">
    <p:spTree>
      <p:nvGrpSpPr>
        <p:cNvPr id="1" name=""/>
        <p:cNvGrpSpPr/>
        <p:nvPr/>
      </p:nvGrpSpPr>
      <p:grpSpPr>
        <a:xfrm>
          <a:off x="0" y="0"/>
          <a:ext cx="0" cy="0"/>
          <a:chOff x="0" y="0"/>
          <a:chExt cx="0" cy="0"/>
        </a:xfrm>
      </p:grpSpPr>
      <p:sp>
        <p:nvSpPr>
          <p:cNvPr id="15" name="Title 8"/>
          <p:cNvSpPr>
            <a:spLocks noGrp="1"/>
          </p:cNvSpPr>
          <p:nvPr>
            <p:ph type="title"/>
          </p:nvPr>
        </p:nvSpPr>
        <p:spPr>
          <a:xfrm>
            <a:off x="416593" y="536910"/>
            <a:ext cx="6517607" cy="721896"/>
          </a:xfrm>
          <a:prstGeom prst="rect">
            <a:avLst/>
          </a:prstGeom>
        </p:spPr>
        <p:txBody>
          <a:bodyPr>
            <a:normAutofit/>
          </a:bodyPr>
          <a:lstStyle>
            <a:lvl1pPr algn="l">
              <a:lnSpc>
                <a:spcPct val="100000"/>
              </a:lnSpc>
              <a:defRPr sz="3300" b="1" i="0" baseline="0">
                <a:solidFill>
                  <a:srgbClr val="00355F"/>
                </a:solidFill>
                <a:latin typeface="Arial Black" panose="020B0A04020102020204" pitchFamily="34" charset="0"/>
                <a:ea typeface="Arial Black" panose="020B0A04020102020204" pitchFamily="34" charset="0"/>
                <a:cs typeface="Arial Black" panose="020B0A04020102020204" pitchFamily="34" charset="0"/>
              </a:defRPr>
            </a:lvl1pPr>
          </a:lstStyle>
          <a:p>
            <a:r>
              <a:rPr lang="en-US" dirty="0"/>
              <a:t>Click to edit Master title style</a:t>
            </a:r>
          </a:p>
        </p:txBody>
      </p:sp>
      <p:sp>
        <p:nvSpPr>
          <p:cNvPr id="11" name="Picture Placeholder 2"/>
          <p:cNvSpPr>
            <a:spLocks noGrp="1"/>
          </p:cNvSpPr>
          <p:nvPr>
            <p:ph type="pic" sz="quarter" idx="27" hasCustomPrompt="1"/>
          </p:nvPr>
        </p:nvSpPr>
        <p:spPr>
          <a:xfrm>
            <a:off x="4753446" y="1524000"/>
            <a:ext cx="3986276" cy="48196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cxnSp>
        <p:nvCxnSpPr>
          <p:cNvPr id="17" name="Straight Connector 16"/>
          <p:cNvCxnSpPr/>
          <p:nvPr/>
        </p:nvCxnSpPr>
        <p:spPr>
          <a:xfrm>
            <a:off x="416593" y="1371600"/>
            <a:ext cx="8341645"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16" name="Picture Placeholder 2"/>
          <p:cNvSpPr>
            <a:spLocks noGrp="1"/>
          </p:cNvSpPr>
          <p:nvPr>
            <p:ph type="pic" sz="quarter" idx="28" hasCustomPrompt="1"/>
          </p:nvPr>
        </p:nvSpPr>
        <p:spPr>
          <a:xfrm>
            <a:off x="432260" y="1535394"/>
            <a:ext cx="3986276" cy="481965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8" name="Footer Placeholder 2"/>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23951018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arge photo left/text right">
    <p:spTree>
      <p:nvGrpSpPr>
        <p:cNvPr id="1" name=""/>
        <p:cNvGrpSpPr/>
        <p:nvPr/>
      </p:nvGrpSpPr>
      <p:grpSpPr>
        <a:xfrm>
          <a:off x="0" y="0"/>
          <a:ext cx="0" cy="0"/>
          <a:chOff x="0" y="0"/>
          <a:chExt cx="0" cy="0"/>
        </a:xfrm>
      </p:grpSpPr>
      <p:sp>
        <p:nvSpPr>
          <p:cNvPr id="3" name="Picture Placeholder 2"/>
          <p:cNvSpPr>
            <a:spLocks noGrp="1"/>
          </p:cNvSpPr>
          <p:nvPr>
            <p:ph type="pic" sz="quarter" idx="22" hasCustomPrompt="1"/>
          </p:nvPr>
        </p:nvSpPr>
        <p:spPr>
          <a:xfrm>
            <a:off x="1" y="0"/>
            <a:ext cx="5318522" cy="6858000"/>
          </a:xfrm>
          <a:solidFill>
            <a:schemeClr val="accent4">
              <a:lumMod val="20000"/>
              <a:lumOff val="80000"/>
            </a:schemeClr>
          </a:solidFill>
        </p:spPr>
        <p:txBody>
          <a:bodyPr/>
          <a:lstStyle>
            <a:lvl1pPr marL="0" marR="0" indent="0" algn="l" defTabSz="342900" rtl="0" eaLnBrk="1" fontAlgn="auto" latinLnBrk="0" hangingPunct="1">
              <a:lnSpc>
                <a:spcPts val="1800"/>
              </a:lnSpc>
              <a:spcBef>
                <a:spcPts val="0"/>
              </a:spcBef>
              <a:spcAft>
                <a:spcPts val="0"/>
              </a:spcAft>
              <a:buClrTx/>
              <a:buSzTx/>
              <a:buFont typeface="Arial"/>
              <a:buNone/>
              <a:tabLst/>
              <a:defRPr/>
            </a:lvl1pPr>
          </a:lstStyle>
          <a:p>
            <a:pPr marL="0" marR="0" lvl="0" indent="0" algn="l" defTabSz="342900" rtl="0" eaLnBrk="1" fontAlgn="auto" latinLnBrk="0" hangingPunct="1">
              <a:lnSpc>
                <a:spcPts val="1800"/>
              </a:lnSpc>
              <a:spcBef>
                <a:spcPts val="0"/>
              </a:spcBef>
              <a:spcAft>
                <a:spcPts val="0"/>
              </a:spcAft>
              <a:buClrTx/>
              <a:buSzTx/>
              <a:buFont typeface="Arial"/>
              <a:buNone/>
              <a:tabLst/>
              <a:defRPr/>
            </a:pPr>
            <a:r>
              <a:rPr lang="en-US" dirty="0"/>
              <a:t>high-res image, chart or graph</a:t>
            </a:r>
          </a:p>
        </p:txBody>
      </p:sp>
      <p:sp>
        <p:nvSpPr>
          <p:cNvPr id="45" name="Title 8"/>
          <p:cNvSpPr>
            <a:spLocks noGrp="1"/>
          </p:cNvSpPr>
          <p:nvPr>
            <p:ph type="title"/>
          </p:nvPr>
        </p:nvSpPr>
        <p:spPr>
          <a:xfrm>
            <a:off x="5708985" y="542229"/>
            <a:ext cx="3034966" cy="1696147"/>
          </a:xfrm>
          <a:prstGeom prst="rect">
            <a:avLst/>
          </a:prstGeom>
          <a:solidFill>
            <a:schemeClr val="accent4">
              <a:lumMod val="40000"/>
              <a:lumOff val="60000"/>
            </a:schemeClr>
          </a:solidFill>
        </p:spPr>
        <p:txBody>
          <a:bodyPr>
            <a:normAutofit/>
          </a:bodyPr>
          <a:lstStyle>
            <a:lvl1pPr algn="l">
              <a:lnSpc>
                <a:spcPct val="100000"/>
              </a:lnSpc>
              <a:defRPr sz="2400" b="1" i="0" baseline="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endParaRPr lang="en-US" dirty="0"/>
          </a:p>
        </p:txBody>
      </p:sp>
      <p:cxnSp>
        <p:nvCxnSpPr>
          <p:cNvPr id="46" name="Straight Connector 45"/>
          <p:cNvCxnSpPr/>
          <p:nvPr/>
        </p:nvCxnSpPr>
        <p:spPr>
          <a:xfrm flipH="1">
            <a:off x="5317959" y="1"/>
            <a:ext cx="1" cy="6857999"/>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 name="Text Placeholder 3"/>
          <p:cNvSpPr>
            <a:spLocks noGrp="1"/>
          </p:cNvSpPr>
          <p:nvPr>
            <p:ph type="body" sz="quarter" idx="21"/>
          </p:nvPr>
        </p:nvSpPr>
        <p:spPr>
          <a:xfrm>
            <a:off x="5708986" y="2524125"/>
            <a:ext cx="3034964" cy="3781425"/>
          </a:xfrm>
          <a:prstGeom prst="rect">
            <a:avLst/>
          </a:prstGeom>
        </p:spPr>
        <p:txBody>
          <a:bodyPr numCol="1" spcCol="457200">
            <a:normAutofit/>
          </a:bodyPr>
          <a:lstStyle>
            <a:lvl1pPr marL="0" marR="0" indent="0" algn="l" defTabSz="342900" rtl="0" eaLnBrk="1" fontAlgn="auto" latinLnBrk="0" hangingPunct="1">
              <a:lnSpc>
                <a:spcPts val="2250"/>
              </a:lnSpc>
              <a:spcBef>
                <a:spcPts val="0"/>
              </a:spcBef>
              <a:spcAft>
                <a:spcPts val="0"/>
              </a:spcAft>
              <a:buClrTx/>
              <a:buSzTx/>
              <a:buFont typeface="Arial" panose="020B0604020202020204" pitchFamily="34" charset="0"/>
              <a:buNone/>
              <a:tabLst/>
              <a:defRPr sz="1800" baseline="0">
                <a:solidFill>
                  <a:schemeClr val="tx1">
                    <a:lumMod val="75000"/>
                    <a:lumOff val="25000"/>
                  </a:schemeClr>
                </a:solidFill>
                <a:latin typeface="Arial" panose="020B0604020202020204" pitchFamily="34" charset="0"/>
                <a:ea typeface="Open Sans" charset="0"/>
                <a:cs typeface="Arial" panose="020B0604020202020204" pitchFamily="34" charset="0"/>
              </a:defRPr>
            </a:lvl1pPr>
            <a:lvl2pPr marL="342900" indent="0">
              <a:buNone/>
              <a:defRPr sz="1200">
                <a:latin typeface="Open Sans" charset="0"/>
                <a:ea typeface="Open Sans" charset="0"/>
                <a:cs typeface="Open Sans" charset="0"/>
              </a:defRPr>
            </a:lvl2pPr>
            <a:lvl3pPr marL="685800" indent="0">
              <a:buNone/>
              <a:defRPr sz="1200">
                <a:latin typeface="Open Sans" charset="0"/>
                <a:ea typeface="Open Sans" charset="0"/>
                <a:cs typeface="Open Sans" charset="0"/>
              </a:defRPr>
            </a:lvl3pPr>
            <a:lvl4pPr marL="1028700" indent="0">
              <a:buNone/>
              <a:defRPr sz="1200">
                <a:latin typeface="Open Sans" charset="0"/>
                <a:ea typeface="Open Sans" charset="0"/>
                <a:cs typeface="Open Sans" charset="0"/>
              </a:defRPr>
            </a:lvl4pPr>
            <a:lvl5pPr marL="1371600" indent="0">
              <a:buNone/>
              <a:defRPr sz="1200">
                <a:latin typeface="Open Sans" charset="0"/>
                <a:ea typeface="Open Sans" charset="0"/>
                <a:cs typeface="Open Sans" charset="0"/>
              </a:defRPr>
            </a:lvl5pPr>
          </a:lstStyle>
          <a:p>
            <a:pPr lvl="0"/>
            <a:r>
              <a:rPr lang="en-US"/>
              <a:t>Edit Master text styles</a:t>
            </a:r>
          </a:p>
        </p:txBody>
      </p:sp>
      <p:cxnSp>
        <p:nvCxnSpPr>
          <p:cNvPr id="6" name="Straight Connector 5"/>
          <p:cNvCxnSpPr/>
          <p:nvPr/>
        </p:nvCxnSpPr>
        <p:spPr>
          <a:xfrm flipH="1">
            <a:off x="5317959" y="1"/>
            <a:ext cx="1" cy="6857999"/>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5317959" y="1"/>
            <a:ext cx="1" cy="6857999"/>
          </a:xfrm>
          <a:prstGeom prst="line">
            <a:avLst/>
          </a:prstGeom>
          <a:ln w="63500">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2444431"/>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29"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slideLayout" Target="../slideLayouts/slideLayout68.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42" Type="http://schemas.openxmlformats.org/officeDocument/2006/relationships/image" Target="../media/image9.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slideLayout" Target="../slideLayouts/slideLayout67.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41"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40" Type="http://schemas.openxmlformats.org/officeDocument/2006/relationships/slideLayout" Target="../slideLayouts/slideLayout69.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8244" name="Rectangle 4"/>
          <p:cNvSpPr>
            <a:spLocks noGrp="1" noChangeArrowheads="1"/>
          </p:cNvSpPr>
          <p:nvPr>
            <p:ph type="body" idx="1"/>
          </p:nvPr>
        </p:nvSpPr>
        <p:spPr bwMode="auto">
          <a:xfrm>
            <a:off x="304800" y="1447800"/>
            <a:ext cx="8534400" cy="51816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8243" name="Rectangle 3"/>
          <p:cNvSpPr>
            <a:spLocks noGrp="1" noChangeArrowheads="1"/>
          </p:cNvSpPr>
          <p:nvPr>
            <p:ph type="title"/>
          </p:nvPr>
        </p:nvSpPr>
        <p:spPr bwMode="auto">
          <a:xfrm>
            <a:off x="304800" y="0"/>
            <a:ext cx="6400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5" name="Picture 4">
            <a:extLst>
              <a:ext uri="{FF2B5EF4-FFF2-40B4-BE49-F238E27FC236}">
                <a16:creationId xmlns:a16="http://schemas.microsoft.com/office/drawing/2014/main" id="{1DA22476-964A-4C02-B7FE-BD0A90FC049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48793" y="228600"/>
            <a:ext cx="1690407" cy="775333"/>
          </a:xfrm>
          <a:prstGeom prst="rect">
            <a:avLst/>
          </a:prstGeom>
        </p:spPr>
      </p:pic>
    </p:spTree>
    <p:extLst>
      <p:ext uri="{BB962C8B-B14F-4D97-AF65-F5344CB8AC3E}">
        <p14:creationId xmlns:p14="http://schemas.microsoft.com/office/powerpoint/2010/main" val="138126922"/>
      </p:ext>
    </p:extLst>
  </p:cSld>
  <p:clrMap bg1="lt1" tx1="dk1" bg2="lt2" tx2="dk2" accent1="accent1" accent2="accent2" accent3="accent3" accent4="accent4" accent5="accent5" accent6="accent6" hlink="hlink" folHlink="folHlink"/>
  <p:sldLayoutIdLst>
    <p:sldLayoutId id="2147483681" r:id="rId1"/>
    <p:sldLayoutId id="2147483682" r:id="rId2"/>
  </p:sldLayoutIdLst>
  <p:hf hdr="0" ftr="0" dt="0"/>
  <p:txStyles>
    <p:titleStyle>
      <a:lvl1pPr algn="l" rtl="0" eaLnBrk="1" fontAlgn="base" hangingPunct="1">
        <a:spcBef>
          <a:spcPct val="0"/>
        </a:spcBef>
        <a:spcAft>
          <a:spcPct val="0"/>
        </a:spcAft>
        <a:defRPr sz="3600" b="1">
          <a:solidFill>
            <a:srgbClr val="0176BB"/>
          </a:solidFill>
          <a:latin typeface="+mj-lt"/>
          <a:ea typeface="+mj-ea"/>
          <a:cs typeface="+mj-cs"/>
        </a:defRPr>
      </a:lvl1pPr>
      <a:lvl2pPr algn="ctr" rtl="0" eaLnBrk="1" fontAlgn="base" hangingPunct="1">
        <a:spcBef>
          <a:spcPct val="0"/>
        </a:spcBef>
        <a:spcAft>
          <a:spcPct val="0"/>
        </a:spcAft>
        <a:defRPr sz="4000">
          <a:solidFill>
            <a:srgbClr val="EBEEC3"/>
          </a:solidFill>
          <a:latin typeface="Calibri" pitchFamily="34" charset="0"/>
        </a:defRPr>
      </a:lvl2pPr>
      <a:lvl3pPr algn="ctr" rtl="0" eaLnBrk="1" fontAlgn="base" hangingPunct="1">
        <a:spcBef>
          <a:spcPct val="0"/>
        </a:spcBef>
        <a:spcAft>
          <a:spcPct val="0"/>
        </a:spcAft>
        <a:defRPr sz="4000">
          <a:solidFill>
            <a:srgbClr val="EBEEC3"/>
          </a:solidFill>
          <a:latin typeface="Calibri" pitchFamily="34" charset="0"/>
        </a:defRPr>
      </a:lvl3pPr>
      <a:lvl4pPr algn="ctr" rtl="0" eaLnBrk="1" fontAlgn="base" hangingPunct="1">
        <a:spcBef>
          <a:spcPct val="0"/>
        </a:spcBef>
        <a:spcAft>
          <a:spcPct val="0"/>
        </a:spcAft>
        <a:defRPr sz="4000">
          <a:solidFill>
            <a:srgbClr val="EBEEC3"/>
          </a:solidFill>
          <a:latin typeface="Calibri" pitchFamily="34" charset="0"/>
        </a:defRPr>
      </a:lvl4pPr>
      <a:lvl5pPr algn="ctr" rtl="0" eaLnBrk="1" fontAlgn="base" hangingPunct="1">
        <a:spcBef>
          <a:spcPct val="0"/>
        </a:spcBef>
        <a:spcAft>
          <a:spcPct val="0"/>
        </a:spcAft>
        <a:defRPr sz="4000">
          <a:solidFill>
            <a:srgbClr val="EBEEC3"/>
          </a:solidFill>
          <a:latin typeface="Calibri" pitchFamily="34" charset="0"/>
        </a:defRPr>
      </a:lvl5pPr>
      <a:lvl6pPr marL="457200" algn="ctr" rtl="0" eaLnBrk="1" fontAlgn="base" hangingPunct="1">
        <a:spcBef>
          <a:spcPct val="0"/>
        </a:spcBef>
        <a:spcAft>
          <a:spcPct val="0"/>
        </a:spcAft>
        <a:defRPr sz="4000">
          <a:solidFill>
            <a:srgbClr val="EBEEC3"/>
          </a:solidFill>
          <a:latin typeface="Calibri" pitchFamily="34" charset="0"/>
        </a:defRPr>
      </a:lvl6pPr>
      <a:lvl7pPr marL="914400" algn="ctr" rtl="0" eaLnBrk="1" fontAlgn="base" hangingPunct="1">
        <a:spcBef>
          <a:spcPct val="0"/>
        </a:spcBef>
        <a:spcAft>
          <a:spcPct val="0"/>
        </a:spcAft>
        <a:defRPr sz="4000">
          <a:solidFill>
            <a:srgbClr val="EBEEC3"/>
          </a:solidFill>
          <a:latin typeface="Calibri" pitchFamily="34" charset="0"/>
        </a:defRPr>
      </a:lvl7pPr>
      <a:lvl8pPr marL="1371600" algn="ctr" rtl="0" eaLnBrk="1" fontAlgn="base" hangingPunct="1">
        <a:spcBef>
          <a:spcPct val="0"/>
        </a:spcBef>
        <a:spcAft>
          <a:spcPct val="0"/>
        </a:spcAft>
        <a:defRPr sz="4000">
          <a:solidFill>
            <a:srgbClr val="EBEEC3"/>
          </a:solidFill>
          <a:latin typeface="Calibri" pitchFamily="34" charset="0"/>
        </a:defRPr>
      </a:lvl8pPr>
      <a:lvl9pPr marL="1828800" algn="ctr" rtl="0" eaLnBrk="1" fontAlgn="base" hangingPunct="1">
        <a:spcBef>
          <a:spcPct val="0"/>
        </a:spcBef>
        <a:spcAft>
          <a:spcPct val="0"/>
        </a:spcAft>
        <a:defRPr sz="4000">
          <a:solidFill>
            <a:srgbClr val="EBEEC3"/>
          </a:solidFill>
          <a:latin typeface="Calibri" pitchFamily="34" charset="0"/>
        </a:defRPr>
      </a:lvl9pPr>
    </p:titleStyle>
    <p:bodyStyle>
      <a:lvl1pPr marL="342900" indent="-342900" algn="l" rtl="0" eaLnBrk="1" fontAlgn="base" hangingPunct="1">
        <a:spcBef>
          <a:spcPts val="0"/>
        </a:spcBef>
        <a:spcAft>
          <a:spcPts val="1600"/>
        </a:spcAft>
        <a:buChar char="•"/>
        <a:defRPr sz="3200">
          <a:solidFill>
            <a:schemeClr val="tx1"/>
          </a:solidFill>
          <a:latin typeface="+mn-lt"/>
          <a:ea typeface="+mn-ea"/>
          <a:cs typeface="+mn-cs"/>
        </a:defRPr>
      </a:lvl1pPr>
      <a:lvl2pPr marL="742950" indent="-285750" algn="l" rtl="0" eaLnBrk="1" fontAlgn="base" hangingPunct="1">
        <a:spcBef>
          <a:spcPts val="0"/>
        </a:spcBef>
        <a:spcAft>
          <a:spcPts val="1600"/>
        </a:spcAft>
        <a:buChar char="–"/>
        <a:defRPr sz="3000" baseline="0">
          <a:solidFill>
            <a:schemeClr val="tx1"/>
          </a:solidFill>
          <a:latin typeface="+mn-lt"/>
        </a:defRPr>
      </a:lvl2pPr>
      <a:lvl3pPr marL="1143000" indent="-228600" algn="l" rtl="0" eaLnBrk="1" fontAlgn="base" hangingPunct="1">
        <a:spcBef>
          <a:spcPts val="0"/>
        </a:spcBef>
        <a:spcAft>
          <a:spcPts val="1600"/>
        </a:spcAft>
        <a:buChar char="•"/>
        <a:defRPr sz="2800">
          <a:solidFill>
            <a:schemeClr val="tx1"/>
          </a:solidFill>
          <a:latin typeface="+mn-lt"/>
        </a:defRPr>
      </a:lvl3pPr>
      <a:lvl4pPr marL="1600200" indent="-228600" algn="l" rtl="0" eaLnBrk="1" fontAlgn="base" hangingPunct="1">
        <a:spcBef>
          <a:spcPts val="0"/>
        </a:spcBef>
        <a:spcAft>
          <a:spcPts val="1600"/>
        </a:spcAft>
        <a:buChar char="–"/>
        <a:defRPr sz="2400">
          <a:solidFill>
            <a:schemeClr val="tx1"/>
          </a:solidFill>
          <a:latin typeface="+mn-lt"/>
        </a:defRPr>
      </a:lvl4pPr>
      <a:lvl5pPr marL="2057400" indent="-228600" algn="l" rtl="0" eaLnBrk="1" fontAlgn="base" hangingPunct="1">
        <a:spcBef>
          <a:spcPts val="0"/>
        </a:spcBef>
        <a:spcAft>
          <a:spcPts val="160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rgbClr val="002B48"/>
          </a:solidFill>
          <a:latin typeface="+mn-lt"/>
        </a:defRPr>
      </a:lvl6pPr>
      <a:lvl7pPr marL="2971800" indent="-228600" algn="l" rtl="0" eaLnBrk="1" fontAlgn="base" hangingPunct="1">
        <a:spcBef>
          <a:spcPct val="20000"/>
        </a:spcBef>
        <a:spcAft>
          <a:spcPct val="0"/>
        </a:spcAft>
        <a:buChar char="»"/>
        <a:defRPr sz="2000">
          <a:solidFill>
            <a:srgbClr val="002B48"/>
          </a:solidFill>
          <a:latin typeface="+mn-lt"/>
        </a:defRPr>
      </a:lvl7pPr>
      <a:lvl8pPr marL="3429000" indent="-228600" algn="l" rtl="0" eaLnBrk="1" fontAlgn="base" hangingPunct="1">
        <a:spcBef>
          <a:spcPct val="20000"/>
        </a:spcBef>
        <a:spcAft>
          <a:spcPct val="0"/>
        </a:spcAft>
        <a:buChar char="»"/>
        <a:defRPr sz="2000">
          <a:solidFill>
            <a:srgbClr val="002B48"/>
          </a:solidFill>
          <a:latin typeface="+mn-lt"/>
        </a:defRPr>
      </a:lvl8pPr>
      <a:lvl9pPr marL="3886200" indent="-228600" algn="l" rtl="0" eaLnBrk="1" fontAlgn="base" hangingPunct="1">
        <a:spcBef>
          <a:spcPct val="20000"/>
        </a:spcBef>
        <a:spcAft>
          <a:spcPct val="0"/>
        </a:spcAft>
        <a:buChar char="»"/>
        <a:defRPr sz="2000">
          <a:solidFill>
            <a:srgbClr val="002B4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622935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75" b="1" i="0">
                <a:solidFill>
                  <a:srgbClr val="588AB6"/>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sp>
        <p:nvSpPr>
          <p:cNvPr id="5"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
        <p:nvSpPr>
          <p:cNvPr id="6" name="Text Placeholder 5"/>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2"/>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100" b="1" i="0">
                <a:solidFill>
                  <a:srgbClr val="00355F"/>
                </a:solidFill>
                <a:latin typeface="Arial" panose="020B0604020202020204" pitchFamily="34" charset="0"/>
                <a:ea typeface="Arial" panose="020B0604020202020204" pitchFamily="34" charset="0"/>
                <a:cs typeface="Arial" panose="020B0604020202020204" pitchFamily="34" charset="0"/>
              </a:defRPr>
            </a:lvl1pPr>
          </a:lstStyle>
          <a:p>
            <a:endParaRPr lang="en-US" dirty="0"/>
          </a:p>
        </p:txBody>
      </p:sp>
      <p:pic>
        <p:nvPicPr>
          <p:cNvPr id="9" name="Picture 8">
            <a:extLst>
              <a:ext uri="{FF2B5EF4-FFF2-40B4-BE49-F238E27FC236}">
                <a16:creationId xmlns:a16="http://schemas.microsoft.com/office/drawing/2014/main" id="{1DA22476-964A-4C02-B7FE-BD0A90FC049B}"/>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7086600" y="457200"/>
            <a:ext cx="1690407" cy="775333"/>
          </a:xfrm>
          <a:prstGeom prst="rect">
            <a:avLst/>
          </a:prstGeom>
        </p:spPr>
      </p:pic>
    </p:spTree>
    <p:extLst>
      <p:ext uri="{BB962C8B-B14F-4D97-AF65-F5344CB8AC3E}">
        <p14:creationId xmlns:p14="http://schemas.microsoft.com/office/powerpoint/2010/main" val="28717745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7" r:id="rId24"/>
    <p:sldLayoutId id="2147483768" r:id="rId25"/>
    <p:sldLayoutId id="2147483770" r:id="rId26"/>
    <p:sldLayoutId id="2147483771" r:id="rId27"/>
  </p:sldLayoutIdLst>
  <mc:AlternateContent xmlns:mc="http://schemas.openxmlformats.org/markup-compatibility/2006" xmlns:p14="http://schemas.microsoft.com/office/powerpoint/2010/main">
    <mc:Choice Requires="p14">
      <p:transition spd="slow" p14:dur="1300">
        <p14:pan dir="u"/>
      </p:transition>
    </mc:Choice>
    <mc:Fallback xmlns="">
      <p:transition xmlns:p14="http://schemas.microsoft.com/office/powerpoint/2010/main" spd="slow">
        <p:fade/>
      </p:transition>
    </mc:Fallback>
  </mc:AlternateContent>
  <p:hf hdr="0" ftr="0" dt="0"/>
  <p:txStyles>
    <p:titleStyle>
      <a:lvl1pPr algn="l" defTabSz="457189" rtl="0" eaLnBrk="1" latinLnBrk="0" hangingPunct="1">
        <a:lnSpc>
          <a:spcPct val="95000"/>
        </a:lnSpc>
        <a:spcBef>
          <a:spcPct val="0"/>
        </a:spcBef>
        <a:buNone/>
        <a:defRPr sz="3200" b="1" i="0" kern="1200">
          <a:solidFill>
            <a:srgbClr val="0176BB"/>
          </a:solidFill>
          <a:latin typeface="+mn-lt"/>
          <a:ea typeface="Arial Black" panose="020B0A04020102020204" pitchFamily="34" charset="0"/>
          <a:cs typeface="Arial Black" panose="020B0A04020102020204" pitchFamily="34" charset="0"/>
        </a:defRPr>
      </a:lvl1pPr>
    </p:titleStyle>
    <p:bodyStyle>
      <a:lvl1pPr marL="0" indent="0" algn="l" defTabSz="457189" rtl="0" eaLnBrk="1" latinLnBrk="0" hangingPunct="1">
        <a:spcBef>
          <a:spcPct val="20000"/>
        </a:spcBef>
        <a:buFont typeface="Arial" panose="020B0604020202020204" pitchFamily="34" charset="0"/>
        <a:buNone/>
        <a:defRPr sz="2000" kern="1200">
          <a:solidFill>
            <a:schemeClr val="tx1">
              <a:lumMod val="75000"/>
              <a:lumOff val="25000"/>
            </a:schemeClr>
          </a:solidFill>
          <a:latin typeface="Arial" panose="020B0604020202020204" pitchFamily="34" charset="0"/>
          <a:ea typeface="Open Sans" charset="0"/>
          <a:cs typeface="Arial" panose="020B0604020202020204" pitchFamily="34" charset="0"/>
        </a:defRPr>
      </a:lvl1pPr>
      <a:lvl2pPr marL="342900" indent="-171450" algn="l" defTabSz="457189" rtl="0" eaLnBrk="1" latinLnBrk="0" hangingPunct="1">
        <a:spcBef>
          <a:spcPct val="200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Open Sans" charset="0"/>
          <a:cs typeface="Arial" panose="020B0604020202020204" pitchFamily="34" charset="0"/>
        </a:defRPr>
      </a:lvl2pPr>
      <a:lvl3pPr marL="685800" indent="-171450" algn="l" defTabSz="457189" rtl="0" eaLnBrk="1" latinLnBrk="0" hangingPunct="1">
        <a:spcBef>
          <a:spcPct val="20000"/>
        </a:spcBef>
        <a:buFont typeface="Courier New" panose="02070309020205020404" pitchFamily="49" charset="0"/>
        <a:buChar char="o"/>
        <a:defRPr sz="1650" kern="1200">
          <a:solidFill>
            <a:schemeClr val="tx1">
              <a:lumMod val="75000"/>
              <a:lumOff val="25000"/>
            </a:schemeClr>
          </a:solidFill>
          <a:latin typeface="Arial" panose="020B0604020202020204" pitchFamily="34" charset="0"/>
          <a:ea typeface="Open Sans" charset="0"/>
          <a:cs typeface="Arial" panose="020B0604020202020204" pitchFamily="34" charset="0"/>
        </a:defRPr>
      </a:lvl3pPr>
      <a:lvl4pPr marL="1200150" indent="-171450" algn="l" defTabSz="457189" rtl="0" eaLnBrk="1" latinLnBrk="0" hangingPunct="1">
        <a:spcBef>
          <a:spcPct val="20000"/>
        </a:spcBef>
        <a:buFont typeface="Arial" panose="020B0604020202020204" pitchFamily="34" charset="0"/>
        <a:buChar char="̶"/>
        <a:defRPr sz="1500" kern="1200">
          <a:solidFill>
            <a:schemeClr val="tx1">
              <a:lumMod val="75000"/>
              <a:lumOff val="25000"/>
            </a:schemeClr>
          </a:solidFill>
          <a:latin typeface="Arial" panose="020B0604020202020204" pitchFamily="34" charset="0"/>
          <a:ea typeface="Open Sans" charset="0"/>
          <a:cs typeface="Arial" panose="020B0604020202020204" pitchFamily="34" charset="0"/>
        </a:defRPr>
      </a:lvl4pPr>
      <a:lvl5pPr marL="1543050" indent="-171450" algn="l" defTabSz="457189" rtl="0" eaLnBrk="1" latinLnBrk="0" hangingPunct="1">
        <a:spcBef>
          <a:spcPct val="20000"/>
        </a:spcBef>
        <a:buFont typeface="Arial" panose="020B0604020202020204" pitchFamily="34" charset="0"/>
        <a:buChar char="•"/>
        <a:defRPr sz="1350" kern="1200">
          <a:solidFill>
            <a:schemeClr val="tx1">
              <a:lumMod val="75000"/>
              <a:lumOff val="25000"/>
            </a:schemeClr>
          </a:solidFill>
          <a:latin typeface="Arial" panose="020B0604020202020204" pitchFamily="34" charset="0"/>
          <a:ea typeface="Open Sans" charset="0"/>
          <a:cs typeface="Arial" panose="020B0604020202020204" pitchFamily="34"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6627" y="558351"/>
            <a:ext cx="5765574" cy="906308"/>
          </a:xfrm>
          <a:prstGeom prst="rect">
            <a:avLst/>
          </a:prstGeom>
        </p:spPr>
        <p:txBody>
          <a:bodyPr vert="horz" lIns="91438" tIns="45719" rIns="91438" bIns="45719" rtlCol="0" anchor="b">
            <a:normAutofit/>
          </a:bodyPr>
          <a:lstStyle/>
          <a:p>
            <a:r>
              <a:rPr lang="en-US" dirty="0"/>
              <a:t>Click to edit slide title</a:t>
            </a:r>
          </a:p>
        </p:txBody>
      </p:sp>
      <p:sp>
        <p:nvSpPr>
          <p:cNvPr id="3" name="Text Placeholder 2"/>
          <p:cNvSpPr>
            <a:spLocks noGrp="1"/>
          </p:cNvSpPr>
          <p:nvPr>
            <p:ph type="body" idx="1"/>
          </p:nvPr>
        </p:nvSpPr>
        <p:spPr>
          <a:xfrm>
            <a:off x="424832" y="1699330"/>
            <a:ext cx="8332773" cy="4135031"/>
          </a:xfrm>
          <a:prstGeom prst="rect">
            <a:avLst/>
          </a:prstGeom>
        </p:spPr>
        <p:txBody>
          <a:bodyPr vert="horz" lIns="0" tIns="45719" rIns="0" bIns="45719" rtlCol="0">
            <a:norm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406625" y="1543635"/>
            <a:ext cx="835098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B69A3B1-AD95-411E-AA32-906B19A57AAD}"/>
              </a:ext>
            </a:extLst>
          </p:cNvPr>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6400800" y="342205"/>
            <a:ext cx="2279949" cy="1045736"/>
          </a:xfrm>
          <a:prstGeom prst="rect">
            <a:avLst/>
          </a:prstGeom>
        </p:spPr>
      </p:pic>
      <p:sp>
        <p:nvSpPr>
          <p:cNvPr id="12" name="Slide Number Placeholder 4"/>
          <p:cNvSpPr>
            <a:spLocks noGrp="1"/>
          </p:cNvSpPr>
          <p:nvPr>
            <p:ph type="sldNum" sz="quarter" idx="4"/>
          </p:nvPr>
        </p:nvSpPr>
        <p:spPr>
          <a:xfrm>
            <a:off x="8458201" y="6356350"/>
            <a:ext cx="502302" cy="365126"/>
          </a:xfrm>
          <a:prstGeom prst="rect">
            <a:avLst/>
          </a:prstGeom>
        </p:spPr>
        <p:txBody>
          <a:bodyPr vert="horz" lIns="91440" tIns="45720" rIns="91440" bIns="45720" rtlCol="0" anchor="ctr"/>
          <a:lstStyle>
            <a:lvl1pPr algn="r">
              <a:defRPr sz="1200" b="1" i="0">
                <a:solidFill>
                  <a:srgbClr val="0176BB"/>
                </a:solidFill>
                <a:latin typeface="+mn-lt"/>
                <a:ea typeface="Arial" panose="020B0604020202020204" pitchFamily="34" charset="0"/>
                <a:cs typeface="Arial" panose="020B0604020202020204" pitchFamily="34" charset="0"/>
              </a:defRPr>
            </a:lvl1pPr>
          </a:lstStyle>
          <a:p>
            <a:fld id="{2268B489-3880-4EF0-AEB8-F6FDF431A241}" type="slidenum">
              <a:rPr lang="en-US" smtClean="0"/>
              <a:pPr/>
              <a:t>‹#›</a:t>
            </a:fld>
            <a:endParaRPr lang="en-US" dirty="0"/>
          </a:p>
        </p:txBody>
      </p:sp>
    </p:spTree>
    <p:extLst>
      <p:ext uri="{BB962C8B-B14F-4D97-AF65-F5344CB8AC3E}">
        <p14:creationId xmlns:p14="http://schemas.microsoft.com/office/powerpoint/2010/main" val="18472329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698" r:id="rId19"/>
    <p:sldLayoutId id="2147483699" r:id="rId20"/>
    <p:sldLayoutId id="2147483700" r:id="rId21"/>
    <p:sldLayoutId id="2147483701" r:id="rId22"/>
    <p:sldLayoutId id="2147483702" r:id="rId23"/>
    <p:sldLayoutId id="2147483703" r:id="rId24"/>
    <p:sldLayoutId id="2147483712" r:id="rId25"/>
    <p:sldLayoutId id="2147483717" r:id="rId26"/>
    <p:sldLayoutId id="2147483718" r:id="rId27"/>
    <p:sldLayoutId id="2147483719" r:id="rId28"/>
    <p:sldLayoutId id="2147483720" r:id="rId29"/>
    <p:sldLayoutId id="2147483721" r:id="rId30"/>
    <p:sldLayoutId id="2147483722" r:id="rId31"/>
    <p:sldLayoutId id="2147483723" r:id="rId32"/>
    <p:sldLayoutId id="2147483724" r:id="rId33"/>
    <p:sldLayoutId id="2147483725" r:id="rId34"/>
    <p:sldLayoutId id="2147483726" r:id="rId35"/>
    <p:sldLayoutId id="2147483727" r:id="rId36"/>
    <p:sldLayoutId id="2147483728" r:id="rId37"/>
    <p:sldLayoutId id="2147483729" r:id="rId38"/>
    <p:sldLayoutId id="2147483730" r:id="rId39"/>
    <p:sldLayoutId id="2147483791" r:id="rId40"/>
  </p:sldLayoutIdLst>
  <p:hf hdr="0" ftr="0" dt="0"/>
  <p:txStyles>
    <p:titleStyle>
      <a:lvl1pPr algn="l" defTabSz="914377" rtl="0" eaLnBrk="1" latinLnBrk="0" hangingPunct="1">
        <a:lnSpc>
          <a:spcPct val="95000"/>
        </a:lnSpc>
        <a:spcBef>
          <a:spcPct val="0"/>
        </a:spcBef>
        <a:buNone/>
        <a:defRPr sz="3600" b="1" kern="1200" spc="-51" baseline="0">
          <a:solidFill>
            <a:schemeClr val="tx1">
              <a:lumMod val="75000"/>
              <a:lumOff val="25000"/>
            </a:schemeClr>
          </a:solidFill>
          <a:latin typeface="Arial" panose="020B0604020202020204" pitchFamily="34" charset="0"/>
          <a:ea typeface="Microsoft JhengHei" panose="020B0604030504040204" pitchFamily="34" charset="-120"/>
          <a:cs typeface="Arial" panose="020B0604020202020204" pitchFamily="34" charset="0"/>
        </a:defRPr>
      </a:lvl1pPr>
    </p:titleStyle>
    <p:bodyStyle>
      <a:lvl1pPr marL="0" indent="0"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800" b="0" kern="1200">
          <a:solidFill>
            <a:schemeClr val="tx1"/>
          </a:solidFill>
          <a:latin typeface="Arial" panose="020B0604020202020204" pitchFamily="34" charset="0"/>
          <a:ea typeface="+mn-ea"/>
          <a:cs typeface="Arial" panose="020B0604020202020204" pitchFamily="34" charset="0"/>
        </a:defRPr>
      </a:lvl1pPr>
      <a:lvl2pPr marL="384038" indent="-182875" algn="l" defTabSz="914377" rtl="0" eaLnBrk="1" latinLnBrk="0" hangingPunct="1">
        <a:lnSpc>
          <a:spcPct val="90000"/>
        </a:lnSpc>
        <a:spcBef>
          <a:spcPts val="200"/>
        </a:spcBef>
        <a:spcAft>
          <a:spcPts val="400"/>
        </a:spcAft>
        <a:buClr>
          <a:schemeClr val="accent1"/>
        </a:buClr>
        <a:buFont typeface="Arial" panose="020B0604020202020204" pitchFamily="34" charset="0"/>
        <a:buChar char="•"/>
        <a:defRPr sz="2400" i="0" kern="1200">
          <a:solidFill>
            <a:schemeClr val="tx1"/>
          </a:solidFill>
          <a:latin typeface="Arial" panose="020B0604020202020204" pitchFamily="34" charset="0"/>
          <a:ea typeface="+mn-ea"/>
          <a:cs typeface="Arial" panose="020B0604020202020204" pitchFamily="34" charset="0"/>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900" kern="1200">
          <a:solidFill>
            <a:schemeClr val="tx1"/>
          </a:solidFill>
          <a:latin typeface="Arial" panose="020B0604020202020204" pitchFamily="34" charset="0"/>
          <a:ea typeface="+mn-ea"/>
          <a:cs typeface="Arial" panose="020B0604020202020204" pitchFamily="34" charset="0"/>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40.xml"/><Relationship Id="rId4" Type="http://schemas.microsoft.com/office/2007/relationships/hdphoto" Target="../media/hdphoto3.wdp"/></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4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4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4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4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4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42.xml"/></Relationships>
</file>

<file path=ppt/slides/_rels/slide10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6.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7.xml"/><Relationship Id="rId1" Type="http://schemas.openxmlformats.org/officeDocument/2006/relationships/slideLayout" Target="../slideLayouts/slideLayout32.xml"/></Relationships>
</file>

<file path=ppt/slides/_rels/slide10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8.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9.xml"/><Relationship Id="rId1" Type="http://schemas.openxmlformats.org/officeDocument/2006/relationships/slideLayout" Target="../slideLayouts/slideLayout3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42.xml"/></Relationships>
</file>

<file path=ppt/slides/_rels/slide1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11.xml"/><Relationship Id="rId1" Type="http://schemas.openxmlformats.org/officeDocument/2006/relationships/slideLayout" Target="../slideLayouts/slideLayout46.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4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4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4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4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4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4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4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4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4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4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4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4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4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4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4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4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4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4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4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4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4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4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4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4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9.xml"/><Relationship Id="rId1" Type="http://schemas.openxmlformats.org/officeDocument/2006/relationships/slideLayout" Target="../slideLayouts/slideLayout46.xml"/></Relationships>
</file>

<file path=ppt/slides/_rels/slide14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hyperlink" Target="https://www.bricker.com/resource-center/title-ix" TargetMode="External"/><Relationship Id="rId2" Type="http://schemas.openxmlformats.org/officeDocument/2006/relationships/notesSlide" Target="../notesSlides/notesSlide140.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37.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2.xml"/></Relationships>
</file>

<file path=ppt/slides/_rels/slide8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1.xml"/><Relationship Id="rId1" Type="http://schemas.openxmlformats.org/officeDocument/2006/relationships/slideLayout" Target="../slideLayouts/slideLayout4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4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4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4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4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4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 Hands typing on laptop"/>
          <p:cNvPicPr>
            <a:picLocks noGrp="1" noChangeAspect="1"/>
          </p:cNvPicPr>
          <p:nvPr>
            <p:ph type="pic" sz="quarter" idx="21"/>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l="12507" r="12507"/>
          <a:stretch>
            <a:fillRect/>
          </a:stretch>
        </p:blipFill>
        <p:spPr/>
      </p:pic>
      <p:sp>
        <p:nvSpPr>
          <p:cNvPr id="6" name="Title 5"/>
          <p:cNvSpPr>
            <a:spLocks noGrp="1"/>
          </p:cNvSpPr>
          <p:nvPr>
            <p:ph type="title"/>
          </p:nvPr>
        </p:nvSpPr>
        <p:spPr>
          <a:xfrm>
            <a:off x="341509" y="3581400"/>
            <a:ext cx="6395622" cy="967756"/>
          </a:xfrm>
        </p:spPr>
        <p:txBody>
          <a:bodyPr>
            <a:noAutofit/>
          </a:bodyPr>
          <a:lstStyle/>
          <a:p>
            <a:r>
              <a:rPr lang="en-US" sz="4400" dirty="0">
                <a:solidFill>
                  <a:schemeClr val="bg1"/>
                </a:solidFill>
              </a:rPr>
              <a:t>Title IX Higher Ed Level 2</a:t>
            </a:r>
          </a:p>
        </p:txBody>
      </p:sp>
      <p:sp>
        <p:nvSpPr>
          <p:cNvPr id="3" name="Text Placeholder 2"/>
          <p:cNvSpPr>
            <a:spLocks noGrp="1"/>
          </p:cNvSpPr>
          <p:nvPr>
            <p:ph type="body" sz="quarter" idx="16"/>
          </p:nvPr>
        </p:nvSpPr>
        <p:spPr>
          <a:xfrm>
            <a:off x="341509" y="5257800"/>
            <a:ext cx="5809260" cy="1130048"/>
          </a:xfrm>
        </p:spPr>
        <p:txBody>
          <a:bodyPr>
            <a:normAutofit/>
          </a:bodyPr>
          <a:lstStyle/>
          <a:p>
            <a:r>
              <a:rPr lang="en-US" sz="3600" dirty="0">
                <a:solidFill>
                  <a:srgbClr val="0155A6"/>
                </a:solidFill>
              </a:rPr>
              <a:t>Title IX Coordinator Training</a:t>
            </a:r>
            <a:endParaRPr lang="en-US" sz="3200" dirty="0">
              <a:solidFill>
                <a:srgbClr val="0155A6"/>
              </a:solidFill>
            </a:endParaRPr>
          </a:p>
        </p:txBody>
      </p:sp>
      <p:sp>
        <p:nvSpPr>
          <p:cNvPr id="5" name="Footer Placeholder 2"/>
          <p:cNvSpPr txBox="1">
            <a:spLocks/>
          </p:cNvSpPr>
          <p:nvPr/>
        </p:nvSpPr>
        <p:spPr>
          <a:xfrm>
            <a:off x="341509" y="6470779"/>
            <a:ext cx="3086100" cy="365125"/>
          </a:xfrm>
          <a:prstGeom prst="rect">
            <a:avLst/>
          </a:prstGeom>
        </p:spPr>
        <p:txBody>
          <a:bodyPr/>
          <a:lstStyle>
            <a:defPPr>
              <a:defRPr lang="en-US"/>
            </a:defPPr>
            <a:lvl1pPr marL="0" algn="l" defTabSz="914400" rtl="0" eaLnBrk="1" latinLnBrk="0" hangingPunct="1">
              <a:defRPr sz="1800" b="1" kern="1200">
                <a:solidFill>
                  <a:srgbClr val="0176BB"/>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a:latin typeface="Calibri" panose="020F0502020204030204" pitchFamily="34" charset="0"/>
                <a:cs typeface="Calibri" panose="020F0502020204030204" pitchFamily="34" charset="0"/>
              </a:rPr>
              <a:t>Bricker </a:t>
            </a:r>
            <a:r>
              <a:rPr lang="en-US" sz="1600" dirty="0" err="1">
                <a:latin typeface="Calibri" panose="020F0502020204030204" pitchFamily="34" charset="0"/>
                <a:cs typeface="Calibri" panose="020F0502020204030204" pitchFamily="34" charset="0"/>
              </a:rPr>
              <a:t>Graydon</a:t>
            </a:r>
            <a:r>
              <a:rPr lang="en-US" sz="1600" dirty="0">
                <a:latin typeface="Calibri" panose="020F0502020204030204" pitchFamily="34" charset="0"/>
                <a:cs typeface="Calibri" panose="020F0502020204030204" pitchFamily="34" charset="0"/>
              </a:rPr>
              <a:t> LLP © 2023</a:t>
            </a:r>
          </a:p>
        </p:txBody>
      </p:sp>
      <p:sp>
        <p:nvSpPr>
          <p:cNvPr id="4" name="Rectangle 3" descr=" Bricker Graydon Logo ">
            <a:extLst>
              <a:ext uri="{FF2B5EF4-FFF2-40B4-BE49-F238E27FC236}">
                <a16:creationId xmlns:a16="http://schemas.microsoft.com/office/drawing/2014/main" id="{BA4DFA92-5F16-4765-B946-41C01AA78BE7}"/>
              </a:ext>
            </a:extLst>
          </p:cNvPr>
          <p:cNvSpPr/>
          <p:nvPr/>
        </p:nvSpPr>
        <p:spPr>
          <a:xfrm>
            <a:off x="6324600" y="5257800"/>
            <a:ext cx="27432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7920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5765573" cy="1066801"/>
          </a:xfrm>
        </p:spPr>
        <p:txBody>
          <a:bodyPr>
            <a:noAutofit/>
          </a:bodyPr>
          <a:lstStyle/>
          <a:p>
            <a:pPr>
              <a:lnSpc>
                <a:spcPts val="3800"/>
              </a:lnSpc>
            </a:pPr>
            <a:r>
              <a:rPr lang="en-US" altLang="en-US" dirty="0"/>
              <a:t>TIXC: Notice of Designation </a:t>
            </a:r>
            <a:r>
              <a:rPr lang="en-US" b="0" dirty="0"/>
              <a:t>§</a:t>
            </a:r>
            <a:r>
              <a:rPr lang="en-US" dirty="0"/>
              <a:t>106.8(a)</a:t>
            </a:r>
          </a:p>
        </p:txBody>
      </p:sp>
      <p:pic>
        <p:nvPicPr>
          <p:cNvPr id="5" name="Picture Placeholder 4" descr=" Name tag badge with graphic of a male wearing glasses and a tie. "/>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774842" y="2350342"/>
            <a:ext cx="2918878" cy="2918878"/>
          </a:xfrm>
          <a:prstGeom prst="rect">
            <a:avLst/>
          </a:prstGeom>
        </p:spPr>
      </p:pic>
      <p:sp>
        <p:nvSpPr>
          <p:cNvPr id="4" name="Text Placeholder 3"/>
          <p:cNvSpPr>
            <a:spLocks noGrp="1"/>
          </p:cNvSpPr>
          <p:nvPr>
            <p:ph type="body" sz="quarter" idx="12"/>
          </p:nvPr>
        </p:nvSpPr>
        <p:spPr>
          <a:xfrm>
            <a:off x="425054" y="1691236"/>
            <a:ext cx="5215095" cy="4665114"/>
          </a:xfrm>
        </p:spPr>
        <p:txBody>
          <a:bodyPr>
            <a:normAutofit fontScale="85000" lnSpcReduction="20000"/>
          </a:bodyPr>
          <a:lstStyle/>
          <a:p>
            <a:pPr marL="342900" lvl="0" indent="-342900">
              <a:lnSpc>
                <a:spcPct val="110000"/>
              </a:lnSpc>
              <a:buClr>
                <a:srgbClr val="404040"/>
              </a:buClr>
              <a:buFont typeface="Arial" panose="020B0604020202020204" pitchFamily="34" charset="0"/>
              <a:buChar char="•"/>
            </a:pPr>
            <a:r>
              <a:rPr lang="en-US" dirty="0">
                <a:solidFill>
                  <a:srgbClr val="000000">
                    <a:lumMod val="75000"/>
                    <a:lumOff val="25000"/>
                  </a:srgbClr>
                </a:solidFill>
              </a:rPr>
              <a:t>Designate at least one employee to coordinate compliance – “Title IX Coordinator”</a:t>
            </a:r>
          </a:p>
          <a:p>
            <a:pPr marL="342900" lvl="0" indent="-342900">
              <a:lnSpc>
                <a:spcPct val="110000"/>
              </a:lnSpc>
              <a:buClr>
                <a:srgbClr val="404040"/>
              </a:buClr>
              <a:buFont typeface="Arial" panose="020B0604020202020204" pitchFamily="34" charset="0"/>
              <a:buChar char="•"/>
            </a:pPr>
            <a:r>
              <a:rPr lang="en-US" dirty="0">
                <a:solidFill>
                  <a:srgbClr val="000000">
                    <a:lumMod val="75000"/>
                    <a:lumOff val="25000"/>
                  </a:srgbClr>
                </a:solidFill>
              </a:rPr>
              <a:t>Inform the following persons of the identity of the Title IX Coordinator(s):</a:t>
            </a:r>
          </a:p>
          <a:p>
            <a:pPr marL="1030288" lvl="2" indent="-461963">
              <a:lnSpc>
                <a:spcPct val="110000"/>
              </a:lnSpc>
            </a:pPr>
            <a:r>
              <a:rPr lang="en-US" sz="2600" dirty="0">
                <a:solidFill>
                  <a:srgbClr val="000000">
                    <a:lumMod val="75000"/>
                    <a:lumOff val="25000"/>
                  </a:srgbClr>
                </a:solidFill>
              </a:rPr>
              <a:t>Applicants for admission and employment</a:t>
            </a:r>
          </a:p>
          <a:p>
            <a:pPr marL="1030288" lvl="2" indent="-461963">
              <a:lnSpc>
                <a:spcPct val="110000"/>
              </a:lnSpc>
            </a:pPr>
            <a:r>
              <a:rPr lang="en-US" sz="2600" dirty="0">
                <a:solidFill>
                  <a:srgbClr val="000000">
                    <a:lumMod val="75000"/>
                    <a:lumOff val="25000"/>
                  </a:srgbClr>
                </a:solidFill>
              </a:rPr>
              <a:t>Students</a:t>
            </a:r>
          </a:p>
          <a:p>
            <a:pPr marL="1030288" lvl="2" indent="-461963">
              <a:lnSpc>
                <a:spcPct val="110000"/>
              </a:lnSpc>
            </a:pPr>
            <a:r>
              <a:rPr lang="en-US" sz="2600" dirty="0">
                <a:solidFill>
                  <a:srgbClr val="000000">
                    <a:lumMod val="75000"/>
                    <a:lumOff val="25000"/>
                  </a:srgbClr>
                </a:solidFill>
              </a:rPr>
              <a:t>Employees</a:t>
            </a:r>
          </a:p>
          <a:p>
            <a:pPr marL="1030288" lvl="2" indent="-461963">
              <a:lnSpc>
                <a:spcPct val="110000"/>
              </a:lnSpc>
            </a:pPr>
            <a:r>
              <a:rPr lang="en-US" sz="2600" dirty="0">
                <a:solidFill>
                  <a:srgbClr val="000000">
                    <a:lumMod val="75000"/>
                    <a:lumOff val="25000"/>
                  </a:srgbClr>
                </a:solidFill>
              </a:rPr>
              <a:t>All unions or professional organizations holding CBAs or professional agreements with the recipient</a:t>
            </a:r>
          </a:p>
          <a:p>
            <a:pPr lvl="0">
              <a:buClr>
                <a:srgbClr val="AFA097"/>
              </a:buClr>
            </a:pPr>
            <a:endParaRPr lang="en-US" dirty="0">
              <a:solidFill>
                <a:srgbClr val="000000">
                  <a:lumMod val="75000"/>
                  <a:lumOff val="25000"/>
                </a:srgbClr>
              </a:solidFill>
            </a:endParaRPr>
          </a:p>
          <a:p>
            <a:pPr lvl="0">
              <a:buClr>
                <a:srgbClr val="AFA097"/>
              </a:buClr>
            </a:pPr>
            <a:endParaRPr lang="en-US" dirty="0">
              <a:solidFill>
                <a:srgbClr val="000000">
                  <a:lumMod val="75000"/>
                  <a:lumOff val="25000"/>
                </a:srgbClr>
              </a:solidFill>
            </a:endParaRPr>
          </a:p>
          <a:p>
            <a:pPr lvl="0">
              <a:buClr>
                <a:srgbClr val="AFA097"/>
              </a:buClr>
            </a:pPr>
            <a:endParaRPr lang="en-US" dirty="0">
              <a:solidFill>
                <a:srgbClr val="000000">
                  <a:lumMod val="75000"/>
                  <a:lumOff val="25000"/>
                </a:srgbClr>
              </a:solidFill>
            </a:endParaRPr>
          </a:p>
          <a:p>
            <a:pPr lvl="2">
              <a:buClr>
                <a:srgbClr val="AFA097"/>
              </a:buClr>
            </a:pPr>
            <a:endParaRPr lang="en-US" dirty="0">
              <a:solidFill>
                <a:srgbClr val="000000">
                  <a:lumMod val="75000"/>
                  <a:lumOff val="25000"/>
                </a:srgbClr>
              </a:solidFill>
            </a:endParaRPr>
          </a:p>
          <a:p>
            <a:endParaRPr lang="en-US" dirty="0"/>
          </a:p>
        </p:txBody>
      </p:sp>
      <p:sp>
        <p:nvSpPr>
          <p:cNvPr id="3" name="Slide Number Placeholder 2"/>
          <p:cNvSpPr>
            <a:spLocks noGrp="1"/>
          </p:cNvSpPr>
          <p:nvPr>
            <p:ph type="sldNum" sz="quarter" idx="4"/>
          </p:nvPr>
        </p:nvSpPr>
        <p:spPr/>
        <p:txBody>
          <a:bodyPr/>
          <a:lstStyle/>
          <a:p>
            <a:fld id="{2268B489-3880-4EF0-AEB8-F6FDF431A241}" type="slidenum">
              <a:rPr lang="en-US" smtClean="0"/>
              <a:pPr/>
              <a:t>10</a:t>
            </a:fld>
            <a:endParaRPr lang="en-US" dirty="0"/>
          </a:p>
        </p:txBody>
      </p:sp>
    </p:spTree>
    <p:extLst>
      <p:ext uri="{BB962C8B-B14F-4D97-AF65-F5344CB8AC3E}">
        <p14:creationId xmlns:p14="http://schemas.microsoft.com/office/powerpoint/2010/main" val="279834856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596" y="457200"/>
            <a:ext cx="8341645" cy="1043445"/>
          </a:xfrm>
        </p:spPr>
        <p:txBody>
          <a:bodyPr>
            <a:normAutofit fontScale="90000"/>
          </a:bodyPr>
          <a:lstStyle/>
          <a:p>
            <a:pPr indent="-428625">
              <a:spcAft>
                <a:spcPts val="900"/>
              </a:spcAft>
            </a:pPr>
            <a:r>
              <a:rPr lang="en-US" sz="4000" dirty="0"/>
              <a:t>TIXC: Informal Resolution</a:t>
            </a:r>
            <a:br>
              <a:rPr lang="en-US" sz="4000" dirty="0"/>
            </a:br>
            <a:r>
              <a:rPr lang="en-US" sz="3600" dirty="0"/>
              <a:t>34. C.F.R § 106.45(b)(9) </a:t>
            </a:r>
            <a:r>
              <a:rPr lang="en-US" sz="3100" dirty="0"/>
              <a:t>7 of 8</a:t>
            </a:r>
            <a:endParaRPr lang="en-US" sz="2200" dirty="0"/>
          </a:p>
        </p:txBody>
      </p:sp>
      <p:sp>
        <p:nvSpPr>
          <p:cNvPr id="7" name="Text Placeholder 6"/>
          <p:cNvSpPr>
            <a:spLocks noGrp="1"/>
          </p:cNvSpPr>
          <p:nvPr>
            <p:ph type="body" sz="quarter" idx="17"/>
          </p:nvPr>
        </p:nvSpPr>
        <p:spPr>
          <a:xfrm>
            <a:off x="533400" y="1712496"/>
            <a:ext cx="8205958" cy="4880536"/>
          </a:xfrm>
        </p:spPr>
        <p:txBody>
          <a:bodyPr>
            <a:normAutofit/>
          </a:bodyPr>
          <a:lstStyle/>
          <a:p>
            <a:pPr marL="0" indent="0">
              <a:spcAft>
                <a:spcPts val="900"/>
              </a:spcAft>
              <a:buNone/>
            </a:pPr>
            <a:r>
              <a:rPr lang="en-US" sz="3200" dirty="0"/>
              <a:t>Requirements (continued):</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The initial written notice of allegations sent to both parties must include information about any informal resolution processes the recipient has chosen to make available – 106.45(b)(2)(i)</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Either party has the right to withdraw from informal resolution and resume a 106.45 grievance process at any time before agreeing to a resolution</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100</a:t>
            </a:fld>
            <a:endParaRPr lang="en-US" dirty="0"/>
          </a:p>
        </p:txBody>
      </p:sp>
    </p:spTree>
    <p:extLst>
      <p:ext uri="{BB962C8B-B14F-4D97-AF65-F5344CB8AC3E}">
        <p14:creationId xmlns:p14="http://schemas.microsoft.com/office/powerpoint/2010/main" val="14758283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8223" y="304800"/>
            <a:ext cx="8341645" cy="1195845"/>
          </a:xfrm>
        </p:spPr>
        <p:txBody>
          <a:bodyPr>
            <a:normAutofit fontScale="90000"/>
          </a:bodyPr>
          <a:lstStyle/>
          <a:p>
            <a:pPr indent="-428625">
              <a:spcAft>
                <a:spcPts val="900"/>
              </a:spcAft>
            </a:pPr>
            <a:r>
              <a:rPr lang="en-US" sz="4000" dirty="0"/>
              <a:t>TIXC: Informal Resolution</a:t>
            </a:r>
            <a:br>
              <a:rPr lang="en-US" sz="4000" dirty="0"/>
            </a:br>
            <a:r>
              <a:rPr lang="en-US" sz="3600" dirty="0"/>
              <a:t>34. C.F.R § 106.45(b)(9) </a:t>
            </a:r>
            <a:r>
              <a:rPr lang="en-US" sz="3100" dirty="0"/>
              <a:t>8 of 8</a:t>
            </a:r>
            <a:endParaRPr lang="en-US" sz="2200" dirty="0"/>
          </a:p>
        </p:txBody>
      </p:sp>
      <p:sp>
        <p:nvSpPr>
          <p:cNvPr id="7" name="Text Placeholder 6"/>
          <p:cNvSpPr>
            <a:spLocks noGrp="1"/>
          </p:cNvSpPr>
          <p:nvPr>
            <p:ph type="body" sz="quarter" idx="17"/>
          </p:nvPr>
        </p:nvSpPr>
        <p:spPr>
          <a:xfrm>
            <a:off x="533400" y="1712496"/>
            <a:ext cx="8205958" cy="4880536"/>
          </a:xfrm>
        </p:spPr>
        <p:txBody>
          <a:bodyPr>
            <a:normAutofit/>
          </a:bodyPr>
          <a:lstStyle/>
          <a:p>
            <a:pPr marL="0" indent="0">
              <a:spcAft>
                <a:spcPts val="900"/>
              </a:spcAft>
              <a:buNone/>
            </a:pPr>
            <a:r>
              <a:rPr lang="en-US" sz="3200" dirty="0"/>
              <a:t>Different from Supportive Measures</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Supportive Measures ≠ punishment</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Informal resolution may result in disciplinary or punitive measures </a:t>
            </a:r>
          </a:p>
          <a:p>
            <a:pPr marL="1314450" lvl="3" indent="-460375">
              <a:spcAft>
                <a:spcPts val="900"/>
              </a:spcAft>
              <a:buClr>
                <a:srgbClr val="404040"/>
              </a:buClr>
            </a:pPr>
            <a:r>
              <a:rPr lang="en-US" sz="2800" dirty="0">
                <a:latin typeface="Calibri" panose="020F0502020204030204" pitchFamily="34" charset="0"/>
                <a:cs typeface="Calibri" panose="020F0502020204030204" pitchFamily="34" charset="0"/>
              </a:rPr>
              <a:t>What role will a complainant have in disciplinary or punitive measures?</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101</a:t>
            </a:fld>
            <a:endParaRPr lang="en-US" dirty="0"/>
          </a:p>
        </p:txBody>
      </p:sp>
    </p:spTree>
    <p:extLst>
      <p:ext uri="{BB962C8B-B14F-4D97-AF65-F5344CB8AC3E}">
        <p14:creationId xmlns:p14="http://schemas.microsoft.com/office/powerpoint/2010/main" val="1629080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713" y="533400"/>
            <a:ext cx="8341645" cy="914400"/>
          </a:xfrm>
        </p:spPr>
        <p:txBody>
          <a:bodyPr anchor="ctr">
            <a:noAutofit/>
          </a:bodyPr>
          <a:lstStyle/>
          <a:p>
            <a:pPr indent="-428625">
              <a:spcAft>
                <a:spcPts val="900"/>
              </a:spcAft>
            </a:pPr>
            <a:r>
              <a:rPr lang="en-US" sz="3600" dirty="0"/>
              <a:t>TIXC: Advisors</a:t>
            </a:r>
            <a:r>
              <a:rPr lang="en-US" sz="2800" dirty="0"/>
              <a:t>	</a:t>
            </a:r>
            <a:br>
              <a:rPr lang="en-US" sz="2800" dirty="0"/>
            </a:br>
            <a:r>
              <a:rPr lang="en-US" sz="2400" dirty="0"/>
              <a:t>During the Investigation or Informal Resolution</a:t>
            </a:r>
            <a:endParaRPr lang="en-US" sz="2000" dirty="0"/>
          </a:p>
        </p:txBody>
      </p:sp>
      <p:sp>
        <p:nvSpPr>
          <p:cNvPr id="7" name="Text Placeholder 6"/>
          <p:cNvSpPr>
            <a:spLocks noGrp="1"/>
          </p:cNvSpPr>
          <p:nvPr>
            <p:ph type="body" sz="quarter" idx="17"/>
          </p:nvPr>
        </p:nvSpPr>
        <p:spPr>
          <a:xfrm>
            <a:off x="271456" y="1694911"/>
            <a:ext cx="8437896" cy="4880536"/>
          </a:xfrm>
        </p:spPr>
        <p:txBody>
          <a:bodyPr>
            <a:normAutofit lnSpcReduction="10000"/>
          </a:bodyPr>
          <a:lstStyle/>
          <a:p>
            <a:pPr marL="914400" lvl="3" indent="-460375">
              <a:spcBef>
                <a:spcPts val="0"/>
              </a:spcBef>
              <a:spcAft>
                <a:spcPts val="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Role may be limited</a:t>
            </a:r>
          </a:p>
          <a:p>
            <a:pPr marL="1314450" lvl="3" indent="-460375">
              <a:spcBef>
                <a:spcPts val="0"/>
              </a:spcBef>
              <a:spcAft>
                <a:spcPts val="1200"/>
              </a:spcAft>
              <a:buClr>
                <a:srgbClr val="404040"/>
              </a:buClr>
            </a:pPr>
            <a:r>
              <a:rPr lang="en-US" sz="2400" dirty="0">
                <a:latin typeface="Calibri" panose="020F0502020204030204" pitchFamily="34" charset="0"/>
                <a:cs typeface="Calibri" panose="020F0502020204030204" pitchFamily="34" charset="0"/>
              </a:rPr>
              <a:t>“… the recipient may establish restrictions regarding the extent to which the advisor may participate in the proceedings, as long as the restrictions apply equally to both parties.” 34 C.F.R § 106.45(b)(5)(iv)</a:t>
            </a:r>
          </a:p>
          <a:p>
            <a:pPr marL="914400" lvl="3" indent="-460375">
              <a:spcBef>
                <a:spcPts val="0"/>
              </a:spcBef>
              <a:spcAft>
                <a:spcPts val="12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Advisor may be, but is not required to be, an attorney</a:t>
            </a:r>
          </a:p>
          <a:p>
            <a:pPr marL="914400" lvl="3" indent="-460375">
              <a:spcBef>
                <a:spcPts val="0"/>
              </a:spcBef>
              <a:spcAft>
                <a:spcPts val="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Cannot limit the choice or presence of advisor for either party in any meeting or grievance proceeding</a:t>
            </a:r>
          </a:p>
          <a:p>
            <a:pPr marL="1314450" lvl="3" indent="-460375">
              <a:spcBef>
                <a:spcPts val="0"/>
              </a:spcBef>
              <a:spcAft>
                <a:spcPts val="0"/>
              </a:spcAft>
              <a:buClr>
                <a:srgbClr val="404040"/>
              </a:buClr>
            </a:pPr>
            <a:r>
              <a:rPr lang="en-US" sz="2400" dirty="0">
                <a:latin typeface="Calibri" panose="020F0502020204030204" pitchFamily="34" charset="0"/>
                <a:cs typeface="Calibri" panose="020F0502020204030204" pitchFamily="34" charset="0"/>
              </a:rPr>
              <a:t>Witnesses may serve as advisors for interviews and the hearing</a:t>
            </a:r>
          </a:p>
          <a:p>
            <a:pPr marL="1314450" lvl="3" indent="-460375">
              <a:spcBef>
                <a:spcPts val="0"/>
              </a:spcBef>
              <a:spcAft>
                <a:spcPts val="0"/>
              </a:spcAft>
              <a:buClr>
                <a:srgbClr val="404040"/>
              </a:buClr>
            </a:pPr>
            <a:r>
              <a:rPr lang="en-US" sz="2400" dirty="0">
                <a:latin typeface="Calibri" panose="020F0502020204030204" pitchFamily="34" charset="0"/>
                <a:cs typeface="Calibri" panose="020F0502020204030204" pitchFamily="34" charset="0"/>
              </a:rPr>
              <a:t>How should investigators CAREFULLY address that situation in real time?</a:t>
            </a:r>
          </a:p>
          <a:p>
            <a:pPr marL="0" lvl="3" indent="0">
              <a:spcAft>
                <a:spcPts val="900"/>
              </a:spcAft>
              <a:buNone/>
            </a:pPr>
            <a:endParaRPr lang="en-US" dirty="0"/>
          </a:p>
          <a:p>
            <a:pPr marL="0" lvl="3" indent="0">
              <a:spcAft>
                <a:spcPts val="900"/>
              </a:spcAft>
              <a:buNone/>
            </a:pPr>
            <a:endParaRPr lang="en-US" dirty="0"/>
          </a:p>
          <a:p>
            <a:pPr marL="342900" lvl="3" indent="-342900">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102</a:t>
            </a:fld>
            <a:endParaRPr lang="en-US" dirty="0"/>
          </a:p>
        </p:txBody>
      </p:sp>
    </p:spTree>
    <p:extLst>
      <p:ext uri="{BB962C8B-B14F-4D97-AF65-F5344CB8AC3E}">
        <p14:creationId xmlns:p14="http://schemas.microsoft.com/office/powerpoint/2010/main" val="32475715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713" y="533400"/>
            <a:ext cx="8341645" cy="967245"/>
          </a:xfrm>
        </p:spPr>
        <p:txBody>
          <a:bodyPr>
            <a:normAutofit fontScale="90000"/>
          </a:bodyPr>
          <a:lstStyle/>
          <a:p>
            <a:pPr indent="-428625">
              <a:spcAft>
                <a:spcPts val="900"/>
              </a:spcAft>
            </a:pPr>
            <a:r>
              <a:rPr lang="en-US" sz="4000" dirty="0"/>
              <a:t>TIXC: Advisors</a:t>
            </a:r>
            <a:r>
              <a:rPr lang="en-US" sz="3600" dirty="0"/>
              <a:t>	</a:t>
            </a:r>
            <a:br>
              <a:rPr lang="en-US" sz="3600" dirty="0"/>
            </a:br>
            <a:r>
              <a:rPr lang="en-US" dirty="0"/>
              <a:t>During the Hearing</a:t>
            </a:r>
          </a:p>
        </p:txBody>
      </p:sp>
      <p:sp>
        <p:nvSpPr>
          <p:cNvPr id="7" name="Text Placeholder 6"/>
          <p:cNvSpPr>
            <a:spLocks noGrp="1"/>
          </p:cNvSpPr>
          <p:nvPr>
            <p:ph type="body" sz="quarter" idx="17"/>
          </p:nvPr>
        </p:nvSpPr>
        <p:spPr>
          <a:xfrm>
            <a:off x="533400" y="1712496"/>
            <a:ext cx="8205958" cy="4880536"/>
          </a:xfrm>
        </p:spPr>
        <p:txBody>
          <a:bodyPr>
            <a:normAutofit/>
          </a:bodyPr>
          <a:lstStyle/>
          <a:p>
            <a:pPr marL="460375" lvl="3" indent="-460375">
              <a:spcBef>
                <a:spcPts val="0"/>
              </a:spcBef>
              <a:spcAft>
                <a:spcPts val="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Role includes questioning the other party and any witnesses </a:t>
            </a:r>
          </a:p>
          <a:p>
            <a:pPr marL="1314450" lvl="3" indent="-460375">
              <a:spcBef>
                <a:spcPts val="0"/>
              </a:spcBef>
              <a:spcAft>
                <a:spcPts val="0"/>
              </a:spcAft>
              <a:buClr>
                <a:srgbClr val="404040"/>
              </a:buClr>
            </a:pPr>
            <a:r>
              <a:rPr lang="en-US" sz="2400" dirty="0">
                <a:latin typeface="Calibri" panose="020F0502020204030204" pitchFamily="34" charset="0"/>
                <a:cs typeface="Calibri" panose="020F0502020204030204" pitchFamily="34" charset="0"/>
              </a:rPr>
              <a:t>Includes challenges to credibility</a:t>
            </a:r>
          </a:p>
          <a:p>
            <a:pPr marL="1314450" lvl="3" indent="-460375">
              <a:spcBef>
                <a:spcPts val="0"/>
              </a:spcBef>
              <a:spcAft>
                <a:spcPts val="1200"/>
              </a:spcAft>
              <a:buClr>
                <a:srgbClr val="404040"/>
              </a:buClr>
            </a:pPr>
            <a:r>
              <a:rPr lang="en-US" sz="2400" dirty="0">
                <a:latin typeface="Calibri" panose="020F0502020204030204" pitchFamily="34" charset="0"/>
                <a:cs typeface="Calibri" panose="020F0502020204030204" pitchFamily="34" charset="0"/>
              </a:rPr>
              <a:t>“Such cross-examination at the live hearing must be conducted directly, orally, and in real time by the party’s advisor of choice…” 34 C.F.R. § 106.45(b)(6)(i)</a:t>
            </a:r>
          </a:p>
          <a:p>
            <a:pPr marL="460375" lvl="3" indent="-460375">
              <a:spcBef>
                <a:spcPts val="0"/>
              </a:spcBef>
              <a:spcAft>
                <a:spcPts val="12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Advisor may be, but is not required to be, an attorney</a:t>
            </a:r>
          </a:p>
          <a:p>
            <a:pPr marL="460375" lvl="3" indent="-460375">
              <a:spcBef>
                <a:spcPts val="0"/>
              </a:spcBef>
              <a:spcAft>
                <a:spcPts val="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Cannot limit the choice or presence of advisor for either party</a:t>
            </a:r>
          </a:p>
          <a:p>
            <a:pPr marL="1314450" lvl="3" indent="-460375">
              <a:spcBef>
                <a:spcPts val="0"/>
              </a:spcBef>
              <a:spcAft>
                <a:spcPts val="0"/>
              </a:spcAft>
              <a:buClr>
                <a:srgbClr val="404040"/>
              </a:buClr>
            </a:pPr>
            <a:r>
              <a:rPr lang="en-US" sz="2400" dirty="0">
                <a:latin typeface="Calibri" panose="020F0502020204030204" pitchFamily="34" charset="0"/>
                <a:cs typeface="Calibri" panose="020F0502020204030204" pitchFamily="34" charset="0"/>
              </a:rPr>
              <a:t>Witnesses may serve as advisors for the hearing</a:t>
            </a:r>
          </a:p>
          <a:p>
            <a:pPr marL="1314450" lvl="3" indent="-460375">
              <a:spcBef>
                <a:spcPts val="0"/>
              </a:spcBef>
              <a:spcAft>
                <a:spcPts val="1200"/>
              </a:spcAft>
              <a:buClr>
                <a:srgbClr val="404040"/>
              </a:buClr>
            </a:pPr>
            <a:r>
              <a:rPr lang="en-US" sz="2400" dirty="0">
                <a:latin typeface="Calibri" panose="020F0502020204030204" pitchFamily="34" charset="0"/>
                <a:cs typeface="Calibri" panose="020F0502020204030204" pitchFamily="34" charset="0"/>
              </a:rPr>
              <a:t>How should decision-makers address this situation during the hearing?  During deliberation?</a:t>
            </a:r>
          </a:p>
          <a:p>
            <a:pPr marL="0" lvl="3" indent="0">
              <a:spcAft>
                <a:spcPts val="900"/>
              </a:spcAft>
              <a:buNone/>
            </a:pPr>
            <a:endParaRPr lang="en-US" dirty="0"/>
          </a:p>
          <a:p>
            <a:pPr marL="0" lvl="3" indent="0">
              <a:spcAft>
                <a:spcPts val="900"/>
              </a:spcAft>
              <a:buNone/>
            </a:pPr>
            <a:endParaRPr lang="en-US" dirty="0"/>
          </a:p>
          <a:p>
            <a:pPr marL="342900" lvl="3" indent="-342900">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103</a:t>
            </a:fld>
            <a:endParaRPr lang="en-US" dirty="0"/>
          </a:p>
        </p:txBody>
      </p:sp>
    </p:spTree>
    <p:extLst>
      <p:ext uri="{BB962C8B-B14F-4D97-AF65-F5344CB8AC3E}">
        <p14:creationId xmlns:p14="http://schemas.microsoft.com/office/powerpoint/2010/main" val="253384232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50439"/>
            <a:ext cx="8341645" cy="950496"/>
          </a:xfrm>
        </p:spPr>
        <p:txBody>
          <a:bodyPr>
            <a:normAutofit/>
          </a:bodyPr>
          <a:lstStyle/>
          <a:p>
            <a:pPr>
              <a:lnSpc>
                <a:spcPts val="3300"/>
              </a:lnSpc>
            </a:pPr>
            <a:r>
              <a:rPr lang="en-US" dirty="0">
                <a:cs typeface="Arial" panose="020B0604020202020204" pitchFamily="34" charset="0"/>
              </a:rPr>
              <a:t>Basic Requirements for Formal </a:t>
            </a:r>
            <a:br>
              <a:rPr lang="en-US" dirty="0">
                <a:cs typeface="Arial" panose="020B0604020202020204" pitchFamily="34" charset="0"/>
              </a:rPr>
            </a:br>
            <a:r>
              <a:rPr lang="en-US" dirty="0">
                <a:cs typeface="Arial" panose="020B0604020202020204" pitchFamily="34" charset="0"/>
              </a:rPr>
              <a:t>Grievance Process </a:t>
            </a:r>
            <a:r>
              <a:rPr lang="en-US" sz="2700" dirty="0">
                <a:cs typeface="Arial" panose="020B0604020202020204" pitchFamily="34" charset="0"/>
              </a:rPr>
              <a:t>34. C.F.R § 106.45(b)(1) </a:t>
            </a:r>
            <a:r>
              <a:rPr lang="en-US" sz="2200" dirty="0">
                <a:cs typeface="Arial" panose="020B0604020202020204" pitchFamily="34" charset="0"/>
              </a:rPr>
              <a:t>1 of 2</a:t>
            </a:r>
          </a:p>
        </p:txBody>
      </p:sp>
      <p:sp>
        <p:nvSpPr>
          <p:cNvPr id="3" name="Text Placeholder 2"/>
          <p:cNvSpPr>
            <a:spLocks noGrp="1"/>
          </p:cNvSpPr>
          <p:nvPr>
            <p:ph type="body" sz="quarter" idx="17"/>
          </p:nvPr>
        </p:nvSpPr>
        <p:spPr/>
        <p:txBody>
          <a:bodyPr/>
          <a:lstStyle/>
          <a:p>
            <a:pPr marL="342900" indent="-342900">
              <a:buFont typeface="Arial" panose="020B0604020202020204" pitchFamily="34" charset="0"/>
              <a:buChar char="•"/>
            </a:pPr>
            <a:r>
              <a:rPr lang="en-US" dirty="0"/>
              <a:t>Treating complainants and respondents equitably</a:t>
            </a:r>
          </a:p>
          <a:p>
            <a:pPr marL="342900" indent="-342900">
              <a:buFont typeface="Arial" panose="020B0604020202020204" pitchFamily="34" charset="0"/>
              <a:buChar char="•"/>
            </a:pPr>
            <a:r>
              <a:rPr lang="en-US" dirty="0"/>
              <a:t>Remedies designed to restore or preserve equal access to the institution’s education program or activity</a:t>
            </a:r>
          </a:p>
          <a:p>
            <a:pPr marL="342900" indent="-342900">
              <a:buFont typeface="Arial" panose="020B0604020202020204" pitchFamily="34" charset="0"/>
              <a:buChar char="•"/>
            </a:pPr>
            <a:r>
              <a:rPr lang="en-US" dirty="0"/>
              <a:t>Objective evaluation of all relevant evidence and credibility determinations</a:t>
            </a:r>
          </a:p>
          <a:p>
            <a:pPr marL="342900" indent="-342900">
              <a:buFont typeface="Arial" panose="020B0604020202020204" pitchFamily="34" charset="0"/>
              <a:buChar char="•"/>
            </a:pPr>
            <a:r>
              <a:rPr lang="en-US" dirty="0"/>
              <a:t>Presumption that respondent is not responsible for alleged conduct</a:t>
            </a:r>
          </a:p>
        </p:txBody>
      </p:sp>
      <p:sp>
        <p:nvSpPr>
          <p:cNvPr id="4" name="Slide Number Placeholder 3"/>
          <p:cNvSpPr>
            <a:spLocks noGrp="1"/>
          </p:cNvSpPr>
          <p:nvPr>
            <p:ph type="sldNum" sz="quarter" idx="4"/>
          </p:nvPr>
        </p:nvSpPr>
        <p:spPr/>
        <p:txBody>
          <a:bodyPr/>
          <a:lstStyle/>
          <a:p>
            <a:fld id="{2268B489-3880-4EF0-AEB8-F6FDF431A241}" type="slidenum">
              <a:rPr lang="en-US" smtClean="0"/>
              <a:pPr/>
              <a:t>104</a:t>
            </a:fld>
            <a:endParaRPr lang="en-US" dirty="0"/>
          </a:p>
        </p:txBody>
      </p:sp>
    </p:spTree>
    <p:extLst>
      <p:ext uri="{BB962C8B-B14F-4D97-AF65-F5344CB8AC3E}">
        <p14:creationId xmlns:p14="http://schemas.microsoft.com/office/powerpoint/2010/main" val="26464124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685800"/>
            <a:ext cx="8505990" cy="950496"/>
          </a:xfrm>
        </p:spPr>
        <p:txBody>
          <a:bodyPr>
            <a:normAutofit/>
          </a:bodyPr>
          <a:lstStyle/>
          <a:p>
            <a:pPr>
              <a:lnSpc>
                <a:spcPts val="3300"/>
              </a:lnSpc>
            </a:pPr>
            <a:r>
              <a:rPr lang="en-US" dirty="0"/>
              <a:t>Basic Requirements for Formal</a:t>
            </a:r>
            <a:br>
              <a:rPr lang="en-US" dirty="0"/>
            </a:br>
            <a:r>
              <a:rPr lang="en-US" dirty="0"/>
              <a:t>Grievance Process </a:t>
            </a:r>
            <a:r>
              <a:rPr lang="en-US" sz="2700" dirty="0"/>
              <a:t>34. C.F.R § 106.45(b)(1) </a:t>
            </a:r>
            <a:r>
              <a:rPr lang="en-US" sz="2200" dirty="0"/>
              <a:t>2 of 2</a:t>
            </a:r>
          </a:p>
        </p:txBody>
      </p:sp>
      <p:sp>
        <p:nvSpPr>
          <p:cNvPr id="3" name="Text Placeholder 2"/>
          <p:cNvSpPr>
            <a:spLocks noGrp="1"/>
          </p:cNvSpPr>
          <p:nvPr>
            <p:ph type="body" sz="quarter" idx="17"/>
          </p:nvPr>
        </p:nvSpPr>
        <p:spPr/>
        <p:txBody>
          <a:bodyPr>
            <a:normAutofit fontScale="92500" lnSpcReduction="10000"/>
          </a:bodyPr>
          <a:lstStyle/>
          <a:p>
            <a:pPr marL="342900" indent="-342900">
              <a:lnSpc>
                <a:spcPct val="110000"/>
              </a:lnSpc>
              <a:spcAft>
                <a:spcPts val="600"/>
              </a:spcAft>
              <a:buFont typeface="Arial" panose="020B0604020202020204" pitchFamily="34" charset="0"/>
              <a:buChar char="•"/>
            </a:pPr>
            <a:r>
              <a:rPr lang="en-US" dirty="0"/>
              <a:t>Reasonably prompt timeframes for filing and resolving appeals and informal resolution processes</a:t>
            </a:r>
          </a:p>
          <a:p>
            <a:pPr marL="342900" indent="-342900">
              <a:lnSpc>
                <a:spcPct val="110000"/>
              </a:lnSpc>
              <a:spcAft>
                <a:spcPts val="600"/>
              </a:spcAft>
              <a:buFont typeface="Arial" panose="020B0604020202020204" pitchFamily="34" charset="0"/>
              <a:buChar char="•"/>
            </a:pPr>
            <a:r>
              <a:rPr lang="en-US" dirty="0"/>
              <a:t>Providing a list, or describing a range, of possible disciplinary sanctions and remedies</a:t>
            </a:r>
          </a:p>
          <a:p>
            <a:pPr marL="342900" indent="-342900">
              <a:lnSpc>
                <a:spcPct val="110000"/>
              </a:lnSpc>
              <a:spcAft>
                <a:spcPts val="600"/>
              </a:spcAft>
              <a:buFont typeface="Arial" panose="020B0604020202020204" pitchFamily="34" charset="0"/>
              <a:buChar char="•"/>
            </a:pPr>
            <a:r>
              <a:rPr lang="en-US" dirty="0"/>
              <a:t>Describing standard of evidence to be used to determine responsibility</a:t>
            </a:r>
          </a:p>
          <a:p>
            <a:pPr marL="342900" indent="-342900">
              <a:lnSpc>
                <a:spcPct val="110000"/>
              </a:lnSpc>
              <a:spcAft>
                <a:spcPts val="600"/>
              </a:spcAft>
              <a:buFont typeface="Arial" panose="020B0604020202020204" pitchFamily="34" charset="0"/>
              <a:buChar char="•"/>
            </a:pPr>
            <a:r>
              <a:rPr lang="en-US" dirty="0"/>
              <a:t>Describing procedures and permissible bases for appeal</a:t>
            </a:r>
          </a:p>
          <a:p>
            <a:pPr marL="342900" indent="-342900">
              <a:lnSpc>
                <a:spcPct val="110000"/>
              </a:lnSpc>
              <a:spcAft>
                <a:spcPts val="600"/>
              </a:spcAft>
              <a:buFont typeface="Arial" panose="020B0604020202020204" pitchFamily="34" charset="0"/>
              <a:buChar char="•"/>
            </a:pPr>
            <a:r>
              <a:rPr lang="en-US" dirty="0"/>
              <a:t>Describing range of available supportive measures</a:t>
            </a:r>
          </a:p>
        </p:txBody>
      </p:sp>
      <p:sp>
        <p:nvSpPr>
          <p:cNvPr id="4" name="Slide Number Placeholder 3"/>
          <p:cNvSpPr>
            <a:spLocks noGrp="1"/>
          </p:cNvSpPr>
          <p:nvPr>
            <p:ph type="sldNum" sz="quarter" idx="4"/>
          </p:nvPr>
        </p:nvSpPr>
        <p:spPr/>
        <p:txBody>
          <a:bodyPr/>
          <a:lstStyle/>
          <a:p>
            <a:fld id="{2268B489-3880-4EF0-AEB8-F6FDF431A241}" type="slidenum">
              <a:rPr lang="en-US" smtClean="0"/>
              <a:pPr/>
              <a:t>105</a:t>
            </a:fld>
            <a:endParaRPr lang="en-US" dirty="0"/>
          </a:p>
        </p:txBody>
      </p:sp>
    </p:spTree>
    <p:extLst>
      <p:ext uri="{BB962C8B-B14F-4D97-AF65-F5344CB8AC3E}">
        <p14:creationId xmlns:p14="http://schemas.microsoft.com/office/powerpoint/2010/main" val="49073157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884" y="762000"/>
            <a:ext cx="8341645" cy="721896"/>
          </a:xfrm>
        </p:spPr>
        <p:txBody>
          <a:bodyPr>
            <a:normAutofit fontScale="90000"/>
          </a:bodyPr>
          <a:lstStyle/>
          <a:p>
            <a:pPr>
              <a:lnSpc>
                <a:spcPts val="3300"/>
              </a:lnSpc>
            </a:pPr>
            <a:r>
              <a:rPr lang="en-US" dirty="0"/>
              <a:t>Facilitate Inspection/Review of </a:t>
            </a:r>
            <a:br>
              <a:rPr lang="en-US" dirty="0"/>
            </a:br>
            <a:r>
              <a:rPr lang="en-US" dirty="0"/>
              <a:t>Evidence </a:t>
            </a:r>
            <a:r>
              <a:rPr lang="en-US" sz="2700" dirty="0"/>
              <a:t>34. C.F.R § 106.45(b)(5)(vi)</a:t>
            </a:r>
            <a:endParaRPr lang="en-US" sz="3600" dirty="0"/>
          </a:p>
        </p:txBody>
      </p:sp>
      <p:sp>
        <p:nvSpPr>
          <p:cNvPr id="3" name="Text Placeholder 2"/>
          <p:cNvSpPr>
            <a:spLocks noGrp="1"/>
          </p:cNvSpPr>
          <p:nvPr>
            <p:ph type="body" sz="quarter" idx="17"/>
          </p:nvPr>
        </p:nvSpPr>
        <p:spPr>
          <a:xfrm>
            <a:off x="388884" y="1981200"/>
            <a:ext cx="8341519" cy="3303222"/>
          </a:xfrm>
        </p:spPr>
        <p:txBody>
          <a:bodyPr/>
          <a:lstStyle/>
          <a:p>
            <a:pPr marL="342900" indent="-342900">
              <a:buFont typeface="Arial" panose="020B0604020202020204" pitchFamily="34" charset="0"/>
              <a:buChar char="•"/>
            </a:pPr>
            <a:r>
              <a:rPr lang="en-US" b="1" dirty="0">
                <a:solidFill>
                  <a:srgbClr val="0176BB"/>
                </a:solidFill>
              </a:rPr>
              <a:t>During</a:t>
            </a:r>
            <a:r>
              <a:rPr lang="en-US" dirty="0"/>
              <a:t> investigation, TIX Coordinator (or Investigator) will need to facilitate parties’ opportunity to inspect and review any evidence obtained as part of the investigation</a:t>
            </a:r>
          </a:p>
          <a:p>
            <a:pPr marL="342900" indent="-342900">
              <a:buFont typeface="Arial" panose="020B0604020202020204" pitchFamily="34" charset="0"/>
              <a:buChar char="•"/>
            </a:pPr>
            <a:r>
              <a:rPr lang="en-US" dirty="0"/>
              <a:t>Parties are to be provided </a:t>
            </a:r>
            <a:r>
              <a:rPr lang="en-US" b="1" dirty="0">
                <a:solidFill>
                  <a:srgbClr val="0176BB"/>
                </a:solidFill>
              </a:rPr>
              <a:t>at least 10 days</a:t>
            </a:r>
            <a:r>
              <a:rPr lang="en-US" dirty="0">
                <a:solidFill>
                  <a:srgbClr val="0176BB"/>
                </a:solidFill>
              </a:rPr>
              <a:t> </a:t>
            </a:r>
            <a:r>
              <a:rPr lang="en-US" dirty="0"/>
              <a:t>to submit a written response to the evidence before completion of report</a:t>
            </a:r>
          </a:p>
        </p:txBody>
      </p:sp>
      <p:sp>
        <p:nvSpPr>
          <p:cNvPr id="4" name="Slide Number Placeholder 3"/>
          <p:cNvSpPr>
            <a:spLocks noGrp="1"/>
          </p:cNvSpPr>
          <p:nvPr>
            <p:ph type="sldNum" sz="quarter" idx="4"/>
          </p:nvPr>
        </p:nvSpPr>
        <p:spPr/>
        <p:txBody>
          <a:bodyPr/>
          <a:lstStyle/>
          <a:p>
            <a:fld id="{2268B489-3880-4EF0-AEB8-F6FDF431A241}" type="slidenum">
              <a:rPr lang="en-US" smtClean="0"/>
              <a:pPr/>
              <a:t>106</a:t>
            </a:fld>
            <a:endParaRPr lang="en-US" dirty="0"/>
          </a:p>
        </p:txBody>
      </p:sp>
    </p:spTree>
    <p:extLst>
      <p:ext uri="{BB962C8B-B14F-4D97-AF65-F5344CB8AC3E}">
        <p14:creationId xmlns:p14="http://schemas.microsoft.com/office/powerpoint/2010/main" val="13917559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chor="ctr">
            <a:normAutofit fontScale="90000"/>
          </a:bodyPr>
          <a:lstStyle/>
          <a:p>
            <a:r>
              <a:rPr lang="en-US" dirty="0"/>
              <a:t>Grievance Process Must Include </a:t>
            </a:r>
          </a:p>
        </p:txBody>
      </p:sp>
      <p:graphicFrame>
        <p:nvGraphicFramePr>
          <p:cNvPr id="14" name="Content Placeholder 13" descr="This graphic shows three stages that must happen in a greivance process: file review, report review, and the hearing. "/>
          <p:cNvGraphicFramePr>
            <a:graphicFrameLocks noGrp="1"/>
          </p:cNvGraphicFramePr>
          <p:nvPr>
            <p:ph sz="quarter" idx="11"/>
            <p:extLst>
              <p:ext uri="{D42A27DB-BD31-4B8C-83A1-F6EECF244321}">
                <p14:modId xmlns:p14="http://schemas.microsoft.com/office/powerpoint/2010/main" val="2922332844"/>
              </p:ext>
            </p:extLst>
          </p:nvPr>
        </p:nvGraphicFramePr>
        <p:xfrm>
          <a:off x="838200" y="1981200"/>
          <a:ext cx="7467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p:txBody>
          <a:bodyPr/>
          <a:lstStyle/>
          <a:p>
            <a:fld id="{2268B489-3880-4EF0-AEB8-F6FDF431A241}" type="slidenum">
              <a:rPr lang="en-US" smtClean="0"/>
              <a:pPr/>
              <a:t>107</a:t>
            </a:fld>
            <a:endParaRPr lang="en-US" dirty="0"/>
          </a:p>
        </p:txBody>
      </p:sp>
    </p:spTree>
    <p:extLst>
      <p:ext uri="{BB962C8B-B14F-4D97-AF65-F5344CB8AC3E}">
        <p14:creationId xmlns:p14="http://schemas.microsoft.com/office/powerpoint/2010/main" val="41108542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449" y="685800"/>
            <a:ext cx="5765573" cy="813249"/>
          </a:xfrm>
        </p:spPr>
        <p:txBody>
          <a:bodyPr>
            <a:normAutofit fontScale="90000"/>
          </a:bodyPr>
          <a:lstStyle/>
          <a:p>
            <a:pPr>
              <a:lnSpc>
                <a:spcPts val="3300"/>
              </a:lnSpc>
            </a:pPr>
            <a:r>
              <a:rPr lang="en-US" sz="3300" dirty="0"/>
              <a:t>Providing Written Investigative Report </a:t>
            </a:r>
            <a:r>
              <a:rPr lang="en-US" sz="2700" dirty="0"/>
              <a:t>34. C.F.R § 106.45(b)(5)(vii)</a:t>
            </a:r>
            <a:endParaRPr lang="en-US" sz="4000" dirty="0"/>
          </a:p>
        </p:txBody>
      </p:sp>
      <p:pic>
        <p:nvPicPr>
          <p:cNvPr id="6" name="Picture Placeholder 5" descr=" Three pages of paper. "/>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774842" y="2323588"/>
            <a:ext cx="2918878" cy="2918878"/>
          </a:xfrm>
        </p:spPr>
      </p:pic>
      <p:sp>
        <p:nvSpPr>
          <p:cNvPr id="5" name="Text Placeholder 4"/>
          <p:cNvSpPr>
            <a:spLocks noGrp="1"/>
          </p:cNvSpPr>
          <p:nvPr>
            <p:ph type="body" sz="quarter" idx="12"/>
          </p:nvPr>
        </p:nvSpPr>
        <p:spPr/>
        <p:txBody>
          <a:bodyPr/>
          <a:lstStyle/>
          <a:p>
            <a:pPr marL="342900" indent="-342900">
              <a:buFont typeface="Arial" panose="020B0604020202020204" pitchFamily="34" charset="0"/>
              <a:buChar char="•"/>
            </a:pPr>
            <a:r>
              <a:rPr lang="en-US" dirty="0"/>
              <a:t>After </a:t>
            </a:r>
            <a:r>
              <a:rPr lang="en-US" b="1" dirty="0">
                <a:solidFill>
                  <a:srgbClr val="0176BB"/>
                </a:solidFill>
              </a:rPr>
              <a:t>completion</a:t>
            </a:r>
            <a:r>
              <a:rPr lang="en-US" dirty="0"/>
              <a:t> of investigation, TIX Coordinator (or Investigator) </a:t>
            </a:r>
            <a:r>
              <a:rPr lang="en-US" dirty="0">
                <a:solidFill>
                  <a:schemeClr val="tx1"/>
                </a:solidFill>
              </a:rPr>
              <a:t>are</a:t>
            </a:r>
            <a:r>
              <a:rPr lang="en-US" dirty="0">
                <a:solidFill>
                  <a:srgbClr val="002060"/>
                </a:solidFill>
              </a:rPr>
              <a:t> </a:t>
            </a:r>
            <a:r>
              <a:rPr lang="en-US" dirty="0"/>
              <a:t>responsible for providing the parties a copy of the written investigative report</a:t>
            </a:r>
          </a:p>
          <a:p>
            <a:pPr marL="342900" indent="-342900">
              <a:buFont typeface="Arial" panose="020B0604020202020204" pitchFamily="34" charset="0"/>
              <a:buChar char="•"/>
            </a:pPr>
            <a:r>
              <a:rPr lang="en-US" dirty="0"/>
              <a:t>Parties are to be sent the report </a:t>
            </a:r>
            <a:r>
              <a:rPr lang="en-US" b="1" dirty="0">
                <a:solidFill>
                  <a:srgbClr val="0176BB"/>
                </a:solidFill>
              </a:rPr>
              <a:t>at least 10 days </a:t>
            </a:r>
            <a:r>
              <a:rPr lang="en-US" dirty="0"/>
              <a:t>in advance of reaching a determination of responsibility </a:t>
            </a:r>
          </a:p>
          <a:p>
            <a:endParaRPr lang="en-US" dirty="0"/>
          </a:p>
        </p:txBody>
      </p:sp>
      <p:sp>
        <p:nvSpPr>
          <p:cNvPr id="3" name="Slide Number Placeholder 2"/>
          <p:cNvSpPr>
            <a:spLocks noGrp="1"/>
          </p:cNvSpPr>
          <p:nvPr>
            <p:ph type="sldNum" sz="quarter" idx="4"/>
          </p:nvPr>
        </p:nvSpPr>
        <p:spPr/>
        <p:txBody>
          <a:bodyPr/>
          <a:lstStyle/>
          <a:p>
            <a:fld id="{2268B489-3880-4EF0-AEB8-F6FDF431A241}" type="slidenum">
              <a:rPr lang="en-US" smtClean="0"/>
              <a:pPr/>
              <a:t>108</a:t>
            </a:fld>
            <a:endParaRPr lang="en-US" dirty="0"/>
          </a:p>
        </p:txBody>
      </p:sp>
    </p:spTree>
    <p:extLst>
      <p:ext uri="{BB962C8B-B14F-4D97-AF65-F5344CB8AC3E}">
        <p14:creationId xmlns:p14="http://schemas.microsoft.com/office/powerpoint/2010/main" val="268172873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pPr marL="342900" indent="-342900">
              <a:buClr>
                <a:srgbClr val="404040"/>
              </a:buClr>
              <a:buFont typeface="Arial" panose="020B0604020202020204" pitchFamily="34" charset="0"/>
              <a:buChar char="•"/>
            </a:pPr>
            <a:r>
              <a:rPr lang="en-US" b="1" dirty="0">
                <a:solidFill>
                  <a:srgbClr val="0176BB"/>
                </a:solidFill>
              </a:rPr>
              <a:t>Again, TIXC cannot be the Decision-Maker in case where they have previously served as TIXC</a:t>
            </a:r>
          </a:p>
          <a:p>
            <a:pPr marL="342900" indent="-342900">
              <a:buClr>
                <a:srgbClr val="404040"/>
              </a:buClr>
              <a:buFont typeface="Arial" panose="020B0604020202020204" pitchFamily="34" charset="0"/>
              <a:buChar char="•"/>
            </a:pPr>
            <a:r>
              <a:rPr lang="en-US" dirty="0"/>
              <a:t>TIXC will need to facilitate scheduling and completion of a live hearing</a:t>
            </a:r>
          </a:p>
          <a:p>
            <a:endParaRPr lang="en-US" dirty="0"/>
          </a:p>
        </p:txBody>
      </p:sp>
      <p:pic>
        <p:nvPicPr>
          <p:cNvPr id="6" name="Picture Placeholder 5" descr="A woman in front of a Zoom screen. "/>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tretch>
            <a:fillRect/>
          </a:stretch>
        </p:blipFill>
        <p:spPr>
          <a:xfrm>
            <a:off x="4612462" y="2413559"/>
            <a:ext cx="4132681" cy="2755120"/>
          </a:xfrm>
        </p:spPr>
      </p:pic>
      <p:sp>
        <p:nvSpPr>
          <p:cNvPr id="2" name="Title 1"/>
          <p:cNvSpPr>
            <a:spLocks noGrp="1"/>
          </p:cNvSpPr>
          <p:nvPr>
            <p:ph type="title"/>
          </p:nvPr>
        </p:nvSpPr>
        <p:spPr/>
        <p:txBody>
          <a:bodyPr>
            <a:normAutofit fontScale="90000"/>
          </a:bodyPr>
          <a:lstStyle/>
          <a:p>
            <a:r>
              <a:rPr lang="en-US" sz="4000" dirty="0"/>
              <a:t>Live Hearing</a:t>
            </a:r>
            <a:br>
              <a:rPr lang="en-US" sz="4000" dirty="0"/>
            </a:br>
            <a:r>
              <a:rPr lang="en-US" sz="3100" dirty="0"/>
              <a:t>34. C.F.R § 106.45(b)(6)(ii)</a:t>
            </a:r>
          </a:p>
        </p:txBody>
      </p:sp>
      <p:sp>
        <p:nvSpPr>
          <p:cNvPr id="3" name="Slide Number Placeholder 2"/>
          <p:cNvSpPr>
            <a:spLocks noGrp="1"/>
          </p:cNvSpPr>
          <p:nvPr>
            <p:ph type="sldNum" sz="quarter" idx="4"/>
          </p:nvPr>
        </p:nvSpPr>
        <p:spPr/>
        <p:txBody>
          <a:bodyPr/>
          <a:lstStyle/>
          <a:p>
            <a:fld id="{2268B489-3880-4EF0-AEB8-F6FDF431A241}" type="slidenum">
              <a:rPr lang="en-US" smtClean="0"/>
              <a:pPr/>
              <a:t>109</a:t>
            </a:fld>
            <a:endParaRPr lang="en-US" dirty="0"/>
          </a:p>
        </p:txBody>
      </p:sp>
    </p:spTree>
    <p:extLst>
      <p:ext uri="{BB962C8B-B14F-4D97-AF65-F5344CB8AC3E}">
        <p14:creationId xmlns:p14="http://schemas.microsoft.com/office/powerpoint/2010/main" val="2388121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64" y="838200"/>
            <a:ext cx="5831807" cy="721896"/>
          </a:xfrm>
        </p:spPr>
        <p:txBody>
          <a:bodyPr>
            <a:noAutofit/>
          </a:bodyPr>
          <a:lstStyle/>
          <a:p>
            <a:pPr>
              <a:lnSpc>
                <a:spcPts val="3800"/>
              </a:lnSpc>
            </a:pPr>
            <a:r>
              <a:rPr lang="en-US" sz="3600" dirty="0">
                <a:ea typeface="Microsoft JhengHei" panose="020B0604030504040204" pitchFamily="34" charset="-120"/>
              </a:rPr>
              <a:t>What must notice include? </a:t>
            </a:r>
            <a:br>
              <a:rPr lang="en-US" sz="3600" dirty="0">
                <a:ea typeface="Microsoft JhengHei" panose="020B0604030504040204" pitchFamily="34" charset="-120"/>
              </a:rPr>
            </a:br>
            <a:r>
              <a:rPr lang="en-US" sz="3600" dirty="0">
                <a:ea typeface="Microsoft JhengHei" panose="020B0604030504040204" pitchFamily="34" charset="-120"/>
              </a:rPr>
              <a:t>§106.8(a)</a:t>
            </a:r>
          </a:p>
        </p:txBody>
      </p:sp>
      <p:sp>
        <p:nvSpPr>
          <p:cNvPr id="3" name="Text Placeholder 2"/>
          <p:cNvSpPr>
            <a:spLocks noGrp="1"/>
          </p:cNvSpPr>
          <p:nvPr>
            <p:ph type="body" sz="quarter" idx="17"/>
          </p:nvPr>
        </p:nvSpPr>
        <p:spPr/>
        <p:txBody>
          <a:bodyPr>
            <a:normAutofit/>
          </a:bodyPr>
          <a:lstStyle/>
          <a:p>
            <a:pPr marL="342900" indent="-342900">
              <a:buFont typeface="Arial" panose="020B0604020202020204" pitchFamily="34" charset="0"/>
              <a:buChar char="•"/>
            </a:pPr>
            <a:r>
              <a:rPr lang="en-US" sz="3200" dirty="0"/>
              <a:t>Notice of the TIXC </a:t>
            </a:r>
            <a:r>
              <a:rPr lang="en-US" sz="3200" b="1" dirty="0">
                <a:solidFill>
                  <a:srgbClr val="0176BB"/>
                </a:solidFill>
              </a:rPr>
              <a:t>must</a:t>
            </a:r>
            <a:r>
              <a:rPr lang="en-US" sz="3200" dirty="0"/>
              <a:t> include, for the employee or employees designated as the Title IX Coordinator: </a:t>
            </a:r>
          </a:p>
          <a:p>
            <a:pPr marL="914400" lvl="1" indent="-284163">
              <a:buFontTx/>
              <a:buChar char="-"/>
            </a:pPr>
            <a:r>
              <a:rPr lang="en-US" sz="2800" dirty="0"/>
              <a:t>The name or title</a:t>
            </a:r>
          </a:p>
          <a:p>
            <a:pPr marL="914400" lvl="1" indent="-284163">
              <a:buFontTx/>
              <a:buChar char="-"/>
            </a:pPr>
            <a:r>
              <a:rPr lang="en-US" sz="2800" dirty="0"/>
              <a:t>Office address</a:t>
            </a:r>
          </a:p>
          <a:p>
            <a:pPr marL="914400" lvl="1" indent="-284163">
              <a:buFontTx/>
              <a:buChar char="-"/>
            </a:pPr>
            <a:r>
              <a:rPr lang="en-US" sz="2800" dirty="0"/>
              <a:t>Electronic mail address </a:t>
            </a:r>
          </a:p>
          <a:p>
            <a:pPr marL="914400" lvl="1" indent="-284163">
              <a:buFontTx/>
              <a:buChar char="-"/>
            </a:pPr>
            <a:r>
              <a:rPr lang="en-US" sz="2800" dirty="0"/>
              <a:t>Telephone number</a:t>
            </a:r>
          </a:p>
        </p:txBody>
      </p:sp>
      <p:sp>
        <p:nvSpPr>
          <p:cNvPr id="4" name="Slide Number Placeholder 3"/>
          <p:cNvSpPr>
            <a:spLocks noGrp="1"/>
          </p:cNvSpPr>
          <p:nvPr>
            <p:ph type="sldNum" sz="quarter" idx="4"/>
          </p:nvPr>
        </p:nvSpPr>
        <p:spPr/>
        <p:txBody>
          <a:bodyPr/>
          <a:lstStyle/>
          <a:p>
            <a:fld id="{2268B489-3880-4EF0-AEB8-F6FDF431A241}" type="slidenum">
              <a:rPr lang="en-US" smtClean="0"/>
              <a:pPr/>
              <a:t>11</a:t>
            </a:fld>
            <a:endParaRPr lang="en-US" dirty="0"/>
          </a:p>
        </p:txBody>
      </p:sp>
    </p:spTree>
    <p:extLst>
      <p:ext uri="{BB962C8B-B14F-4D97-AF65-F5344CB8AC3E}">
        <p14:creationId xmlns:p14="http://schemas.microsoft.com/office/powerpoint/2010/main" val="32936714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54" y="457200"/>
            <a:ext cx="5765573" cy="990600"/>
          </a:xfrm>
        </p:spPr>
        <p:txBody>
          <a:bodyPr>
            <a:noAutofit/>
          </a:bodyPr>
          <a:lstStyle/>
          <a:p>
            <a:r>
              <a:rPr lang="en-US" spc="0" dirty="0"/>
              <a:t>Recordkeeping</a:t>
            </a:r>
            <a:br>
              <a:rPr lang="en-US" sz="3200" dirty="0"/>
            </a:br>
            <a:r>
              <a:rPr lang="en-US" sz="2800" dirty="0"/>
              <a:t>§ 106.45(b)(10)(i)(A), (B), (D)</a:t>
            </a:r>
          </a:p>
        </p:txBody>
      </p:sp>
      <p:pic>
        <p:nvPicPr>
          <p:cNvPr id="7" name="Picture Placeholder 6" descr=" Filing cabinet"/>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5939" r="15939"/>
          <a:stretch>
            <a:fillRect/>
          </a:stretch>
        </p:blipFill>
        <p:spPr/>
      </p:pic>
      <p:sp>
        <p:nvSpPr>
          <p:cNvPr id="5" name="Text Placeholder 4"/>
          <p:cNvSpPr>
            <a:spLocks noGrp="1"/>
          </p:cNvSpPr>
          <p:nvPr>
            <p:ph type="body" sz="quarter" idx="12"/>
          </p:nvPr>
        </p:nvSpPr>
        <p:spPr>
          <a:xfrm>
            <a:off x="533400" y="1691236"/>
            <a:ext cx="5106749" cy="4191675"/>
          </a:xfrm>
        </p:spPr>
        <p:txBody>
          <a:bodyPr/>
          <a:lstStyle/>
          <a:p>
            <a:pPr marL="342900" indent="-342900">
              <a:buClr>
                <a:srgbClr val="404040"/>
              </a:buClr>
              <a:buFont typeface="Arial" panose="020B0604020202020204" pitchFamily="34" charset="0"/>
              <a:buChar char="•"/>
            </a:pPr>
            <a:r>
              <a:rPr lang="en-US" dirty="0">
                <a:solidFill>
                  <a:srgbClr val="404040"/>
                </a:solidFill>
              </a:rPr>
              <a:t>TIX Coordinator will want to develop a process for required recordkeeping, including:</a:t>
            </a:r>
          </a:p>
          <a:p>
            <a:pPr marL="914400" lvl="1" indent="-342900">
              <a:buFont typeface="Calibri" panose="020F0502020204030204" pitchFamily="34" charset="0"/>
              <a:buChar char="̶"/>
            </a:pPr>
            <a:r>
              <a:rPr lang="en-US" dirty="0"/>
              <a:t>Maintaining all investigatory and appeal records for a period of seven years</a:t>
            </a:r>
          </a:p>
          <a:p>
            <a:pPr marL="914400" lvl="1" indent="-342900">
              <a:buFont typeface="Calibri" panose="020F0502020204030204" pitchFamily="34" charset="0"/>
              <a:buChar char="̶"/>
            </a:pPr>
            <a:r>
              <a:rPr lang="en-US" dirty="0"/>
              <a:t>Collecting and publicly posting on its website </a:t>
            </a:r>
            <a:r>
              <a:rPr lang="en-US" b="1" dirty="0">
                <a:solidFill>
                  <a:srgbClr val="0176BB"/>
                </a:solidFill>
              </a:rPr>
              <a:t>all</a:t>
            </a:r>
            <a:r>
              <a:rPr lang="en-US" b="1" dirty="0"/>
              <a:t> </a:t>
            </a:r>
            <a:r>
              <a:rPr lang="en-US" dirty="0"/>
              <a:t>materials used to train TIX Team</a:t>
            </a:r>
          </a:p>
          <a:p>
            <a:endParaRPr lang="en-US" dirty="0"/>
          </a:p>
        </p:txBody>
      </p:sp>
      <p:sp>
        <p:nvSpPr>
          <p:cNvPr id="3" name="Slide Number Placeholder 2"/>
          <p:cNvSpPr>
            <a:spLocks noGrp="1"/>
          </p:cNvSpPr>
          <p:nvPr>
            <p:ph type="sldNum" sz="quarter" idx="4"/>
          </p:nvPr>
        </p:nvSpPr>
        <p:spPr/>
        <p:txBody>
          <a:bodyPr/>
          <a:lstStyle/>
          <a:p>
            <a:fld id="{2268B489-3880-4EF0-AEB8-F6FDF431A241}" type="slidenum">
              <a:rPr lang="en-US" smtClean="0"/>
              <a:pPr/>
              <a:t>110</a:t>
            </a:fld>
            <a:endParaRPr lang="en-US" dirty="0"/>
          </a:p>
        </p:txBody>
      </p:sp>
    </p:spTree>
    <p:extLst>
      <p:ext uri="{BB962C8B-B14F-4D97-AF65-F5344CB8AC3E}">
        <p14:creationId xmlns:p14="http://schemas.microsoft.com/office/powerpoint/2010/main" val="31213519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857" y="533400"/>
            <a:ext cx="5831807" cy="954006"/>
          </a:xfrm>
        </p:spPr>
        <p:txBody>
          <a:bodyPr>
            <a:normAutofit fontScale="90000"/>
          </a:bodyPr>
          <a:lstStyle/>
          <a:p>
            <a:r>
              <a:rPr lang="en-US" sz="3600" spc="0" dirty="0">
                <a:ea typeface="Microsoft JhengHei" panose="020B0604030504040204" pitchFamily="34" charset="-120"/>
              </a:rPr>
              <a:t>Prohibition Against Retaliation</a:t>
            </a:r>
            <a:br>
              <a:rPr lang="en-US" sz="3600" spc="0" dirty="0">
                <a:ea typeface="Microsoft JhengHei" panose="020B0604030504040204" pitchFamily="34" charset="-120"/>
              </a:rPr>
            </a:br>
            <a:r>
              <a:rPr lang="en-US" sz="3100" dirty="0"/>
              <a:t>§ 106.71</a:t>
            </a:r>
            <a:endParaRPr lang="en-US" sz="4000" dirty="0"/>
          </a:p>
        </p:txBody>
      </p:sp>
      <p:sp>
        <p:nvSpPr>
          <p:cNvPr id="3" name="Text Placeholder 2"/>
          <p:cNvSpPr>
            <a:spLocks noGrp="1"/>
          </p:cNvSpPr>
          <p:nvPr>
            <p:ph type="body" sz="quarter" idx="17"/>
          </p:nvPr>
        </p:nvSpPr>
        <p:spPr>
          <a:xfrm>
            <a:off x="429857" y="1752600"/>
            <a:ext cx="8328381" cy="4619626"/>
          </a:xfrm>
        </p:spPr>
        <p:txBody>
          <a:bodyPr>
            <a:noAutofit/>
          </a:bodyPr>
          <a:lstStyle/>
          <a:p>
            <a:pPr marL="342900" indent="-342900"/>
            <a:r>
              <a:rPr lang="en-US" dirty="0">
                <a:solidFill>
                  <a:srgbClr val="404040"/>
                </a:solidFill>
              </a:rPr>
              <a:t>Retaliation prohibited, including intimidation, threatening, coercion, or discrimination against any individual:</a:t>
            </a:r>
          </a:p>
          <a:p>
            <a:pPr marL="914400" lvl="1" indent="-342900">
              <a:buFont typeface="Calibri" panose="020F0502020204030204" pitchFamily="34" charset="0"/>
              <a:buChar char="̶"/>
            </a:pPr>
            <a:r>
              <a:rPr lang="en-US" dirty="0">
                <a:latin typeface="Calibri" panose="020F0502020204030204" pitchFamily="34" charset="0"/>
                <a:cs typeface="Calibri" panose="020F0502020204030204" pitchFamily="34" charset="0"/>
              </a:rPr>
              <a:t>For purpose of interfering with any right or privilege secured by Title IX</a:t>
            </a:r>
          </a:p>
          <a:p>
            <a:pPr marL="914400" lvl="1" indent="-342900">
              <a:buFont typeface="Calibri" panose="020F0502020204030204" pitchFamily="34" charset="0"/>
              <a:buChar char="̶"/>
            </a:pPr>
            <a:r>
              <a:rPr lang="en-US" dirty="0">
                <a:latin typeface="Calibri" panose="020F0502020204030204" pitchFamily="34" charset="0"/>
                <a:cs typeface="Calibri" panose="020F0502020204030204" pitchFamily="34" charset="0"/>
              </a:rPr>
              <a:t>Because an individual has made a report or complaint, testified, assisted, or participated or refused to participate in any manner in an investigation, proceeding, or hearing</a:t>
            </a:r>
          </a:p>
          <a:p>
            <a:pPr marL="914400" lvl="1" indent="-342900">
              <a:buFont typeface="Calibri" panose="020F0502020204030204" pitchFamily="34" charset="0"/>
              <a:buChar char="̶"/>
            </a:pPr>
            <a:r>
              <a:rPr lang="en-US" dirty="0">
                <a:latin typeface="Calibri" panose="020F0502020204030204" pitchFamily="34" charset="0"/>
                <a:cs typeface="Calibri" panose="020F0502020204030204" pitchFamily="34" charset="0"/>
              </a:rPr>
              <a:t>Includes charges for code of conduct violations that do not involve sex discrimination/harassment but arise out of the same facts/circumstances</a:t>
            </a:r>
          </a:p>
        </p:txBody>
      </p:sp>
      <p:sp>
        <p:nvSpPr>
          <p:cNvPr id="4" name="Slide Number Placeholder 3"/>
          <p:cNvSpPr>
            <a:spLocks noGrp="1"/>
          </p:cNvSpPr>
          <p:nvPr>
            <p:ph type="sldNum" sz="quarter" idx="4"/>
          </p:nvPr>
        </p:nvSpPr>
        <p:spPr/>
        <p:txBody>
          <a:bodyPr/>
          <a:lstStyle/>
          <a:p>
            <a:fld id="{2268B489-3880-4EF0-AEB8-F6FDF431A241}" type="slidenum">
              <a:rPr lang="en-US" smtClean="0"/>
              <a:pPr/>
              <a:t>111</a:t>
            </a:fld>
            <a:endParaRPr lang="en-US" dirty="0"/>
          </a:p>
        </p:txBody>
      </p:sp>
    </p:spTree>
    <p:extLst>
      <p:ext uri="{BB962C8B-B14F-4D97-AF65-F5344CB8AC3E}">
        <p14:creationId xmlns:p14="http://schemas.microsoft.com/office/powerpoint/2010/main" val="34058897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 Laptop"/>
          <p:cNvPicPr>
            <a:picLocks noGrp="1" noChangeAspect="1"/>
          </p:cNvPicPr>
          <p:nvPr>
            <p:ph type="pic" sz="quarter" idx="21"/>
          </p:nvPr>
        </p:nvPicPr>
        <p:blipFill>
          <a:blip r:embed="rId3">
            <a:extLst>
              <a:ext uri="{28A0092B-C50C-407E-A947-70E740481C1C}">
                <a14:useLocalDpi xmlns:a14="http://schemas.microsoft.com/office/drawing/2010/main" val="0"/>
              </a:ext>
            </a:extLst>
          </a:blip>
          <a:srcRect t="5366" b="5366"/>
          <a:stretch>
            <a:fillRect/>
          </a:stretch>
        </p:blipFill>
        <p:spPr/>
      </p:pic>
      <p:sp>
        <p:nvSpPr>
          <p:cNvPr id="8" name="Title 7"/>
          <p:cNvSpPr>
            <a:spLocks noGrp="1"/>
          </p:cNvSpPr>
          <p:nvPr>
            <p:ph type="title"/>
          </p:nvPr>
        </p:nvSpPr>
        <p:spPr>
          <a:xfrm>
            <a:off x="339327" y="5562600"/>
            <a:ext cx="8465345" cy="1028700"/>
          </a:xfrm>
          <a:ln>
            <a:solidFill>
              <a:schemeClr val="bg1"/>
            </a:solidFill>
          </a:ln>
        </p:spPr>
        <p:txBody>
          <a:bodyPr/>
          <a:lstStyle/>
          <a:p>
            <a:r>
              <a:rPr lang="en-US" dirty="0">
                <a:solidFill>
                  <a:srgbClr val="0155A6"/>
                </a:solidFill>
              </a:rPr>
              <a:t>Being Impartial and Avoiding Bias, Conflict of Interest, and Prejudgment of Facts</a:t>
            </a:r>
          </a:p>
        </p:txBody>
      </p:sp>
    </p:spTree>
    <p:extLst>
      <p:ext uri="{BB962C8B-B14F-4D97-AF65-F5344CB8AC3E}">
        <p14:creationId xmlns:p14="http://schemas.microsoft.com/office/powerpoint/2010/main" val="162961171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719" y="609600"/>
            <a:ext cx="6212807" cy="721896"/>
          </a:xfrm>
        </p:spPr>
        <p:txBody>
          <a:bodyPr anchor="ctr">
            <a:noAutofit/>
          </a:bodyPr>
          <a:lstStyle/>
          <a:p>
            <a:r>
              <a:rPr lang="en-US" sz="2800" dirty="0"/>
              <a:t>Impartiality and Avoiding Bias, Conflict </a:t>
            </a:r>
            <a:br>
              <a:rPr lang="en-US" sz="2800" dirty="0"/>
            </a:br>
            <a:r>
              <a:rPr lang="en-US" sz="2800" dirty="0"/>
              <a:t>of Interest and Prejudgment of Facts </a:t>
            </a:r>
            <a:r>
              <a:rPr lang="en-US" sz="2000" dirty="0"/>
              <a:t>1 of 2</a:t>
            </a:r>
          </a:p>
        </p:txBody>
      </p:sp>
      <p:sp>
        <p:nvSpPr>
          <p:cNvPr id="5" name="Text Placeholder 4"/>
          <p:cNvSpPr>
            <a:spLocks noGrp="1"/>
          </p:cNvSpPr>
          <p:nvPr>
            <p:ph type="body" sz="quarter" idx="17"/>
          </p:nvPr>
        </p:nvSpPr>
        <p:spPr>
          <a:xfrm>
            <a:off x="416719" y="1967930"/>
            <a:ext cx="8341519" cy="4404296"/>
          </a:xfrm>
        </p:spPr>
        <p:txBody>
          <a:bodyPr>
            <a:normAutofit/>
          </a:bodyPr>
          <a:lstStyle/>
          <a:p>
            <a:pPr marL="0" indent="0">
              <a:buNone/>
            </a:pPr>
            <a:r>
              <a:rPr lang="en-US" dirty="0"/>
              <a:t>Section 106.45 </a:t>
            </a:r>
            <a:r>
              <a:rPr lang="en-US" b="1" dirty="0">
                <a:solidFill>
                  <a:srgbClr val="EE0000"/>
                </a:solidFill>
              </a:rPr>
              <a:t>requires</a:t>
            </a:r>
            <a:r>
              <a:rPr lang="en-US" dirty="0"/>
              <a:t> that Title IX Coordinators (and investigators, decision-makers, informal resolution officers and appeals officers) </a:t>
            </a:r>
          </a:p>
          <a:p>
            <a:pPr>
              <a:buFont typeface="Arial" panose="020B0604020202020204" pitchFamily="34" charset="0"/>
              <a:buChar char="•"/>
            </a:pPr>
            <a:r>
              <a:rPr lang="en-US" dirty="0">
                <a:solidFill>
                  <a:schemeClr val="tx1"/>
                </a:solidFill>
              </a:rPr>
              <a:t>be free from </a:t>
            </a:r>
            <a:r>
              <a:rPr lang="en-US" b="1" dirty="0">
                <a:solidFill>
                  <a:srgbClr val="0070C0"/>
                </a:solidFill>
              </a:rPr>
              <a:t>conflict of interest, bias, </a:t>
            </a:r>
            <a:r>
              <a:rPr lang="en-US" dirty="0"/>
              <a:t>and </a:t>
            </a:r>
          </a:p>
          <a:p>
            <a:pPr>
              <a:buFont typeface="Arial" panose="020B0604020202020204" pitchFamily="34" charset="0"/>
              <a:buChar char="•"/>
            </a:pPr>
            <a:r>
              <a:rPr lang="en-US" dirty="0">
                <a:solidFill>
                  <a:schemeClr val="tx1"/>
                </a:solidFill>
              </a:rPr>
              <a:t>be trained </a:t>
            </a:r>
            <a:r>
              <a:rPr lang="en-US" b="1" dirty="0">
                <a:solidFill>
                  <a:srgbClr val="0070C0"/>
                </a:solidFill>
              </a:rPr>
              <a:t>to serve impartially </a:t>
            </a:r>
            <a:r>
              <a:rPr lang="en-US" dirty="0"/>
              <a:t>and </a:t>
            </a:r>
            <a:r>
              <a:rPr lang="en-US" b="1" dirty="0">
                <a:solidFill>
                  <a:srgbClr val="0070C0"/>
                </a:solidFill>
              </a:rPr>
              <a:t>without prejudging facts</a:t>
            </a:r>
            <a:r>
              <a:rPr lang="en-US" dirty="0"/>
              <a:t>.</a:t>
            </a:r>
          </a:p>
          <a:p>
            <a:pPr marL="0" indent="0">
              <a:buNone/>
            </a:pPr>
            <a:r>
              <a:rPr lang="en-US" dirty="0"/>
              <a:t>(30053)</a:t>
            </a:r>
          </a:p>
        </p:txBody>
      </p:sp>
      <p:sp>
        <p:nvSpPr>
          <p:cNvPr id="2" name="Slide Number Placeholder 1"/>
          <p:cNvSpPr>
            <a:spLocks noGrp="1"/>
          </p:cNvSpPr>
          <p:nvPr>
            <p:ph type="sldNum" sz="quarter" idx="4"/>
          </p:nvPr>
        </p:nvSpPr>
        <p:spPr/>
        <p:txBody>
          <a:bodyPr/>
          <a:lstStyle/>
          <a:p>
            <a:fld id="{2268B489-3880-4EF0-AEB8-F6FDF431A241}" type="slidenum">
              <a:rPr lang="en-US" smtClean="0"/>
              <a:pPr/>
              <a:t>113</a:t>
            </a:fld>
            <a:endParaRPr lang="en-US" dirty="0"/>
          </a:p>
        </p:txBody>
      </p:sp>
    </p:spTree>
    <p:extLst>
      <p:ext uri="{BB962C8B-B14F-4D97-AF65-F5344CB8AC3E}">
        <p14:creationId xmlns:p14="http://schemas.microsoft.com/office/powerpoint/2010/main" val="253027323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719" y="609600"/>
            <a:ext cx="7203407" cy="721896"/>
          </a:xfrm>
        </p:spPr>
        <p:txBody>
          <a:bodyPr anchor="ctr">
            <a:noAutofit/>
          </a:bodyPr>
          <a:lstStyle/>
          <a:p>
            <a:r>
              <a:rPr lang="en-US" sz="2800" dirty="0"/>
              <a:t>Impartiality and Avoiding Bias, Conflict </a:t>
            </a:r>
            <a:br>
              <a:rPr lang="en-US" sz="2800" dirty="0"/>
            </a:br>
            <a:r>
              <a:rPr lang="en-US" sz="2800" dirty="0"/>
              <a:t>of Interest and Prejudgment of Facts </a:t>
            </a:r>
            <a:r>
              <a:rPr lang="en-US" sz="2000" dirty="0"/>
              <a:t>2 of 2</a:t>
            </a:r>
          </a:p>
        </p:txBody>
      </p:sp>
      <p:sp>
        <p:nvSpPr>
          <p:cNvPr id="5" name="Text Placeholder 4"/>
          <p:cNvSpPr>
            <a:spLocks noGrp="1"/>
          </p:cNvSpPr>
          <p:nvPr>
            <p:ph type="body" sz="quarter" idx="17"/>
          </p:nvPr>
        </p:nvSpPr>
        <p:spPr/>
        <p:txBody>
          <a:bodyPr>
            <a:normAutofit/>
          </a:bodyPr>
          <a:lstStyle/>
          <a:p>
            <a:pPr marL="342900" indent="-342900">
              <a:buFont typeface="Arial" panose="020B0604020202020204" pitchFamily="34" charset="0"/>
              <a:buChar char="•"/>
            </a:pPr>
            <a:r>
              <a:rPr lang="en-US" sz="3300" dirty="0"/>
              <a:t>We will discuss each of these individually and provide examples, but some of the factors for each overlap.</a:t>
            </a:r>
          </a:p>
          <a:p>
            <a:pPr marL="342900" indent="-342900">
              <a:buFont typeface="Arial" panose="020B0604020202020204" pitchFamily="34" charset="0"/>
              <a:buChar char="•"/>
            </a:pPr>
            <a:r>
              <a:rPr lang="en-US" sz="3300" dirty="0"/>
              <a:t>For example, being impartial is greatly aided by not pre-judging facts. </a:t>
            </a:r>
          </a:p>
          <a:p>
            <a:pPr marL="0" indent="0">
              <a:buNone/>
            </a:pPr>
            <a:r>
              <a:rPr lang="en-US" sz="3300" dirty="0"/>
              <a:t>(30249-30257; 30496)</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114</a:t>
            </a:fld>
            <a:endParaRPr lang="en-US" dirty="0"/>
          </a:p>
        </p:txBody>
      </p:sp>
    </p:spTree>
    <p:extLst>
      <p:ext uri="{BB962C8B-B14F-4D97-AF65-F5344CB8AC3E}">
        <p14:creationId xmlns:p14="http://schemas.microsoft.com/office/powerpoint/2010/main" val="326534831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0367" y="609600"/>
            <a:ext cx="5831807" cy="725406"/>
          </a:xfrm>
        </p:spPr>
        <p:txBody>
          <a:bodyPr>
            <a:noAutofit/>
          </a:bodyPr>
          <a:lstStyle/>
          <a:p>
            <a:r>
              <a:rPr lang="en-US" sz="4400" dirty="0"/>
              <a:t>Impartiality</a:t>
            </a:r>
            <a:endParaRPr lang="en-US" sz="3200" dirty="0"/>
          </a:p>
        </p:txBody>
      </p:sp>
      <p:sp>
        <p:nvSpPr>
          <p:cNvPr id="5" name="Text Placeholder 4"/>
          <p:cNvSpPr>
            <a:spLocks noGrp="1"/>
          </p:cNvSpPr>
          <p:nvPr>
            <p:ph type="body" sz="quarter" idx="17"/>
          </p:nvPr>
        </p:nvSpPr>
        <p:spPr>
          <a:xfrm>
            <a:off x="564889" y="1828800"/>
            <a:ext cx="8148638" cy="4404296"/>
          </a:xfrm>
        </p:spPr>
        <p:txBody>
          <a:bodyPr>
            <a:normAutofit/>
          </a:bodyPr>
          <a:lstStyle/>
          <a:p>
            <a:pPr marL="342900" indent="-342900">
              <a:buFont typeface="Arial" panose="020B0604020202020204" pitchFamily="34" charset="0"/>
              <a:buChar char="•"/>
            </a:pPr>
            <a:r>
              <a:rPr lang="en-US" sz="3200" dirty="0"/>
              <a:t>Be neutral </a:t>
            </a:r>
          </a:p>
          <a:p>
            <a:pPr marL="342900" indent="-342900">
              <a:buFont typeface="Arial" panose="020B0604020202020204" pitchFamily="34" charset="0"/>
              <a:buChar char="•"/>
            </a:pPr>
            <a:r>
              <a:rPr lang="en-US" sz="3200" dirty="0"/>
              <a:t>Do not be partial to a complainant or a respondent, or complainants and respondents generally</a:t>
            </a:r>
          </a:p>
          <a:p>
            <a:pPr marL="342900" indent="-342900">
              <a:buFont typeface="Arial" panose="020B0604020202020204" pitchFamily="34" charset="0"/>
              <a:buChar char="•"/>
            </a:pPr>
            <a:r>
              <a:rPr lang="en-US" sz="3200" dirty="0"/>
              <a:t>Do not judge: memory is fallible [and it’s contrary to your neutral role] (30323)</a:t>
            </a:r>
          </a:p>
          <a:p>
            <a:pPr marL="342900" indent="-342900">
              <a:buFont typeface="Arial" panose="020B0604020202020204" pitchFamily="34" charset="0"/>
              <a:buChar char="•"/>
            </a:pPr>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115</a:t>
            </a:fld>
            <a:endParaRPr lang="en-US" dirty="0"/>
          </a:p>
        </p:txBody>
      </p:sp>
    </p:spTree>
    <p:extLst>
      <p:ext uri="{BB962C8B-B14F-4D97-AF65-F5344CB8AC3E}">
        <p14:creationId xmlns:p14="http://schemas.microsoft.com/office/powerpoint/2010/main" val="19717221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60" y="457200"/>
            <a:ext cx="7051007" cy="1030206"/>
          </a:xfrm>
        </p:spPr>
        <p:txBody>
          <a:bodyPr>
            <a:noAutofit/>
          </a:bodyPr>
          <a:lstStyle/>
          <a:p>
            <a:pPr>
              <a:lnSpc>
                <a:spcPts val="3400"/>
              </a:lnSpc>
            </a:pPr>
            <a:r>
              <a:rPr lang="en-US" sz="3600" dirty="0"/>
              <a:t>Bias: Concerns raised in </a:t>
            </a:r>
            <a:br>
              <a:rPr lang="en-US" sz="3600" dirty="0"/>
            </a:br>
            <a:r>
              <a:rPr lang="en-US" sz="3600" dirty="0"/>
              <a:t>comments in preamble</a:t>
            </a:r>
          </a:p>
        </p:txBody>
      </p:sp>
      <p:sp>
        <p:nvSpPr>
          <p:cNvPr id="5" name="Text Placeholder 4"/>
          <p:cNvSpPr>
            <a:spLocks noGrp="1"/>
          </p:cNvSpPr>
          <p:nvPr>
            <p:ph type="body" sz="quarter" idx="17"/>
          </p:nvPr>
        </p:nvSpPr>
        <p:spPr>
          <a:xfrm>
            <a:off x="533400" y="1967930"/>
            <a:ext cx="8224838" cy="4404296"/>
          </a:xfrm>
        </p:spPr>
        <p:txBody>
          <a:bodyPr>
            <a:normAutofit/>
          </a:bodyPr>
          <a:lstStyle/>
          <a:p>
            <a:pPr marL="342900" indent="-342900">
              <a:buFont typeface="Arial" panose="020B0604020202020204" pitchFamily="34" charset="0"/>
              <a:buChar char="•"/>
            </a:pPr>
            <a:r>
              <a:rPr lang="en-US" sz="3200" dirty="0"/>
              <a:t>Neutrality of paid staff in Title IX positions</a:t>
            </a:r>
          </a:p>
          <a:p>
            <a:pPr marL="342900" indent="-342900">
              <a:buFont typeface="Arial" panose="020B0604020202020204" pitchFamily="34" charset="0"/>
              <a:buChar char="•"/>
            </a:pPr>
            <a:r>
              <a:rPr lang="en-US" sz="3200" dirty="0"/>
              <a:t>Institutional history and “cover ups”</a:t>
            </a:r>
          </a:p>
          <a:p>
            <a:pPr marL="342900" indent="-342900">
              <a:buFont typeface="Arial" panose="020B0604020202020204" pitchFamily="34" charset="0"/>
              <a:buChar char="•"/>
            </a:pPr>
            <a:r>
              <a:rPr lang="en-US" sz="3200" dirty="0"/>
              <a:t>Tweets and public comments </a:t>
            </a:r>
          </a:p>
          <a:p>
            <a:pPr marL="342900" indent="-342900">
              <a:buFont typeface="Arial" panose="020B0604020202020204" pitchFamily="34" charset="0"/>
              <a:buChar char="•"/>
            </a:pPr>
            <a:r>
              <a:rPr lang="en-US" sz="3200" dirty="0"/>
              <a:t>Identifying as a feminist</a:t>
            </a:r>
          </a:p>
          <a:p>
            <a:endParaRPr lang="en-US" dirty="0"/>
          </a:p>
          <a:p>
            <a:pPr marL="342900" indent="-342900">
              <a:buFont typeface="Arial" panose="020B0604020202020204" pitchFamily="34" charset="0"/>
              <a:buChar char="•"/>
            </a:pPr>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116</a:t>
            </a:fld>
            <a:endParaRPr lang="en-US" dirty="0"/>
          </a:p>
        </p:txBody>
      </p:sp>
    </p:spTree>
    <p:extLst>
      <p:ext uri="{BB962C8B-B14F-4D97-AF65-F5344CB8AC3E}">
        <p14:creationId xmlns:p14="http://schemas.microsoft.com/office/powerpoint/2010/main" val="211456400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719" y="609600"/>
            <a:ext cx="5831807" cy="721896"/>
          </a:xfrm>
        </p:spPr>
        <p:txBody>
          <a:bodyPr>
            <a:normAutofit/>
          </a:bodyPr>
          <a:lstStyle/>
          <a:p>
            <a:r>
              <a:rPr lang="en-US" sz="4000" dirty="0"/>
              <a:t>Perceived v. Actual Bias</a:t>
            </a:r>
          </a:p>
        </p:txBody>
      </p:sp>
      <p:sp>
        <p:nvSpPr>
          <p:cNvPr id="5" name="Text Placeholder 4"/>
          <p:cNvSpPr>
            <a:spLocks noGrp="1"/>
          </p:cNvSpPr>
          <p:nvPr>
            <p:ph type="body" sz="quarter" idx="17"/>
          </p:nvPr>
        </p:nvSpPr>
        <p:spPr/>
        <p:txBody>
          <a:bodyPr/>
          <a:lstStyle/>
          <a:p>
            <a:pPr marL="342900" indent="-342900">
              <a:buFont typeface="Arial" panose="020B0604020202020204" pitchFamily="34" charset="0"/>
              <a:buChar char="•"/>
            </a:pPr>
            <a:r>
              <a:rPr lang="en-US" sz="3200" dirty="0"/>
              <a:t>Both can lead to the same perception (30252)</a:t>
            </a:r>
          </a:p>
          <a:p>
            <a:pPr marL="342900" indent="-342900">
              <a:buFont typeface="Arial" panose="020B0604020202020204" pitchFamily="34" charset="0"/>
              <a:buChar char="•"/>
            </a:pPr>
            <a:r>
              <a:rPr lang="en-US" sz="3200" dirty="0"/>
              <a:t>On appeal of decisions, the Department requires the bias “that could affect the outcome of the matter”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117</a:t>
            </a:fld>
            <a:endParaRPr lang="en-US" dirty="0"/>
          </a:p>
        </p:txBody>
      </p:sp>
    </p:spTree>
    <p:extLst>
      <p:ext uri="{BB962C8B-B14F-4D97-AF65-F5344CB8AC3E}">
        <p14:creationId xmlns:p14="http://schemas.microsoft.com/office/powerpoint/2010/main" val="61290079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457200"/>
            <a:ext cx="7508207" cy="1030206"/>
          </a:xfrm>
        </p:spPr>
        <p:txBody>
          <a:bodyPr>
            <a:noAutofit/>
          </a:bodyPr>
          <a:lstStyle/>
          <a:p>
            <a:pPr>
              <a:lnSpc>
                <a:spcPts val="3500"/>
              </a:lnSpc>
            </a:pPr>
            <a:r>
              <a:rPr lang="en-US" sz="3600" dirty="0"/>
              <a:t>How the Department </a:t>
            </a:r>
            <a:br>
              <a:rPr lang="en-US" sz="3600" dirty="0"/>
            </a:br>
            <a:r>
              <a:rPr lang="en-US" sz="3600" dirty="0"/>
              <a:t>tried to prevent bias</a:t>
            </a:r>
          </a:p>
        </p:txBody>
      </p:sp>
      <p:sp>
        <p:nvSpPr>
          <p:cNvPr id="3" name="Text Placeholder 2"/>
          <p:cNvSpPr>
            <a:spLocks noGrp="1"/>
          </p:cNvSpPr>
          <p:nvPr>
            <p:ph type="body" sz="quarter" idx="17"/>
          </p:nvPr>
        </p:nvSpPr>
        <p:spPr>
          <a:xfrm>
            <a:off x="533400" y="1752600"/>
            <a:ext cx="8224838" cy="4404296"/>
          </a:xfrm>
        </p:spPr>
        <p:txBody>
          <a:bodyPr>
            <a:normAutofit fontScale="92500" lnSpcReduction="20000"/>
          </a:bodyPr>
          <a:lstStyle/>
          <a:p>
            <a:pPr marL="0" indent="0">
              <a:lnSpc>
                <a:spcPct val="110000"/>
              </a:lnSpc>
              <a:buNone/>
            </a:pPr>
            <a:r>
              <a:rPr lang="en-US" sz="3000" dirty="0"/>
              <a:t>No single-investigator model (34 C.F.R. 106.45(b)(7)(i)): </a:t>
            </a:r>
          </a:p>
          <a:p>
            <a:pPr marL="342900" indent="-342900">
              <a:lnSpc>
                <a:spcPct val="110000"/>
              </a:lnSpc>
              <a:buFont typeface="Arial" panose="020B0604020202020204" pitchFamily="34" charset="0"/>
              <a:buChar char="•"/>
            </a:pPr>
            <a:r>
              <a:rPr lang="en-US" dirty="0"/>
              <a:t>Decision-maker (or makers if a panel) must not have been the same person who served as the Title IX Coordinator or investigator (30367) </a:t>
            </a:r>
          </a:p>
          <a:p>
            <a:pPr marL="342900" indent="-342900">
              <a:lnSpc>
                <a:spcPct val="110000"/>
              </a:lnSpc>
              <a:buFont typeface="Arial" panose="020B0604020202020204" pitchFamily="34" charset="0"/>
              <a:buChar char="•"/>
            </a:pPr>
            <a:r>
              <a:rPr lang="en-US" dirty="0"/>
              <a:t>Separating the roles protects both parties because the decision-maker may not have improperly gleaned information from the investigation that isn’t relevant that an investigator might (30370)</a:t>
            </a:r>
          </a:p>
          <a:p>
            <a:pPr marL="342900" indent="-342900">
              <a:lnSpc>
                <a:spcPct val="110000"/>
              </a:lnSpc>
              <a:buFont typeface="Arial" panose="020B0604020202020204" pitchFamily="34" charset="0"/>
              <a:buChar char="•"/>
            </a:pPr>
            <a:r>
              <a:rPr lang="en-US" dirty="0"/>
              <a:t>The institution may consider external or internal investigator or decision-maker (30370)</a:t>
            </a:r>
          </a:p>
        </p:txBody>
      </p:sp>
      <p:sp>
        <p:nvSpPr>
          <p:cNvPr id="4" name="Slide Number Placeholder 3"/>
          <p:cNvSpPr>
            <a:spLocks noGrp="1"/>
          </p:cNvSpPr>
          <p:nvPr>
            <p:ph type="sldNum" sz="quarter" idx="4"/>
          </p:nvPr>
        </p:nvSpPr>
        <p:spPr/>
        <p:txBody>
          <a:bodyPr/>
          <a:lstStyle/>
          <a:p>
            <a:fld id="{2268B489-3880-4EF0-AEB8-F6FDF431A241}" type="slidenum">
              <a:rPr lang="en-US" smtClean="0"/>
              <a:pPr/>
              <a:t>118</a:t>
            </a:fld>
            <a:endParaRPr lang="en-US" dirty="0"/>
          </a:p>
        </p:txBody>
      </p:sp>
    </p:spTree>
    <p:extLst>
      <p:ext uri="{BB962C8B-B14F-4D97-AF65-F5344CB8AC3E}">
        <p14:creationId xmlns:p14="http://schemas.microsoft.com/office/powerpoint/2010/main" val="195181870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381000"/>
            <a:ext cx="5831807" cy="1106406"/>
          </a:xfrm>
        </p:spPr>
        <p:txBody>
          <a:bodyPr>
            <a:noAutofit/>
          </a:bodyPr>
          <a:lstStyle/>
          <a:p>
            <a:pPr>
              <a:lnSpc>
                <a:spcPts val="3700"/>
              </a:lnSpc>
            </a:pPr>
            <a:r>
              <a:rPr lang="en-US" sz="3600" dirty="0"/>
              <a:t>Bias: Objective Rules and Discretion </a:t>
            </a:r>
            <a:r>
              <a:rPr lang="en-US" sz="2800" dirty="0"/>
              <a:t>1 of 2</a:t>
            </a:r>
          </a:p>
        </p:txBody>
      </p:sp>
      <p:sp>
        <p:nvSpPr>
          <p:cNvPr id="3" name="Text Placeholder 2"/>
          <p:cNvSpPr>
            <a:spLocks noGrp="1"/>
          </p:cNvSpPr>
          <p:nvPr>
            <p:ph type="body" sz="quarter" idx="17"/>
          </p:nvPr>
        </p:nvSpPr>
        <p:spPr>
          <a:xfrm>
            <a:off x="501215" y="1752600"/>
            <a:ext cx="8208137" cy="3508648"/>
          </a:xfrm>
        </p:spPr>
        <p:txBody>
          <a:bodyPr>
            <a:noAutofit/>
          </a:bodyPr>
          <a:lstStyle/>
          <a:p>
            <a:pPr marL="0" indent="0">
              <a:lnSpc>
                <a:spcPct val="120000"/>
              </a:lnSpc>
              <a:spcAft>
                <a:spcPts val="600"/>
              </a:spcAft>
              <a:buNone/>
            </a:pPr>
            <a:r>
              <a:rPr lang="en-US" sz="3200" dirty="0"/>
              <a:t>“[R]ecipients </a:t>
            </a:r>
            <a:r>
              <a:rPr lang="en-US" sz="3200" b="1" i="1" dirty="0">
                <a:effectLst>
                  <a:outerShdw blurRad="38100" dist="38100" dir="2700000" algn="tl">
                    <a:srgbClr val="000000">
                      <a:alpha val="43137"/>
                    </a:srgbClr>
                  </a:outerShdw>
                </a:effectLst>
              </a:rPr>
              <a:t>should</a:t>
            </a:r>
            <a:r>
              <a:rPr lang="en-US" sz="3200" dirty="0"/>
              <a:t> have </a:t>
            </a:r>
            <a:r>
              <a:rPr lang="en-US" sz="3200" dirty="0">
                <a:solidFill>
                  <a:srgbClr val="4C8242"/>
                </a:solidFill>
              </a:rPr>
              <a:t>objective rules </a:t>
            </a:r>
            <a:r>
              <a:rPr lang="en-US" sz="3200" dirty="0"/>
              <a:t>for determining when an adjudicator (or Title IX Coordinator, investigator, or person who facilitates an informal resolution) is biased, and the </a:t>
            </a:r>
            <a:r>
              <a:rPr lang="en-US" sz="3200" dirty="0">
                <a:solidFill>
                  <a:srgbClr val="4C8242"/>
                </a:solidFill>
              </a:rPr>
              <a:t>Department leaves recipients discretion to decide how best to implement the prohibition on conflicts of interest and bias</a:t>
            </a:r>
            <a:r>
              <a:rPr lang="en-US" sz="3200" dirty="0"/>
              <a:t>…” (30250)</a:t>
            </a:r>
          </a:p>
        </p:txBody>
      </p:sp>
      <p:sp>
        <p:nvSpPr>
          <p:cNvPr id="4" name="Slide Number Placeholder 3"/>
          <p:cNvSpPr>
            <a:spLocks noGrp="1"/>
          </p:cNvSpPr>
          <p:nvPr>
            <p:ph type="sldNum" sz="quarter" idx="4"/>
          </p:nvPr>
        </p:nvSpPr>
        <p:spPr/>
        <p:txBody>
          <a:bodyPr/>
          <a:lstStyle/>
          <a:p>
            <a:fld id="{2268B489-3880-4EF0-AEB8-F6FDF431A241}" type="slidenum">
              <a:rPr lang="en-US" smtClean="0"/>
              <a:pPr/>
              <a:t>119</a:t>
            </a:fld>
            <a:endParaRPr lang="en-US" dirty="0"/>
          </a:p>
        </p:txBody>
      </p:sp>
    </p:spTree>
    <p:extLst>
      <p:ext uri="{BB962C8B-B14F-4D97-AF65-F5344CB8AC3E}">
        <p14:creationId xmlns:p14="http://schemas.microsoft.com/office/powerpoint/2010/main" val="221838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719" y="685800"/>
            <a:ext cx="8341645" cy="838200"/>
          </a:xfrm>
        </p:spPr>
        <p:txBody>
          <a:bodyPr>
            <a:noAutofit/>
          </a:bodyPr>
          <a:lstStyle/>
          <a:p>
            <a:r>
              <a:rPr lang="en-US" sz="4400" dirty="0">
                <a:ea typeface="Microsoft JhengHei" panose="020B0604030504040204" pitchFamily="34" charset="-120"/>
              </a:rPr>
              <a:t>TIXC: Initial Steps 1 of 5</a:t>
            </a:r>
          </a:p>
        </p:txBody>
      </p:sp>
      <p:sp>
        <p:nvSpPr>
          <p:cNvPr id="7" name="Text Placeholder 6"/>
          <p:cNvSpPr>
            <a:spLocks noGrp="1"/>
          </p:cNvSpPr>
          <p:nvPr>
            <p:ph type="body" sz="quarter" idx="17"/>
          </p:nvPr>
        </p:nvSpPr>
        <p:spPr/>
        <p:txBody>
          <a:bodyPr/>
          <a:lstStyle/>
          <a:p>
            <a:pPr marL="115888" indent="0">
              <a:buNone/>
            </a:pPr>
            <a:r>
              <a:rPr lang="en-US" sz="3200" dirty="0"/>
              <a:t>Compliance with Current Regulations</a:t>
            </a:r>
          </a:p>
          <a:p>
            <a:pPr marL="461963" lvl="1" indent="-346075"/>
            <a:r>
              <a:rPr lang="en-US" sz="3200" dirty="0">
                <a:latin typeface="Calibri" panose="020F0502020204030204" pitchFamily="34" charset="0"/>
                <a:cs typeface="Calibri" panose="020F0502020204030204" pitchFamily="34" charset="0"/>
              </a:rPr>
              <a:t>Implementation Date – August 14, 2020</a:t>
            </a:r>
          </a:p>
          <a:p>
            <a:pPr marL="461963" lvl="1" indent="-346075"/>
            <a:r>
              <a:rPr lang="en-US" sz="3200" dirty="0">
                <a:latin typeface="Calibri" panose="020F0502020204030204" pitchFamily="34" charset="0"/>
                <a:cs typeface="Calibri" panose="020F0502020204030204" pitchFamily="34" charset="0"/>
              </a:rPr>
              <a:t>Engage relevant parties to ensure policy language is compliant and considers campus community expectations</a:t>
            </a:r>
          </a:p>
          <a:p>
            <a:pPr marL="1139825" lvl="2" indent="-457200">
              <a:buFont typeface="Calibri" panose="020F0502020204030204" pitchFamily="34" charset="0"/>
              <a:buChar char="̶"/>
            </a:pPr>
            <a:r>
              <a:rPr lang="en-US" sz="2800" dirty="0">
                <a:latin typeface="Calibri" panose="020F0502020204030204" pitchFamily="34" charset="0"/>
                <a:cs typeface="Calibri" panose="020F0502020204030204" pitchFamily="34" charset="0"/>
              </a:rPr>
              <a:t>Human Resources</a:t>
            </a:r>
          </a:p>
          <a:p>
            <a:pPr marL="1139825" lvl="2" indent="-457200">
              <a:buFont typeface="Calibri" panose="020F0502020204030204" pitchFamily="34" charset="0"/>
              <a:buChar char="̶"/>
            </a:pPr>
            <a:r>
              <a:rPr lang="en-US" sz="2800" dirty="0">
                <a:latin typeface="Calibri" panose="020F0502020204030204" pitchFamily="34" charset="0"/>
                <a:cs typeface="Calibri" panose="020F0502020204030204" pitchFamily="34" charset="0"/>
              </a:rPr>
              <a:t>Unions</a:t>
            </a:r>
          </a:p>
          <a:p>
            <a:pPr marL="1139825" lvl="2" indent="-457200">
              <a:buFont typeface="Calibri" panose="020F0502020204030204" pitchFamily="34" charset="0"/>
              <a:buChar char="̶"/>
            </a:pPr>
            <a:r>
              <a:rPr lang="en-US" sz="2800" dirty="0">
                <a:latin typeface="Calibri" panose="020F0502020204030204" pitchFamily="34" charset="0"/>
                <a:cs typeface="Calibri" panose="020F0502020204030204" pitchFamily="34" charset="0"/>
              </a:rPr>
              <a:t>Key Administrators (Student Conduct)</a:t>
            </a:r>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12</a:t>
            </a:fld>
            <a:endParaRPr lang="en-US" dirty="0"/>
          </a:p>
        </p:txBody>
      </p:sp>
    </p:spTree>
    <p:extLst>
      <p:ext uri="{BB962C8B-B14F-4D97-AF65-F5344CB8AC3E}">
        <p14:creationId xmlns:p14="http://schemas.microsoft.com/office/powerpoint/2010/main" val="211681959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20" y="609600"/>
            <a:ext cx="5831807" cy="877806"/>
          </a:xfrm>
        </p:spPr>
        <p:txBody>
          <a:bodyPr>
            <a:noAutofit/>
          </a:bodyPr>
          <a:lstStyle/>
          <a:p>
            <a:pPr>
              <a:lnSpc>
                <a:spcPts val="3700"/>
              </a:lnSpc>
            </a:pPr>
            <a:r>
              <a:rPr lang="en-US" sz="3600" dirty="0"/>
              <a:t>Bias: Objective Rules and Discretion </a:t>
            </a:r>
            <a:r>
              <a:rPr lang="en-US" sz="2800" dirty="0"/>
              <a:t>2 of 2</a:t>
            </a:r>
          </a:p>
        </p:txBody>
      </p:sp>
      <p:sp>
        <p:nvSpPr>
          <p:cNvPr id="3" name="Text Placeholder 2"/>
          <p:cNvSpPr>
            <a:spLocks noGrp="1"/>
          </p:cNvSpPr>
          <p:nvPr>
            <p:ph type="body" sz="quarter" idx="17"/>
          </p:nvPr>
        </p:nvSpPr>
        <p:spPr>
          <a:xfrm>
            <a:off x="433420" y="1981200"/>
            <a:ext cx="8341519" cy="3508648"/>
          </a:xfrm>
        </p:spPr>
        <p:txBody>
          <a:bodyPr>
            <a:normAutofit/>
          </a:bodyPr>
          <a:lstStyle/>
          <a:p>
            <a:pPr marL="342900" indent="-342900">
              <a:lnSpc>
                <a:spcPct val="120000"/>
              </a:lnSpc>
              <a:spcAft>
                <a:spcPts val="600"/>
              </a:spcAft>
              <a:buFont typeface="Arial" panose="020B0604020202020204" pitchFamily="34" charset="0"/>
              <a:buChar char="•"/>
            </a:pPr>
            <a:r>
              <a:rPr lang="en-US" sz="3200" b="1" dirty="0">
                <a:solidFill>
                  <a:srgbClr val="7C790D"/>
                </a:solidFill>
              </a:rPr>
              <a:t>Discretionary</a:t>
            </a:r>
            <a:r>
              <a:rPr lang="en-US" sz="3200" dirty="0"/>
              <a:t>: Recipients have the discretion to have a process to raise bias during the investigation.</a:t>
            </a:r>
          </a:p>
          <a:p>
            <a:pPr marL="342900" indent="-342900">
              <a:lnSpc>
                <a:spcPct val="120000"/>
              </a:lnSpc>
              <a:spcAft>
                <a:spcPts val="600"/>
              </a:spcAft>
              <a:buFont typeface="Arial" panose="020B0604020202020204" pitchFamily="34" charset="0"/>
              <a:buChar char="•"/>
            </a:pPr>
            <a:r>
              <a:rPr lang="en-US" sz="3200" b="1" dirty="0">
                <a:solidFill>
                  <a:srgbClr val="EE0000"/>
                </a:solidFill>
              </a:rPr>
              <a:t>Mandatory</a:t>
            </a:r>
            <a:r>
              <a:rPr lang="en-US" sz="3200" dirty="0"/>
              <a:t>: Basis for appeal of decision-maker’s determination per 34 C.F.R. 106.45(b)(8)(i)(C).</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120</a:t>
            </a:fld>
            <a:endParaRPr lang="en-US" dirty="0"/>
          </a:p>
        </p:txBody>
      </p:sp>
    </p:spTree>
    <p:extLst>
      <p:ext uri="{BB962C8B-B14F-4D97-AF65-F5344CB8AC3E}">
        <p14:creationId xmlns:p14="http://schemas.microsoft.com/office/powerpoint/2010/main" val="293582878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457200"/>
            <a:ext cx="5831807" cy="1030206"/>
          </a:xfrm>
        </p:spPr>
        <p:txBody>
          <a:bodyPr>
            <a:noAutofit/>
          </a:bodyPr>
          <a:lstStyle/>
          <a:p>
            <a:pPr>
              <a:lnSpc>
                <a:spcPts val="3400"/>
              </a:lnSpc>
            </a:pPr>
            <a:r>
              <a:rPr lang="en-US" sz="3200" dirty="0"/>
              <a:t>Conflict of Interest: Concerns raised in comments in preamble</a:t>
            </a:r>
          </a:p>
        </p:txBody>
      </p:sp>
      <p:sp>
        <p:nvSpPr>
          <p:cNvPr id="3" name="Text Placeholder 2"/>
          <p:cNvSpPr>
            <a:spLocks noGrp="1"/>
          </p:cNvSpPr>
          <p:nvPr>
            <p:ph type="body" sz="quarter" idx="17"/>
          </p:nvPr>
        </p:nvSpPr>
        <p:spPr/>
        <p:txBody>
          <a:bodyPr>
            <a:normAutofit/>
          </a:bodyPr>
          <a:lstStyle/>
          <a:p>
            <a:pPr marL="342900" indent="-342900">
              <a:buFont typeface="Arial" panose="020B0604020202020204" pitchFamily="34" charset="0"/>
              <a:buChar char="•"/>
            </a:pPr>
            <a:r>
              <a:rPr lang="en-US" sz="3200" dirty="0"/>
              <a:t>Financial and reputational interests of Title IX employee aligns with institution</a:t>
            </a:r>
          </a:p>
          <a:p>
            <a:pPr marL="342900" indent="-342900">
              <a:buFont typeface="Arial" panose="020B0604020202020204" pitchFamily="34" charset="0"/>
              <a:buChar char="•"/>
            </a:pPr>
            <a:r>
              <a:rPr lang="en-US" sz="3200" dirty="0"/>
              <a:t>Past advocacy for a survivor’s group</a:t>
            </a:r>
          </a:p>
          <a:p>
            <a:pPr marL="342900" indent="-342900">
              <a:buFont typeface="Arial" panose="020B0604020202020204" pitchFamily="34" charset="0"/>
              <a:buChar char="•"/>
            </a:pPr>
            <a:r>
              <a:rPr lang="en-US" sz="3200" dirty="0"/>
              <a:t>Past advocacy for a respondent’s group</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121</a:t>
            </a:fld>
            <a:endParaRPr lang="en-US" dirty="0"/>
          </a:p>
        </p:txBody>
      </p:sp>
    </p:spTree>
    <p:extLst>
      <p:ext uri="{BB962C8B-B14F-4D97-AF65-F5344CB8AC3E}">
        <p14:creationId xmlns:p14="http://schemas.microsoft.com/office/powerpoint/2010/main" val="90788502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40" y="533400"/>
            <a:ext cx="5831807" cy="954006"/>
          </a:xfrm>
        </p:spPr>
        <p:txBody>
          <a:bodyPr>
            <a:noAutofit/>
          </a:bodyPr>
          <a:lstStyle/>
          <a:p>
            <a:pPr>
              <a:lnSpc>
                <a:spcPts val="3400"/>
              </a:lnSpc>
            </a:pPr>
            <a:r>
              <a:rPr lang="en-US" sz="3200" dirty="0"/>
              <a:t>Preamble Discussion on Bias and Conflict of Interest </a:t>
            </a:r>
            <a:r>
              <a:rPr lang="en-US" sz="2400" dirty="0"/>
              <a:t>1 of 3</a:t>
            </a:r>
            <a:endParaRPr lang="en-US" sz="3200" dirty="0"/>
          </a:p>
        </p:txBody>
      </p:sp>
      <p:sp>
        <p:nvSpPr>
          <p:cNvPr id="3" name="Text Placeholder 2"/>
          <p:cNvSpPr>
            <a:spLocks noGrp="1"/>
          </p:cNvSpPr>
          <p:nvPr>
            <p:ph type="body" sz="quarter" idx="17"/>
          </p:nvPr>
        </p:nvSpPr>
        <p:spPr>
          <a:xfrm>
            <a:off x="437740" y="1967930"/>
            <a:ext cx="8320498" cy="4404296"/>
          </a:xfrm>
        </p:spPr>
        <p:txBody>
          <a:bodyPr>
            <a:normAutofit/>
          </a:bodyPr>
          <a:lstStyle/>
          <a:p>
            <a:r>
              <a:rPr lang="en-US" sz="3000" dirty="0"/>
              <a:t>Final regulations “leave recipients </a:t>
            </a:r>
            <a:r>
              <a:rPr lang="en-US" sz="3000" dirty="0">
                <a:solidFill>
                  <a:srgbClr val="7030A0"/>
                </a:solidFill>
              </a:rPr>
              <a:t>flexibility to use their own employees</a:t>
            </a:r>
            <a:r>
              <a:rPr lang="en-US" sz="3000" dirty="0"/>
              <a:t>, </a:t>
            </a:r>
            <a:r>
              <a:rPr lang="en-US" sz="3000" dirty="0">
                <a:solidFill>
                  <a:srgbClr val="4C8242"/>
                </a:solidFill>
              </a:rPr>
              <a:t>or to outsource </a:t>
            </a:r>
            <a:r>
              <a:rPr lang="en-US" sz="3000" dirty="0"/>
              <a:t>Title IX investigation and adjudication functions, and the Department encourages recipients to pursue alternatives to the inherent difficulties that arise when a recipient’s own employees are expected to perform functions free from conflicts of interest and bias.” (30251)</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122</a:t>
            </a:fld>
            <a:endParaRPr lang="en-US" dirty="0"/>
          </a:p>
        </p:txBody>
      </p:sp>
    </p:spTree>
    <p:extLst>
      <p:ext uri="{BB962C8B-B14F-4D97-AF65-F5344CB8AC3E}">
        <p14:creationId xmlns:p14="http://schemas.microsoft.com/office/powerpoint/2010/main" val="87003580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533400"/>
            <a:ext cx="5831807" cy="954006"/>
          </a:xfrm>
        </p:spPr>
        <p:txBody>
          <a:bodyPr>
            <a:noAutofit/>
          </a:bodyPr>
          <a:lstStyle/>
          <a:p>
            <a:pPr>
              <a:lnSpc>
                <a:spcPts val="3400"/>
              </a:lnSpc>
            </a:pPr>
            <a:r>
              <a:rPr lang="en-US" sz="3200" dirty="0"/>
              <a:t>Preamble Discussion on Bias and Conflict of Interest </a:t>
            </a:r>
            <a:r>
              <a:rPr lang="en-US" sz="2400" dirty="0"/>
              <a:t>2 of 3</a:t>
            </a:r>
            <a:endParaRPr lang="en-US" sz="3200" dirty="0"/>
          </a:p>
        </p:txBody>
      </p:sp>
      <p:sp>
        <p:nvSpPr>
          <p:cNvPr id="3" name="Text Placeholder 2"/>
          <p:cNvSpPr>
            <a:spLocks noGrp="1"/>
          </p:cNvSpPr>
          <p:nvPr>
            <p:ph type="body" sz="quarter" idx="17"/>
          </p:nvPr>
        </p:nvSpPr>
        <p:spPr>
          <a:xfrm>
            <a:off x="416719" y="1828800"/>
            <a:ext cx="8341519" cy="4404296"/>
          </a:xfrm>
        </p:spPr>
        <p:txBody>
          <a:bodyPr>
            <a:noAutofit/>
          </a:bodyPr>
          <a:lstStyle/>
          <a:p>
            <a:pPr marL="342900" indent="-342900">
              <a:spcBef>
                <a:spcPts val="0"/>
              </a:spcBef>
              <a:spcAft>
                <a:spcPts val="1200"/>
              </a:spcAft>
              <a:buFont typeface="Arial" panose="020B0604020202020204" pitchFamily="34" charset="0"/>
              <a:buChar char="•"/>
            </a:pPr>
            <a:r>
              <a:rPr lang="en-US" sz="3200" dirty="0"/>
              <a:t>No </a:t>
            </a:r>
            <a:r>
              <a:rPr lang="en-US" sz="3200" i="1" dirty="0"/>
              <a:t>per se </a:t>
            </a:r>
            <a:r>
              <a:rPr lang="en-US" sz="3200" dirty="0"/>
              <a:t>prohibited conflicts of interest in using employees or administrative staff  </a:t>
            </a:r>
          </a:p>
          <a:p>
            <a:pPr marL="914400" lvl="1" indent="-342900">
              <a:buFont typeface="Calibri" panose="020F0502020204030204" pitchFamily="34" charset="0"/>
              <a:buChar char="̶"/>
            </a:pPr>
            <a:r>
              <a:rPr lang="en-US" sz="2800" dirty="0">
                <a:latin typeface="Calibri" panose="020F0502020204030204" pitchFamily="34" charset="0"/>
                <a:cs typeface="Calibri" panose="020F0502020204030204" pitchFamily="34" charset="0"/>
              </a:rPr>
              <a:t>including supervisory hierarchies (but see portion about decision-makers and Title IX Coordinator as supervisor)</a:t>
            </a:r>
          </a:p>
          <a:p>
            <a:pPr marL="342900" indent="-342900">
              <a:spcBef>
                <a:spcPts val="0"/>
              </a:spcBef>
              <a:spcAft>
                <a:spcPts val="1200"/>
              </a:spcAft>
              <a:buFont typeface="Arial" panose="020B0604020202020204" pitchFamily="34" charset="0"/>
              <a:buChar char="•"/>
            </a:pPr>
            <a:r>
              <a:rPr lang="en-US" sz="3200" dirty="0"/>
              <a:t>No </a:t>
            </a:r>
            <a:r>
              <a:rPr lang="en-US" sz="3200" i="1" dirty="0"/>
              <a:t>per se </a:t>
            </a:r>
            <a:r>
              <a:rPr lang="en-US" sz="3200" dirty="0"/>
              <a:t>violations for conflict of interest or bias for professional experiences or affiliations of decision-makers and other roles in the grievance process </a:t>
            </a:r>
            <a:endParaRPr lang="en-US" dirty="0"/>
          </a:p>
          <a:p>
            <a:pPr marL="0" indent="0">
              <a:spcBef>
                <a:spcPts val="0"/>
              </a:spcBef>
              <a:spcAft>
                <a:spcPts val="0"/>
              </a:spcAft>
              <a:buNone/>
            </a:pPr>
            <a:r>
              <a:rPr lang="en-US" dirty="0"/>
              <a:t>(30352-30353)</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123</a:t>
            </a:fld>
            <a:endParaRPr lang="en-US" dirty="0"/>
          </a:p>
        </p:txBody>
      </p:sp>
    </p:spTree>
    <p:extLst>
      <p:ext uri="{BB962C8B-B14F-4D97-AF65-F5344CB8AC3E}">
        <p14:creationId xmlns:p14="http://schemas.microsoft.com/office/powerpoint/2010/main" val="28089522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533400"/>
            <a:ext cx="5831807" cy="954006"/>
          </a:xfrm>
        </p:spPr>
        <p:txBody>
          <a:bodyPr>
            <a:noAutofit/>
          </a:bodyPr>
          <a:lstStyle/>
          <a:p>
            <a:pPr>
              <a:lnSpc>
                <a:spcPts val="3400"/>
              </a:lnSpc>
            </a:pPr>
            <a:r>
              <a:rPr lang="en-US" sz="3200" dirty="0"/>
              <a:t>Preamble Discussion on Bias and Conflict of Interest </a:t>
            </a:r>
            <a:r>
              <a:rPr lang="en-US" sz="2400" dirty="0"/>
              <a:t>3 of 3</a:t>
            </a:r>
          </a:p>
        </p:txBody>
      </p:sp>
      <p:sp>
        <p:nvSpPr>
          <p:cNvPr id="3" name="Text Placeholder 2"/>
          <p:cNvSpPr>
            <a:spLocks noGrp="1"/>
          </p:cNvSpPr>
          <p:nvPr>
            <p:ph type="body" sz="quarter" idx="17"/>
          </p:nvPr>
        </p:nvSpPr>
        <p:spPr/>
        <p:txBody>
          <a:bodyPr>
            <a:noAutofit/>
          </a:bodyPr>
          <a:lstStyle/>
          <a:p>
            <a:pPr marL="342900" indent="-342900">
              <a:buFont typeface="Arial" panose="020B0604020202020204" pitchFamily="34" charset="0"/>
              <a:buChar char="•"/>
            </a:pPr>
            <a:r>
              <a:rPr lang="en-US" sz="3200" dirty="0"/>
              <a:t>Example: it is </a:t>
            </a:r>
            <a:r>
              <a:rPr lang="en-US" sz="3200" b="1" u="sng" dirty="0">
                <a:solidFill>
                  <a:srgbClr val="C00000"/>
                </a:solidFill>
              </a:rPr>
              <a:t>not</a:t>
            </a:r>
            <a:r>
              <a:rPr lang="en-US" sz="3200" dirty="0"/>
              <a:t> a </a:t>
            </a:r>
            <a:r>
              <a:rPr lang="en-US" sz="3200" i="1" dirty="0">
                <a:solidFill>
                  <a:srgbClr val="0176BB"/>
                </a:solidFill>
              </a:rPr>
              <a:t>per se </a:t>
            </a:r>
            <a:r>
              <a:rPr lang="en-US" sz="3200" dirty="0">
                <a:solidFill>
                  <a:srgbClr val="0176BB"/>
                </a:solidFill>
              </a:rPr>
              <a:t>bias </a:t>
            </a:r>
            <a:r>
              <a:rPr lang="en-US" sz="3200" dirty="0"/>
              <a:t>or </a:t>
            </a:r>
            <a:r>
              <a:rPr lang="en-US" sz="3200" dirty="0">
                <a:solidFill>
                  <a:srgbClr val="0176BB"/>
                </a:solidFill>
              </a:rPr>
              <a:t>conflict of interest </a:t>
            </a:r>
            <a:r>
              <a:rPr lang="en-US" sz="3200" dirty="0"/>
              <a:t>to hire professionals with </a:t>
            </a:r>
            <a:r>
              <a:rPr lang="en-US" sz="3200" dirty="0">
                <a:solidFill>
                  <a:srgbClr val="0176BB"/>
                </a:solidFill>
              </a:rPr>
              <a:t>histories of working in the field of sexual violence </a:t>
            </a:r>
            <a:r>
              <a:rPr lang="en-US" sz="3200" dirty="0"/>
              <a:t>(30252)</a:t>
            </a:r>
          </a:p>
          <a:p>
            <a:pPr marL="342900" indent="-342900">
              <a:buFont typeface="Arial" panose="020B0604020202020204" pitchFamily="34" charset="0"/>
              <a:buChar char="•"/>
            </a:pPr>
            <a:r>
              <a:rPr lang="en-US" sz="3200" dirty="0"/>
              <a:t>Cautions against using generalizations to identify bias and conflict of interest and instead </a:t>
            </a:r>
            <a:r>
              <a:rPr lang="en-US" sz="3200" dirty="0">
                <a:solidFill>
                  <a:srgbClr val="4C8242"/>
                </a:solidFill>
              </a:rPr>
              <a:t>recommends</a:t>
            </a:r>
            <a:r>
              <a:rPr lang="en-US" sz="3200" dirty="0"/>
              <a:t> using a </a:t>
            </a:r>
            <a:r>
              <a:rPr lang="en-US" sz="3200" dirty="0">
                <a:solidFill>
                  <a:srgbClr val="4C8242"/>
                </a:solidFill>
              </a:rPr>
              <a:t>reasonable-person test</a:t>
            </a:r>
            <a:r>
              <a:rPr lang="en-US" sz="3200" dirty="0">
                <a:solidFill>
                  <a:srgbClr val="7FBC42"/>
                </a:solidFill>
              </a:rPr>
              <a:t> </a:t>
            </a:r>
            <a:r>
              <a:rPr lang="en-US" sz="3200" dirty="0"/>
              <a:t>to determine whether bias exists</a:t>
            </a:r>
            <a:r>
              <a:rPr lang="en-US" dirty="0"/>
              <a:t>. </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124</a:t>
            </a:fld>
            <a:endParaRPr lang="en-US" dirty="0"/>
          </a:p>
        </p:txBody>
      </p:sp>
    </p:spTree>
    <p:extLst>
      <p:ext uri="{BB962C8B-B14F-4D97-AF65-F5344CB8AC3E}">
        <p14:creationId xmlns:p14="http://schemas.microsoft.com/office/powerpoint/2010/main" val="344151980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609600"/>
            <a:ext cx="7584407" cy="877806"/>
          </a:xfrm>
        </p:spPr>
        <p:txBody>
          <a:bodyPr>
            <a:noAutofit/>
          </a:bodyPr>
          <a:lstStyle/>
          <a:p>
            <a:pPr>
              <a:lnSpc>
                <a:spcPts val="3400"/>
              </a:lnSpc>
            </a:pPr>
            <a:r>
              <a:rPr lang="en-US" sz="3200" dirty="0"/>
              <a:t>Example of Unreasonable </a:t>
            </a:r>
            <a:br>
              <a:rPr lang="en-US" sz="3200" dirty="0"/>
            </a:br>
            <a:r>
              <a:rPr lang="en-US" sz="3200" dirty="0"/>
              <a:t>Conclusion that Bias Exists</a:t>
            </a:r>
          </a:p>
        </p:txBody>
      </p:sp>
      <p:sp>
        <p:nvSpPr>
          <p:cNvPr id="3" name="Text Placeholder 2"/>
          <p:cNvSpPr>
            <a:spLocks noGrp="1"/>
          </p:cNvSpPr>
          <p:nvPr>
            <p:ph type="body" sz="quarter" idx="17"/>
          </p:nvPr>
        </p:nvSpPr>
        <p:spPr/>
        <p:txBody>
          <a:bodyPr>
            <a:noAutofit/>
          </a:bodyPr>
          <a:lstStyle/>
          <a:p>
            <a:pPr marL="342900" indent="-342900">
              <a:buFont typeface="Arial" panose="020B0604020202020204" pitchFamily="34" charset="0"/>
              <a:buChar char="•"/>
            </a:pPr>
            <a:r>
              <a:rPr lang="en-US" sz="3200" dirty="0"/>
              <a:t>“[F]or example, </a:t>
            </a:r>
            <a:r>
              <a:rPr lang="en-US" sz="3200" dirty="0">
                <a:solidFill>
                  <a:srgbClr val="C00000"/>
                </a:solidFill>
              </a:rPr>
              <a:t>assuming</a:t>
            </a:r>
            <a:r>
              <a:rPr lang="en-US" sz="3200" dirty="0"/>
              <a:t> that all self-professed </a:t>
            </a:r>
            <a:r>
              <a:rPr lang="en-US" sz="3200" dirty="0">
                <a:solidFill>
                  <a:srgbClr val="0176BB"/>
                </a:solidFill>
              </a:rPr>
              <a:t>feminists</a:t>
            </a:r>
            <a:r>
              <a:rPr lang="en-US" sz="3200" dirty="0"/>
              <a:t>, or self-described </a:t>
            </a:r>
            <a:r>
              <a:rPr lang="en-US" sz="3200" dirty="0">
                <a:solidFill>
                  <a:srgbClr val="0176BB"/>
                </a:solidFill>
              </a:rPr>
              <a:t>survivors</a:t>
            </a:r>
            <a:r>
              <a:rPr lang="en-US" sz="3200" dirty="0"/>
              <a:t>, are biased against men, or that a </a:t>
            </a:r>
            <a:r>
              <a:rPr lang="en-US" sz="3200" dirty="0">
                <a:solidFill>
                  <a:srgbClr val="0176BB"/>
                </a:solidFill>
              </a:rPr>
              <a:t>male</a:t>
            </a:r>
            <a:r>
              <a:rPr lang="en-US" sz="3200" dirty="0"/>
              <a:t> is incapable of being sensitive to women, or that prior work as a </a:t>
            </a:r>
            <a:r>
              <a:rPr lang="en-US" sz="3200" dirty="0">
                <a:solidFill>
                  <a:srgbClr val="0176BB"/>
                </a:solidFill>
              </a:rPr>
              <a:t>victim advocate</a:t>
            </a:r>
            <a:r>
              <a:rPr lang="en-US" sz="3200" dirty="0"/>
              <a:t>, or as a </a:t>
            </a:r>
            <a:r>
              <a:rPr lang="en-US" sz="3200" dirty="0">
                <a:solidFill>
                  <a:srgbClr val="0176BB"/>
                </a:solidFill>
              </a:rPr>
              <a:t>defense attorney</a:t>
            </a:r>
            <a:r>
              <a:rPr lang="en-US" sz="3200" dirty="0"/>
              <a:t>, renders the person biased for or against complainants or respondents” is </a:t>
            </a:r>
            <a:r>
              <a:rPr lang="en-US" sz="3200" b="1" u="sng" dirty="0">
                <a:solidFill>
                  <a:srgbClr val="C00000"/>
                </a:solidFill>
              </a:rPr>
              <a:t>unreasonable</a:t>
            </a:r>
            <a:r>
              <a:rPr lang="en-US" sz="3200" dirty="0"/>
              <a:t> (30252)</a:t>
            </a:r>
          </a:p>
          <a:p>
            <a:pPr marL="342900" indent="-342900">
              <a:buFont typeface="Arial" panose="020B0604020202020204" pitchFamily="34" charset="0"/>
              <a:buChar char="•"/>
            </a:pPr>
            <a:endParaRPr lang="en-US" sz="2700"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125</a:t>
            </a:fld>
            <a:endParaRPr lang="en-US" dirty="0"/>
          </a:p>
        </p:txBody>
      </p:sp>
    </p:spTree>
    <p:extLst>
      <p:ext uri="{BB962C8B-B14F-4D97-AF65-F5344CB8AC3E}">
        <p14:creationId xmlns:p14="http://schemas.microsoft.com/office/powerpoint/2010/main" val="4634415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609600"/>
            <a:ext cx="6974807" cy="877806"/>
          </a:xfrm>
        </p:spPr>
        <p:txBody>
          <a:bodyPr>
            <a:noAutofit/>
          </a:bodyPr>
          <a:lstStyle/>
          <a:p>
            <a:pPr>
              <a:lnSpc>
                <a:spcPts val="3400"/>
              </a:lnSpc>
            </a:pPr>
            <a:r>
              <a:rPr lang="en-US" sz="3200" dirty="0"/>
              <a:t>Training, Bias, and Past </a:t>
            </a:r>
            <a:br>
              <a:rPr lang="en-US" sz="3200" dirty="0"/>
            </a:br>
            <a:r>
              <a:rPr lang="en-US" sz="3200" dirty="0"/>
              <a:t>Professional Experience</a:t>
            </a:r>
          </a:p>
        </p:txBody>
      </p:sp>
      <p:sp>
        <p:nvSpPr>
          <p:cNvPr id="3" name="Text Placeholder 2"/>
          <p:cNvSpPr>
            <a:spLocks noGrp="1"/>
          </p:cNvSpPr>
          <p:nvPr>
            <p:ph type="body" sz="quarter" idx="17"/>
          </p:nvPr>
        </p:nvSpPr>
        <p:spPr>
          <a:xfrm>
            <a:off x="533400" y="1967930"/>
            <a:ext cx="8224838" cy="4404296"/>
          </a:xfrm>
        </p:spPr>
        <p:txBody>
          <a:bodyPr>
            <a:noAutofit/>
          </a:bodyPr>
          <a:lstStyle/>
          <a:p>
            <a:pPr marL="0" indent="0">
              <a:buNone/>
            </a:pPr>
            <a:r>
              <a:rPr lang="en-US" sz="3200" dirty="0"/>
              <a:t>This required training (that you are sitting in right now) can help protect against disqualifying someone with prior professional experience</a:t>
            </a:r>
          </a:p>
          <a:p>
            <a:pPr marL="0" indent="0">
              <a:buNone/>
            </a:pPr>
            <a:r>
              <a:rPr lang="en-US" sz="3200" dirty="0"/>
              <a:t>(30252)</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126</a:t>
            </a:fld>
            <a:endParaRPr lang="en-US" dirty="0"/>
          </a:p>
        </p:txBody>
      </p:sp>
    </p:spTree>
    <p:extLst>
      <p:ext uri="{BB962C8B-B14F-4D97-AF65-F5344CB8AC3E}">
        <p14:creationId xmlns:p14="http://schemas.microsoft.com/office/powerpoint/2010/main" val="322280741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816" y="685800"/>
            <a:ext cx="6822407" cy="721896"/>
          </a:xfrm>
        </p:spPr>
        <p:txBody>
          <a:bodyPr anchor="ctr">
            <a:noAutofit/>
          </a:bodyPr>
          <a:lstStyle/>
          <a:p>
            <a:pPr>
              <a:lnSpc>
                <a:spcPts val="3400"/>
              </a:lnSpc>
            </a:pPr>
            <a:r>
              <a:rPr lang="en-US" sz="3200" dirty="0"/>
              <a:t>Department: Review of Outcomes </a:t>
            </a:r>
            <a:br>
              <a:rPr lang="en-US" sz="3200" dirty="0"/>
            </a:br>
            <a:r>
              <a:rPr lang="en-US" sz="3200" dirty="0"/>
              <a:t>Alone Does Not Show Bias</a:t>
            </a:r>
          </a:p>
        </p:txBody>
      </p:sp>
      <p:sp>
        <p:nvSpPr>
          <p:cNvPr id="3" name="Text Placeholder 2"/>
          <p:cNvSpPr>
            <a:spLocks noGrp="1"/>
          </p:cNvSpPr>
          <p:nvPr>
            <p:ph type="body" sz="quarter" idx="17"/>
          </p:nvPr>
        </p:nvSpPr>
        <p:spPr/>
        <p:txBody>
          <a:bodyPr>
            <a:noAutofit/>
          </a:bodyPr>
          <a:lstStyle/>
          <a:p>
            <a:pPr marL="428625" indent="-428625">
              <a:buFont typeface="Arial" panose="020B0604020202020204" pitchFamily="34" charset="0"/>
              <a:buChar char="•"/>
            </a:pPr>
            <a:r>
              <a:rPr lang="en-US" dirty="0"/>
              <a:t>Cautioned parties and recipients from concluding bias or possible bias “based solely on the outcomes of grievance processes decided under the final regulations.” </a:t>
            </a:r>
          </a:p>
          <a:p>
            <a:pPr marL="428625" indent="-428625">
              <a:buFont typeface="Arial" panose="020B0604020202020204" pitchFamily="34" charset="0"/>
              <a:buChar char="•"/>
            </a:pPr>
            <a:r>
              <a:rPr lang="en-US" dirty="0"/>
              <a:t>Explained: the “mere fact that a certain number of outcomes result in determinations of responsibility, or non-responsibility, does not necessarily indicate bias.” (30252)</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127</a:t>
            </a:fld>
            <a:endParaRPr lang="en-US" dirty="0"/>
          </a:p>
        </p:txBody>
      </p:sp>
    </p:spTree>
    <p:extLst>
      <p:ext uri="{BB962C8B-B14F-4D97-AF65-F5344CB8AC3E}">
        <p14:creationId xmlns:p14="http://schemas.microsoft.com/office/powerpoint/2010/main" val="93864000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Examples of Bias</a:t>
            </a:r>
          </a:p>
        </p:txBody>
      </p:sp>
      <p:sp>
        <p:nvSpPr>
          <p:cNvPr id="3" name="Text Placeholder 2"/>
          <p:cNvSpPr>
            <a:spLocks noGrp="1"/>
          </p:cNvSpPr>
          <p:nvPr>
            <p:ph type="body" sz="quarter" idx="17"/>
          </p:nvPr>
        </p:nvSpPr>
        <p:spPr/>
        <p:txBody>
          <a:bodyPr>
            <a:noAutofit/>
          </a:bodyPr>
          <a:lstStyle/>
          <a:p>
            <a:pPr marL="428625" indent="-428625">
              <a:buFont typeface="Arial" panose="020B0604020202020204" pitchFamily="34" charset="0"/>
              <a:buChar char="•"/>
            </a:pPr>
            <a:r>
              <a:rPr lang="en-US" dirty="0"/>
              <a:t>An investigator used to supervise one of the parties;</a:t>
            </a:r>
          </a:p>
          <a:p>
            <a:pPr marL="428625" indent="-428625">
              <a:buFont typeface="Arial" panose="020B0604020202020204" pitchFamily="34" charset="0"/>
              <a:buChar char="•"/>
            </a:pPr>
            <a:r>
              <a:rPr lang="en-US" dirty="0"/>
              <a:t>Information “gleaned” by the investigator is shared with the decision-maker outside the investigation report (in meetings to discuss pending cases, in passing while at work, etc.)</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128</a:t>
            </a:fld>
            <a:endParaRPr lang="en-US" dirty="0"/>
          </a:p>
        </p:txBody>
      </p:sp>
    </p:spTree>
    <p:extLst>
      <p:ext uri="{BB962C8B-B14F-4D97-AF65-F5344CB8AC3E}">
        <p14:creationId xmlns:p14="http://schemas.microsoft.com/office/powerpoint/2010/main" val="36876772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740" y="533400"/>
            <a:ext cx="6877699" cy="998622"/>
          </a:xfrm>
        </p:spPr>
        <p:txBody>
          <a:bodyPr>
            <a:noAutofit/>
          </a:bodyPr>
          <a:lstStyle/>
          <a:p>
            <a:pPr>
              <a:lnSpc>
                <a:spcPts val="3400"/>
              </a:lnSpc>
            </a:pPr>
            <a:r>
              <a:rPr lang="en-US" sz="3600" dirty="0"/>
              <a:t>Avoiding Prejudgment of </a:t>
            </a:r>
            <a:br>
              <a:rPr lang="en-US" sz="3600" dirty="0"/>
            </a:br>
            <a:r>
              <a:rPr lang="en-US" sz="3600" dirty="0"/>
              <a:t>Facts at Issue</a:t>
            </a:r>
          </a:p>
        </p:txBody>
      </p:sp>
      <p:sp>
        <p:nvSpPr>
          <p:cNvPr id="3" name="Text Placeholder 2"/>
          <p:cNvSpPr>
            <a:spLocks noGrp="1"/>
          </p:cNvSpPr>
          <p:nvPr>
            <p:ph type="body" sz="quarter" idx="17"/>
          </p:nvPr>
        </p:nvSpPr>
        <p:spPr>
          <a:xfrm>
            <a:off x="533400" y="1967930"/>
            <a:ext cx="8224838" cy="4404296"/>
          </a:xfrm>
        </p:spPr>
        <p:txBody>
          <a:bodyPr>
            <a:noAutofit/>
          </a:bodyPr>
          <a:lstStyle/>
          <a:p>
            <a:pPr marL="0" indent="0">
              <a:buNone/>
            </a:pPr>
            <a:r>
              <a:rPr lang="en-US" sz="3200" dirty="0"/>
              <a:t>A good way to ensure impartiality and avoid bias:</a:t>
            </a:r>
          </a:p>
          <a:p>
            <a:pPr marL="428625" indent="-428625">
              <a:buFont typeface="Arial" panose="020B0604020202020204" pitchFamily="34" charset="0"/>
              <a:buChar char="•"/>
            </a:pPr>
            <a:r>
              <a:rPr lang="en-US" sz="3200" dirty="0"/>
              <a:t>Keep an open mind and actively listen</a:t>
            </a:r>
          </a:p>
          <a:p>
            <a:pPr marL="428625" indent="-428625">
              <a:buFont typeface="Arial" panose="020B0604020202020204" pitchFamily="34" charset="0"/>
              <a:buChar char="•"/>
            </a:pPr>
            <a:r>
              <a:rPr lang="en-US" sz="3200" dirty="0"/>
              <a:t>Each case is unique and different</a:t>
            </a:r>
          </a:p>
        </p:txBody>
      </p:sp>
      <p:sp>
        <p:nvSpPr>
          <p:cNvPr id="4" name="Slide Number Placeholder 3"/>
          <p:cNvSpPr>
            <a:spLocks noGrp="1"/>
          </p:cNvSpPr>
          <p:nvPr>
            <p:ph type="sldNum" sz="quarter" idx="4"/>
          </p:nvPr>
        </p:nvSpPr>
        <p:spPr/>
        <p:txBody>
          <a:bodyPr/>
          <a:lstStyle/>
          <a:p>
            <a:fld id="{2268B489-3880-4EF0-AEB8-F6FDF431A241}" type="slidenum">
              <a:rPr lang="en-US" smtClean="0"/>
              <a:pPr/>
              <a:t>129</a:t>
            </a:fld>
            <a:endParaRPr lang="en-US" dirty="0"/>
          </a:p>
        </p:txBody>
      </p:sp>
    </p:spTree>
    <p:extLst>
      <p:ext uri="{BB962C8B-B14F-4D97-AF65-F5344CB8AC3E}">
        <p14:creationId xmlns:p14="http://schemas.microsoft.com/office/powerpoint/2010/main" val="1446011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25053" y="1691236"/>
            <a:ext cx="5137547" cy="4785764"/>
          </a:xfrm>
        </p:spPr>
        <p:txBody>
          <a:bodyPr>
            <a:normAutofit fontScale="92500" lnSpcReduction="20000"/>
          </a:bodyPr>
          <a:lstStyle/>
          <a:p>
            <a:pPr marL="428625" indent="-428625">
              <a:lnSpc>
                <a:spcPct val="110000"/>
              </a:lnSpc>
              <a:spcBef>
                <a:spcPts val="0"/>
              </a:spcBef>
              <a:spcAft>
                <a:spcPts val="600"/>
              </a:spcAft>
            </a:pPr>
            <a:r>
              <a:rPr lang="en-US" dirty="0"/>
              <a:t>Initial Compliance Steps (Continued)</a:t>
            </a:r>
          </a:p>
          <a:p>
            <a:pPr marL="771525" lvl="1" indent="-428625">
              <a:lnSpc>
                <a:spcPct val="110000"/>
              </a:lnSpc>
              <a:spcBef>
                <a:spcPts val="0"/>
              </a:spcBef>
              <a:spcAft>
                <a:spcPts val="600"/>
              </a:spcAft>
            </a:pPr>
            <a:r>
              <a:rPr lang="en-US" sz="2600" dirty="0"/>
              <a:t>Identify the TIX Team</a:t>
            </a:r>
          </a:p>
          <a:p>
            <a:pPr marL="1114425" lvl="2" indent="-428625">
              <a:lnSpc>
                <a:spcPct val="110000"/>
              </a:lnSpc>
              <a:spcBef>
                <a:spcPts val="0"/>
              </a:spcBef>
              <a:spcAft>
                <a:spcPts val="600"/>
              </a:spcAft>
            </a:pPr>
            <a:r>
              <a:rPr lang="en-US" sz="2600" dirty="0"/>
              <a:t>Investigators, decision-makers, appeal entities, informal resolution facilitators</a:t>
            </a:r>
          </a:p>
          <a:p>
            <a:pPr marL="1114425" lvl="2" indent="-428625">
              <a:lnSpc>
                <a:spcPct val="110000"/>
              </a:lnSpc>
              <a:spcBef>
                <a:spcPts val="0"/>
              </a:spcBef>
              <a:spcAft>
                <a:spcPts val="600"/>
              </a:spcAft>
            </a:pPr>
            <a:r>
              <a:rPr lang="en-US" sz="2600" dirty="0"/>
              <a:t>Define roles and identify the required separation between them</a:t>
            </a:r>
          </a:p>
          <a:p>
            <a:pPr marL="1114425" lvl="2" indent="-428625">
              <a:lnSpc>
                <a:spcPct val="110000"/>
              </a:lnSpc>
              <a:spcBef>
                <a:spcPts val="0"/>
              </a:spcBef>
              <a:spcAft>
                <a:spcPts val="600"/>
              </a:spcAft>
            </a:pPr>
            <a:r>
              <a:rPr lang="en-US" sz="2600" dirty="0"/>
              <a:t>TIXC can serve as an investigator, but cannot serve as the initial decision-maker or the decision-maker for the appeal</a:t>
            </a:r>
          </a:p>
        </p:txBody>
      </p:sp>
      <p:pic>
        <p:nvPicPr>
          <p:cNvPr id="6" name="Picture Placeholder 5" descr=" Five people shaped puzzle pieces fitting together in a circular puzzle shape."/>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2533" t="8719" r="11256" b="11448"/>
          <a:stretch/>
        </p:blipFill>
        <p:spPr>
          <a:xfrm>
            <a:off x="5666449" y="2110672"/>
            <a:ext cx="3200400" cy="3352801"/>
          </a:xfrm>
        </p:spPr>
      </p:pic>
      <p:sp>
        <p:nvSpPr>
          <p:cNvPr id="4" name="Title 3"/>
          <p:cNvSpPr>
            <a:spLocks noGrp="1"/>
          </p:cNvSpPr>
          <p:nvPr>
            <p:ph type="title"/>
          </p:nvPr>
        </p:nvSpPr>
        <p:spPr/>
        <p:txBody>
          <a:bodyPr>
            <a:normAutofit/>
          </a:bodyPr>
          <a:lstStyle/>
          <a:p>
            <a:pPr>
              <a:lnSpc>
                <a:spcPct val="100000"/>
              </a:lnSpc>
            </a:pPr>
            <a:r>
              <a:rPr lang="en-US" sz="4400" dirty="0"/>
              <a:t>TIXC: Initial Steps 2 of 5</a:t>
            </a:r>
          </a:p>
        </p:txBody>
      </p:sp>
      <p:sp>
        <p:nvSpPr>
          <p:cNvPr id="2" name="Slide Number Placeholder 1"/>
          <p:cNvSpPr>
            <a:spLocks noGrp="1"/>
          </p:cNvSpPr>
          <p:nvPr>
            <p:ph type="sldNum" sz="quarter" idx="4"/>
          </p:nvPr>
        </p:nvSpPr>
        <p:spPr/>
        <p:txBody>
          <a:bodyPr/>
          <a:lstStyle/>
          <a:p>
            <a:fld id="{2268B489-3880-4EF0-AEB8-F6FDF431A241}" type="slidenum">
              <a:rPr lang="en-US" smtClean="0"/>
              <a:pPr/>
              <a:t>13</a:t>
            </a:fld>
            <a:endParaRPr lang="en-US" dirty="0"/>
          </a:p>
        </p:txBody>
      </p:sp>
    </p:spTree>
    <p:extLst>
      <p:ext uri="{BB962C8B-B14F-4D97-AF65-F5344CB8AC3E}">
        <p14:creationId xmlns:p14="http://schemas.microsoft.com/office/powerpoint/2010/main" val="252007967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8341645" cy="541422"/>
          </a:xfrm>
        </p:spPr>
        <p:txBody>
          <a:bodyPr>
            <a:noAutofit/>
          </a:bodyPr>
          <a:lstStyle/>
          <a:p>
            <a:r>
              <a:rPr lang="en-US" sz="4400" dirty="0"/>
              <a:t>Hypotheticals</a:t>
            </a:r>
          </a:p>
        </p:txBody>
      </p:sp>
      <p:sp>
        <p:nvSpPr>
          <p:cNvPr id="3" name="Text Placeholder 2"/>
          <p:cNvSpPr>
            <a:spLocks noGrp="1"/>
          </p:cNvSpPr>
          <p:nvPr>
            <p:ph type="body" sz="quarter" idx="17"/>
          </p:nvPr>
        </p:nvSpPr>
        <p:spPr/>
        <p:txBody>
          <a:bodyPr>
            <a:noAutofit/>
          </a:bodyPr>
          <a:lstStyle/>
          <a:p>
            <a:pPr marL="0" indent="0">
              <a:buNone/>
            </a:pPr>
            <a:r>
              <a:rPr lang="en-US" sz="3200" dirty="0"/>
              <a:t>Thinking about how to move forward with some issues of impartiality, conflict of interest and bias (perceived or actual). </a:t>
            </a:r>
          </a:p>
        </p:txBody>
      </p:sp>
      <p:sp>
        <p:nvSpPr>
          <p:cNvPr id="4" name="Slide Number Placeholder 3"/>
          <p:cNvSpPr>
            <a:spLocks noGrp="1"/>
          </p:cNvSpPr>
          <p:nvPr>
            <p:ph type="sldNum" sz="quarter" idx="4"/>
          </p:nvPr>
        </p:nvSpPr>
        <p:spPr/>
        <p:txBody>
          <a:bodyPr/>
          <a:lstStyle/>
          <a:p>
            <a:fld id="{2268B489-3880-4EF0-AEB8-F6FDF431A241}" type="slidenum">
              <a:rPr lang="en-US" smtClean="0"/>
              <a:pPr/>
              <a:t>130</a:t>
            </a:fld>
            <a:endParaRPr lang="en-US" dirty="0"/>
          </a:p>
        </p:txBody>
      </p:sp>
    </p:spTree>
    <p:extLst>
      <p:ext uri="{BB962C8B-B14F-4D97-AF65-F5344CB8AC3E}">
        <p14:creationId xmlns:p14="http://schemas.microsoft.com/office/powerpoint/2010/main" val="27389776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533400"/>
            <a:ext cx="8341645" cy="998622"/>
          </a:xfrm>
        </p:spPr>
        <p:txBody>
          <a:bodyPr>
            <a:noAutofit/>
          </a:bodyPr>
          <a:lstStyle/>
          <a:p>
            <a:pPr>
              <a:lnSpc>
                <a:spcPts val="3400"/>
              </a:lnSpc>
            </a:pPr>
            <a:r>
              <a:rPr lang="en-US" sz="3600" dirty="0"/>
              <a:t>Conflict of Interest and Bias</a:t>
            </a:r>
            <a:br>
              <a:rPr lang="en-US" sz="3600" dirty="0"/>
            </a:br>
            <a:r>
              <a:rPr lang="en-US" sz="3600" dirty="0"/>
              <a:t>Hypotheticals</a:t>
            </a:r>
          </a:p>
        </p:txBody>
      </p:sp>
      <p:sp>
        <p:nvSpPr>
          <p:cNvPr id="3" name="Text Placeholder 2"/>
          <p:cNvSpPr>
            <a:spLocks noGrp="1"/>
          </p:cNvSpPr>
          <p:nvPr>
            <p:ph type="body" sz="quarter" idx="17"/>
          </p:nvPr>
        </p:nvSpPr>
        <p:spPr>
          <a:xfrm>
            <a:off x="533400" y="1967930"/>
            <a:ext cx="8224838" cy="4404296"/>
          </a:xfrm>
        </p:spPr>
        <p:txBody>
          <a:bodyPr>
            <a:noAutofit/>
          </a:bodyPr>
          <a:lstStyle/>
          <a:p>
            <a:pPr marL="0" indent="0">
              <a:buNone/>
            </a:pPr>
            <a:r>
              <a:rPr lang="en-US" sz="3600" dirty="0"/>
              <a:t>Scenario for the next several hypotheticals:</a:t>
            </a:r>
          </a:p>
          <a:p>
            <a:pPr marL="0" indent="0">
              <a:buNone/>
            </a:pPr>
            <a:r>
              <a:rPr lang="en-US" sz="3200" dirty="0"/>
              <a:t>You are the Title IX Coordinator and have just received a complaint. An initial review did not identify you or anyone else on your team as having any conflicts of interest. Assess the following situations based on additional information you receive.</a:t>
            </a:r>
          </a:p>
          <a:p>
            <a:endParaRPr lang="en-US" sz="3000"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131</a:t>
            </a:fld>
            <a:endParaRPr lang="en-US" dirty="0"/>
          </a:p>
        </p:txBody>
      </p:sp>
    </p:spTree>
    <p:extLst>
      <p:ext uri="{BB962C8B-B14F-4D97-AF65-F5344CB8AC3E}">
        <p14:creationId xmlns:p14="http://schemas.microsoft.com/office/powerpoint/2010/main" val="452718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986" y="457200"/>
            <a:ext cx="8341645" cy="721896"/>
          </a:xfrm>
        </p:spPr>
        <p:txBody>
          <a:bodyPr>
            <a:noAutofit/>
          </a:bodyPr>
          <a:lstStyle/>
          <a:p>
            <a:r>
              <a:rPr lang="en-US" sz="4400" dirty="0"/>
              <a:t>Hypothetical 1</a:t>
            </a:r>
          </a:p>
        </p:txBody>
      </p:sp>
      <p:sp>
        <p:nvSpPr>
          <p:cNvPr id="3" name="Text Placeholder 2"/>
          <p:cNvSpPr>
            <a:spLocks noGrp="1"/>
          </p:cNvSpPr>
          <p:nvPr>
            <p:ph type="body" sz="quarter" idx="17"/>
          </p:nvPr>
        </p:nvSpPr>
        <p:spPr>
          <a:xfrm>
            <a:off x="434986" y="1828800"/>
            <a:ext cx="8323252" cy="4404296"/>
          </a:xfrm>
        </p:spPr>
        <p:txBody>
          <a:bodyPr>
            <a:normAutofit/>
          </a:bodyPr>
          <a:lstStyle/>
          <a:p>
            <a:pPr marL="0" indent="0">
              <a:buNone/>
            </a:pPr>
            <a:r>
              <a:rPr lang="en-US" sz="3200" dirty="0"/>
              <a:t>You review the report and realize that the name of the Complainant seems familiar to you from a past and unrelated investigation.  You don’t have any real memory of the case, but the Complainant has requested a meeting with you to discuss supportive measures. </a:t>
            </a:r>
          </a:p>
          <a:p>
            <a:pPr marL="0" indent="0">
              <a:buNone/>
            </a:pPr>
            <a:endParaRPr lang="en-US" sz="3200" dirty="0"/>
          </a:p>
          <a:p>
            <a:pPr marL="0" indent="0">
              <a:buNone/>
            </a:pPr>
            <a:r>
              <a:rPr lang="en-US" sz="3200" dirty="0"/>
              <a:t>What should you do?</a:t>
            </a:r>
          </a:p>
        </p:txBody>
      </p:sp>
      <p:sp>
        <p:nvSpPr>
          <p:cNvPr id="4" name="Slide Number Placeholder 3"/>
          <p:cNvSpPr>
            <a:spLocks noGrp="1"/>
          </p:cNvSpPr>
          <p:nvPr>
            <p:ph type="sldNum" sz="quarter" idx="4"/>
          </p:nvPr>
        </p:nvSpPr>
        <p:spPr/>
        <p:txBody>
          <a:bodyPr/>
          <a:lstStyle/>
          <a:p>
            <a:fld id="{2268B489-3880-4EF0-AEB8-F6FDF431A241}" type="slidenum">
              <a:rPr lang="en-US" smtClean="0"/>
              <a:pPr/>
              <a:t>132</a:t>
            </a:fld>
            <a:endParaRPr lang="en-US" dirty="0"/>
          </a:p>
        </p:txBody>
      </p:sp>
    </p:spTree>
    <p:extLst>
      <p:ext uri="{BB962C8B-B14F-4D97-AF65-F5344CB8AC3E}">
        <p14:creationId xmlns:p14="http://schemas.microsoft.com/office/powerpoint/2010/main" val="24154932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Hypothetical 2</a:t>
            </a:r>
          </a:p>
        </p:txBody>
      </p:sp>
      <p:sp>
        <p:nvSpPr>
          <p:cNvPr id="3" name="Text Placeholder 2"/>
          <p:cNvSpPr>
            <a:spLocks noGrp="1"/>
          </p:cNvSpPr>
          <p:nvPr>
            <p:ph type="body" sz="quarter" idx="17"/>
          </p:nvPr>
        </p:nvSpPr>
        <p:spPr>
          <a:xfrm>
            <a:off x="416719" y="1676400"/>
            <a:ext cx="8341519" cy="4695826"/>
          </a:xfrm>
        </p:spPr>
        <p:txBody>
          <a:bodyPr>
            <a:noAutofit/>
          </a:bodyPr>
          <a:lstStyle/>
          <a:p>
            <a:pPr marL="0" indent="0">
              <a:spcAft>
                <a:spcPts val="1200"/>
              </a:spcAft>
              <a:buNone/>
            </a:pPr>
            <a:r>
              <a:rPr lang="en-US" sz="2500" dirty="0"/>
              <a:t>You have three Investigators in your office that have worked together for years and often “vent” to one another about the pressures of working in Title IX and the things that frustrate them about their cases.  They also encourage one another and help troubleshoot best practices for particular cases.  </a:t>
            </a:r>
          </a:p>
          <a:p>
            <a:pPr marL="0" indent="0">
              <a:spcAft>
                <a:spcPts val="1200"/>
              </a:spcAft>
              <a:buNone/>
            </a:pPr>
            <a:r>
              <a:rPr lang="en-US" sz="2500" dirty="0"/>
              <a:t>Your institution does not have the budget to hire additional staff or outsource the new Title IX roles required by the final Title IX regulations.  You want to use your current staff of investigators on a rotating basis, in which they sometimes serve as an informal resolution facilitator or decision-maker for cases they don’t directly investigate.  </a:t>
            </a:r>
          </a:p>
          <a:p>
            <a:pPr marL="0" indent="0">
              <a:buNone/>
            </a:pPr>
            <a:r>
              <a:rPr lang="en-US" sz="2500" dirty="0"/>
              <a:t>Is this allowed?</a:t>
            </a:r>
          </a:p>
        </p:txBody>
      </p:sp>
      <p:sp>
        <p:nvSpPr>
          <p:cNvPr id="4" name="Slide Number Placeholder 3"/>
          <p:cNvSpPr>
            <a:spLocks noGrp="1"/>
          </p:cNvSpPr>
          <p:nvPr>
            <p:ph type="sldNum" sz="quarter" idx="4"/>
          </p:nvPr>
        </p:nvSpPr>
        <p:spPr/>
        <p:txBody>
          <a:bodyPr/>
          <a:lstStyle/>
          <a:p>
            <a:fld id="{2268B489-3880-4EF0-AEB8-F6FDF431A241}" type="slidenum">
              <a:rPr lang="en-US" smtClean="0"/>
              <a:pPr/>
              <a:t>133</a:t>
            </a:fld>
            <a:endParaRPr lang="en-US" dirty="0"/>
          </a:p>
        </p:txBody>
      </p:sp>
    </p:spTree>
    <p:extLst>
      <p:ext uri="{BB962C8B-B14F-4D97-AF65-F5344CB8AC3E}">
        <p14:creationId xmlns:p14="http://schemas.microsoft.com/office/powerpoint/2010/main" val="16300135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Hypothetical 3</a:t>
            </a:r>
          </a:p>
        </p:txBody>
      </p:sp>
      <p:sp>
        <p:nvSpPr>
          <p:cNvPr id="3" name="Text Placeholder 2"/>
          <p:cNvSpPr>
            <a:spLocks noGrp="1"/>
          </p:cNvSpPr>
          <p:nvPr>
            <p:ph type="body" sz="quarter" idx="17"/>
          </p:nvPr>
        </p:nvSpPr>
        <p:spPr>
          <a:xfrm>
            <a:off x="437470" y="1752600"/>
            <a:ext cx="8341519" cy="4603750"/>
          </a:xfrm>
        </p:spPr>
        <p:txBody>
          <a:bodyPr>
            <a:normAutofit lnSpcReduction="10000"/>
          </a:bodyPr>
          <a:lstStyle/>
          <a:p>
            <a:pPr marL="0" indent="0">
              <a:spcAft>
                <a:spcPts val="1200"/>
              </a:spcAft>
              <a:buNone/>
            </a:pPr>
            <a:r>
              <a:rPr lang="en-US" sz="3000" dirty="0"/>
              <a:t>After an initial review of a formal complaint, you assigned Sarah, one of your investigators to the case.  You are familiar with Sarah’s background as a prosecutor, but she has attended all required TIX and Clery trainings and has served as an impartial investigator for years.  After you assign the case, the Respondent’s representative contacts you and asks that another investigator be assigned because Sarah’s background as a prosecutor makes her biased against Respondents. </a:t>
            </a:r>
          </a:p>
          <a:p>
            <a:pPr marL="0" indent="0">
              <a:buNone/>
            </a:pPr>
            <a:r>
              <a:rPr lang="en-US" sz="3000" dirty="0"/>
              <a:t>What should you do?</a:t>
            </a:r>
          </a:p>
        </p:txBody>
      </p:sp>
      <p:sp>
        <p:nvSpPr>
          <p:cNvPr id="4" name="Slide Number Placeholder 3"/>
          <p:cNvSpPr>
            <a:spLocks noGrp="1"/>
          </p:cNvSpPr>
          <p:nvPr>
            <p:ph type="sldNum" sz="quarter" idx="4"/>
          </p:nvPr>
        </p:nvSpPr>
        <p:spPr/>
        <p:txBody>
          <a:bodyPr/>
          <a:lstStyle/>
          <a:p>
            <a:fld id="{2268B489-3880-4EF0-AEB8-F6FDF431A241}" type="slidenum">
              <a:rPr lang="en-US" smtClean="0"/>
              <a:pPr/>
              <a:t>134</a:t>
            </a:fld>
            <a:endParaRPr lang="en-US" dirty="0"/>
          </a:p>
        </p:txBody>
      </p:sp>
    </p:spTree>
    <p:extLst>
      <p:ext uri="{BB962C8B-B14F-4D97-AF65-F5344CB8AC3E}">
        <p14:creationId xmlns:p14="http://schemas.microsoft.com/office/powerpoint/2010/main" val="7784493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Hypothetical 4</a:t>
            </a:r>
          </a:p>
        </p:txBody>
      </p:sp>
      <p:sp>
        <p:nvSpPr>
          <p:cNvPr id="3" name="Text Placeholder 2"/>
          <p:cNvSpPr>
            <a:spLocks noGrp="1"/>
          </p:cNvSpPr>
          <p:nvPr>
            <p:ph type="body" sz="quarter" idx="17"/>
          </p:nvPr>
        </p:nvSpPr>
        <p:spPr>
          <a:xfrm>
            <a:off x="416593" y="1676400"/>
            <a:ext cx="8341645" cy="4695826"/>
          </a:xfrm>
        </p:spPr>
        <p:txBody>
          <a:bodyPr>
            <a:normAutofit/>
          </a:bodyPr>
          <a:lstStyle/>
          <a:p>
            <a:pPr marL="0" indent="0">
              <a:spcAft>
                <a:spcPts val="1200"/>
              </a:spcAft>
              <a:buNone/>
            </a:pPr>
            <a:r>
              <a:rPr lang="en-US" dirty="0"/>
              <a:t>Your institution’s student conduct office, Title IX office, and Greek life office meet weekly to discuss student issues and potential issues.  In these meetings, you discuss specific students’ names for continuity of care and to ensure everyone is on the same page.  As a result, you have heard other employees discuss the parties in the case handed to you and some of it seemed to indicate that the Complainant may be dramatic.</a:t>
            </a:r>
          </a:p>
          <a:p>
            <a:pPr marL="0" indent="0">
              <a:buNone/>
            </a:pPr>
            <a:r>
              <a:rPr lang="en-US" dirty="0"/>
              <a:t>What should you do?</a:t>
            </a:r>
          </a:p>
        </p:txBody>
      </p:sp>
      <p:sp>
        <p:nvSpPr>
          <p:cNvPr id="4" name="Slide Number Placeholder 3"/>
          <p:cNvSpPr>
            <a:spLocks noGrp="1"/>
          </p:cNvSpPr>
          <p:nvPr>
            <p:ph type="sldNum" sz="quarter" idx="4"/>
          </p:nvPr>
        </p:nvSpPr>
        <p:spPr/>
        <p:txBody>
          <a:bodyPr/>
          <a:lstStyle/>
          <a:p>
            <a:fld id="{2268B489-3880-4EF0-AEB8-F6FDF431A241}" type="slidenum">
              <a:rPr lang="en-US" smtClean="0"/>
              <a:pPr/>
              <a:t>135</a:t>
            </a:fld>
            <a:endParaRPr lang="en-US" dirty="0"/>
          </a:p>
        </p:txBody>
      </p:sp>
    </p:spTree>
    <p:extLst>
      <p:ext uri="{BB962C8B-B14F-4D97-AF65-F5344CB8AC3E}">
        <p14:creationId xmlns:p14="http://schemas.microsoft.com/office/powerpoint/2010/main" val="12143176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a:t>Hypothetical 5</a:t>
            </a:r>
          </a:p>
        </p:txBody>
      </p:sp>
      <p:sp>
        <p:nvSpPr>
          <p:cNvPr id="3" name="Text Placeholder 2"/>
          <p:cNvSpPr>
            <a:spLocks noGrp="1"/>
          </p:cNvSpPr>
          <p:nvPr>
            <p:ph type="body" sz="quarter" idx="17"/>
          </p:nvPr>
        </p:nvSpPr>
        <p:spPr>
          <a:xfrm>
            <a:off x="416719" y="1676400"/>
            <a:ext cx="8341519" cy="4695826"/>
          </a:xfrm>
        </p:spPr>
        <p:txBody>
          <a:bodyPr>
            <a:noAutofit/>
          </a:bodyPr>
          <a:lstStyle/>
          <a:p>
            <a:pPr marL="0" indent="0">
              <a:lnSpc>
                <a:spcPct val="110000"/>
              </a:lnSpc>
              <a:spcAft>
                <a:spcPts val="1200"/>
              </a:spcAft>
              <a:buNone/>
            </a:pPr>
            <a:r>
              <a:rPr lang="en-US" sz="2400" dirty="0"/>
              <a:t>You assign Jessica to serve as a Decision-Maker for a particular case.  Jessica has served in this role before and has issued five decisions in other cases.  A few days later, Jessica contacts you to let you know that one of the witnesses in the current case testified in a prior case.  In the prior case, this witness gave inconsistent statements and was often refuted by contradictory documentary evidence.  While the prior decision was polite about it, Jessica ultimately found that this person’s testimony was not credible.  Jessica believes she can set that aside and be impartial in the new case, but wanted to alert you to the issue.</a:t>
            </a:r>
          </a:p>
          <a:p>
            <a:pPr marL="0" indent="0">
              <a:lnSpc>
                <a:spcPct val="110000"/>
              </a:lnSpc>
              <a:buNone/>
            </a:pPr>
            <a:r>
              <a:rPr lang="en-US" sz="2400" dirty="0"/>
              <a:t>What should you do?</a:t>
            </a:r>
          </a:p>
        </p:txBody>
      </p:sp>
      <p:sp>
        <p:nvSpPr>
          <p:cNvPr id="4" name="Slide Number Placeholder 3"/>
          <p:cNvSpPr>
            <a:spLocks noGrp="1"/>
          </p:cNvSpPr>
          <p:nvPr>
            <p:ph type="sldNum" sz="quarter" idx="4"/>
          </p:nvPr>
        </p:nvSpPr>
        <p:spPr/>
        <p:txBody>
          <a:bodyPr/>
          <a:lstStyle/>
          <a:p>
            <a:fld id="{2268B489-3880-4EF0-AEB8-F6FDF431A241}" type="slidenum">
              <a:rPr lang="en-US" smtClean="0"/>
              <a:pPr/>
              <a:t>136</a:t>
            </a:fld>
            <a:endParaRPr lang="en-US" dirty="0"/>
          </a:p>
        </p:txBody>
      </p:sp>
    </p:spTree>
    <p:extLst>
      <p:ext uri="{BB962C8B-B14F-4D97-AF65-F5344CB8AC3E}">
        <p14:creationId xmlns:p14="http://schemas.microsoft.com/office/powerpoint/2010/main" val="66038956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457200"/>
            <a:ext cx="7355807" cy="954006"/>
          </a:xfrm>
        </p:spPr>
        <p:txBody>
          <a:bodyPr>
            <a:noAutofit/>
          </a:bodyPr>
          <a:lstStyle/>
          <a:p>
            <a:pPr>
              <a:lnSpc>
                <a:spcPts val="3400"/>
              </a:lnSpc>
            </a:pPr>
            <a:r>
              <a:rPr lang="en-US" sz="3200" dirty="0"/>
              <a:t>Intersection of Employee Issues </a:t>
            </a:r>
            <a:br>
              <a:rPr lang="en-US" sz="3200" dirty="0"/>
            </a:br>
            <a:r>
              <a:rPr lang="en-US" sz="3200" dirty="0"/>
              <a:t>with Title VII </a:t>
            </a:r>
            <a:r>
              <a:rPr lang="en-US" sz="2400" dirty="0"/>
              <a:t>1 of 2</a:t>
            </a:r>
          </a:p>
        </p:txBody>
      </p:sp>
      <p:sp>
        <p:nvSpPr>
          <p:cNvPr id="3" name="Text Placeholder 2"/>
          <p:cNvSpPr>
            <a:spLocks noGrp="1"/>
          </p:cNvSpPr>
          <p:nvPr>
            <p:ph type="body" sz="quarter" idx="17"/>
          </p:nvPr>
        </p:nvSpPr>
        <p:spPr/>
        <p:txBody>
          <a:bodyPr>
            <a:normAutofit/>
          </a:bodyPr>
          <a:lstStyle/>
          <a:p>
            <a:pPr marL="576263" indent="-463550">
              <a:buFont typeface="Arial" panose="020B0604020202020204" pitchFamily="34" charset="0"/>
              <a:buChar char="•"/>
            </a:pPr>
            <a:r>
              <a:rPr lang="en-US" sz="3200" dirty="0"/>
              <a:t>USDOE states Title IX and Title VII have “no inherent conflict” (i.e., employees have same rights as students), </a:t>
            </a:r>
            <a:r>
              <a:rPr lang="en-US" sz="3200" b="1" dirty="0">
                <a:solidFill>
                  <a:srgbClr val="0176BB"/>
                </a:solidFill>
              </a:rPr>
              <a:t>but</a:t>
            </a:r>
            <a:r>
              <a:rPr lang="en-US" sz="3200" dirty="0"/>
              <a:t>…</a:t>
            </a:r>
          </a:p>
          <a:p>
            <a:pPr marL="576263" indent="-463550">
              <a:buFont typeface="Arial" panose="020B0604020202020204" pitchFamily="34" charset="0"/>
              <a:buChar char="•"/>
            </a:pPr>
            <a:r>
              <a:rPr lang="en-US" sz="3200" dirty="0"/>
              <a:t>Title VII “severe </a:t>
            </a:r>
            <a:r>
              <a:rPr lang="en-US" sz="3200" b="1" dirty="0">
                <a:solidFill>
                  <a:srgbClr val="0176BB"/>
                </a:solidFill>
              </a:rPr>
              <a:t>or</a:t>
            </a:r>
            <a:r>
              <a:rPr lang="en-US" sz="3200" b="1" dirty="0"/>
              <a:t> </a:t>
            </a:r>
            <a:r>
              <a:rPr lang="en-US" sz="3200" dirty="0"/>
              <a:t>pervasive” vs. Title IX “severe, pervasive, </a:t>
            </a:r>
            <a:r>
              <a:rPr lang="en-US" sz="3200" b="1" dirty="0">
                <a:solidFill>
                  <a:srgbClr val="0176BB"/>
                </a:solidFill>
              </a:rPr>
              <a:t>and</a:t>
            </a:r>
            <a:r>
              <a:rPr lang="en-US" sz="3200" b="1" dirty="0"/>
              <a:t> </a:t>
            </a:r>
            <a:r>
              <a:rPr lang="en-US" sz="3200" dirty="0"/>
              <a:t>objectively offensive”</a:t>
            </a:r>
          </a:p>
          <a:p>
            <a:pPr marL="576263" indent="-463550">
              <a:buFont typeface="Arial" panose="020B0604020202020204" pitchFamily="34" charset="0"/>
              <a:buChar char="•"/>
            </a:pPr>
            <a:r>
              <a:rPr lang="en-US" sz="3200" dirty="0"/>
              <a:t>Title VII doesn’t require 10 days to review evidence and 10 days to respond to report</a:t>
            </a:r>
          </a:p>
          <a:p>
            <a:pPr marL="576263" indent="-463550">
              <a:buFont typeface="Arial" panose="020B0604020202020204" pitchFamily="34" charset="0"/>
              <a:buChar char="•"/>
            </a:pPr>
            <a:r>
              <a:rPr lang="en-US" sz="3200" dirty="0"/>
              <a:t> And what about student employees?</a:t>
            </a:r>
          </a:p>
        </p:txBody>
      </p:sp>
      <p:sp>
        <p:nvSpPr>
          <p:cNvPr id="4" name="Slide Number Placeholder 3"/>
          <p:cNvSpPr>
            <a:spLocks noGrp="1"/>
          </p:cNvSpPr>
          <p:nvPr>
            <p:ph type="sldNum" sz="quarter" idx="4"/>
          </p:nvPr>
        </p:nvSpPr>
        <p:spPr/>
        <p:txBody>
          <a:bodyPr/>
          <a:lstStyle/>
          <a:p>
            <a:fld id="{2268B489-3880-4EF0-AEB8-F6FDF431A241}" type="slidenum">
              <a:rPr lang="en-US" smtClean="0"/>
              <a:pPr/>
              <a:t>137</a:t>
            </a:fld>
            <a:endParaRPr lang="en-US" dirty="0"/>
          </a:p>
        </p:txBody>
      </p:sp>
    </p:spTree>
    <p:extLst>
      <p:ext uri="{BB962C8B-B14F-4D97-AF65-F5344CB8AC3E}">
        <p14:creationId xmlns:p14="http://schemas.microsoft.com/office/powerpoint/2010/main" val="40291933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457200"/>
            <a:ext cx="7355807" cy="950496"/>
          </a:xfrm>
        </p:spPr>
        <p:txBody>
          <a:bodyPr>
            <a:noAutofit/>
          </a:bodyPr>
          <a:lstStyle/>
          <a:p>
            <a:pPr>
              <a:lnSpc>
                <a:spcPts val="3400"/>
              </a:lnSpc>
            </a:pPr>
            <a:r>
              <a:rPr lang="en-US" sz="3200" dirty="0"/>
              <a:t>Intersection of Employee Issues </a:t>
            </a:r>
            <a:br>
              <a:rPr lang="en-US" sz="3200" dirty="0"/>
            </a:br>
            <a:r>
              <a:rPr lang="en-US" sz="3200" dirty="0"/>
              <a:t>with Title VII </a:t>
            </a:r>
            <a:r>
              <a:rPr lang="en-US" sz="2400" dirty="0"/>
              <a:t>2 of 2</a:t>
            </a:r>
          </a:p>
        </p:txBody>
      </p:sp>
      <p:sp>
        <p:nvSpPr>
          <p:cNvPr id="3" name="Text Placeholder 2"/>
          <p:cNvSpPr>
            <a:spLocks noGrp="1"/>
          </p:cNvSpPr>
          <p:nvPr>
            <p:ph type="body" sz="quarter" idx="17"/>
          </p:nvPr>
        </p:nvSpPr>
        <p:spPr>
          <a:xfrm>
            <a:off x="533400" y="1967930"/>
            <a:ext cx="8224838" cy="4404296"/>
          </a:xfrm>
        </p:spPr>
        <p:txBody>
          <a:bodyPr>
            <a:normAutofit/>
          </a:bodyPr>
          <a:lstStyle/>
          <a:p>
            <a:pPr marL="342900" indent="-342900">
              <a:buFont typeface="Arial" panose="020B0604020202020204" pitchFamily="34" charset="0"/>
              <a:buChar char="•"/>
            </a:pPr>
            <a:r>
              <a:rPr lang="en-US" sz="3200" dirty="0"/>
              <a:t>USDOE states that complaint and/or disciplinary measures in CBAs or employee handbooks may need to be revisited/renegotiated to comply with Title IX</a:t>
            </a:r>
          </a:p>
          <a:p>
            <a:pPr marL="342900" indent="-342900">
              <a:buFont typeface="Arial" panose="020B0604020202020204" pitchFamily="34" charset="0"/>
              <a:buChar char="•"/>
            </a:pPr>
            <a:r>
              <a:rPr lang="en-US" sz="3200" dirty="0"/>
              <a:t>Board Policy may also need to be revisited</a:t>
            </a:r>
          </a:p>
        </p:txBody>
      </p:sp>
      <p:sp>
        <p:nvSpPr>
          <p:cNvPr id="4" name="Slide Number Placeholder 3"/>
          <p:cNvSpPr>
            <a:spLocks noGrp="1"/>
          </p:cNvSpPr>
          <p:nvPr>
            <p:ph type="sldNum" sz="quarter" idx="4"/>
          </p:nvPr>
        </p:nvSpPr>
        <p:spPr/>
        <p:txBody>
          <a:bodyPr/>
          <a:lstStyle/>
          <a:p>
            <a:fld id="{2268B489-3880-4EF0-AEB8-F6FDF431A241}" type="slidenum">
              <a:rPr lang="en-US" smtClean="0"/>
              <a:pPr/>
              <a:t>138</a:t>
            </a:fld>
            <a:endParaRPr lang="en-US" dirty="0"/>
          </a:p>
        </p:txBody>
      </p:sp>
    </p:spTree>
    <p:extLst>
      <p:ext uri="{BB962C8B-B14F-4D97-AF65-F5344CB8AC3E}">
        <p14:creationId xmlns:p14="http://schemas.microsoft.com/office/powerpoint/2010/main" val="150632179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6746207" cy="1106406"/>
          </a:xfrm>
        </p:spPr>
        <p:txBody>
          <a:bodyPr>
            <a:normAutofit fontScale="90000"/>
          </a:bodyPr>
          <a:lstStyle/>
          <a:p>
            <a:pPr>
              <a:lnSpc>
                <a:spcPts val="4000"/>
              </a:lnSpc>
            </a:pPr>
            <a:r>
              <a:rPr lang="en-US" sz="4000" dirty="0"/>
              <a:t>Checklist for the </a:t>
            </a:r>
            <a:br>
              <a:rPr lang="en-US" sz="4000" dirty="0"/>
            </a:br>
            <a:r>
              <a:rPr lang="en-US" sz="4000" dirty="0"/>
              <a:t>Title IX Coordinator</a:t>
            </a:r>
          </a:p>
        </p:txBody>
      </p:sp>
      <p:sp>
        <p:nvSpPr>
          <p:cNvPr id="5" name="Text Placeholder 4"/>
          <p:cNvSpPr>
            <a:spLocks noGrp="1"/>
          </p:cNvSpPr>
          <p:nvPr>
            <p:ph type="body" sz="quarter" idx="18"/>
          </p:nvPr>
        </p:nvSpPr>
        <p:spPr>
          <a:xfrm>
            <a:off x="479121" y="2057400"/>
            <a:ext cx="4397679" cy="3534508"/>
          </a:xfrm>
        </p:spPr>
        <p:txBody>
          <a:bodyPr>
            <a:noAutofit/>
          </a:bodyPr>
          <a:lstStyle/>
          <a:p>
            <a:pPr marL="342900" indent="-342900">
              <a:buClr>
                <a:srgbClr val="404040"/>
              </a:buClr>
              <a:buFont typeface="Arial" panose="020B0604020202020204" pitchFamily="34" charset="0"/>
              <a:buChar char="•"/>
            </a:pPr>
            <a:r>
              <a:rPr lang="en-US" sz="2400" dirty="0"/>
              <a:t>Update policies/handbooks/etc.</a:t>
            </a:r>
          </a:p>
          <a:p>
            <a:pPr marL="342900" indent="-342900">
              <a:buClr>
                <a:srgbClr val="404040"/>
              </a:buClr>
              <a:buFont typeface="Arial" panose="020B0604020202020204" pitchFamily="34" charset="0"/>
              <a:buChar char="•"/>
            </a:pPr>
            <a:r>
              <a:rPr lang="en-US" sz="2400" dirty="0"/>
              <a:t>Distribute contact info</a:t>
            </a:r>
          </a:p>
          <a:p>
            <a:pPr marL="342900" indent="-342900">
              <a:buClr>
                <a:srgbClr val="404040"/>
              </a:buClr>
              <a:buFont typeface="Arial" panose="020B0604020202020204" pitchFamily="34" charset="0"/>
              <a:buChar char="•"/>
            </a:pPr>
            <a:r>
              <a:rPr lang="en-US" sz="2400" dirty="0"/>
              <a:t>Revise/adopt grievance process</a:t>
            </a:r>
          </a:p>
          <a:p>
            <a:pPr marL="342900" indent="-342900">
              <a:buClr>
                <a:srgbClr val="404040"/>
              </a:buClr>
              <a:buFont typeface="Arial" panose="020B0604020202020204" pitchFamily="34" charset="0"/>
              <a:buChar char="•"/>
            </a:pPr>
            <a:r>
              <a:rPr lang="en-US" sz="2400" dirty="0"/>
              <a:t>Identify team &amp; provide training </a:t>
            </a:r>
          </a:p>
          <a:p>
            <a:pPr marL="342900" indent="-342900">
              <a:buClr>
                <a:srgbClr val="404040"/>
              </a:buClr>
              <a:buFont typeface="Arial" panose="020B0604020202020204" pitchFamily="34" charset="0"/>
              <a:buChar char="•"/>
            </a:pPr>
            <a:r>
              <a:rPr lang="en-US" sz="2400" dirty="0"/>
              <a:t>Coordinate response to reports and formal complaints </a:t>
            </a:r>
          </a:p>
          <a:p>
            <a:pPr marL="342900" indent="-342900">
              <a:buClr>
                <a:srgbClr val="404040"/>
              </a:buClr>
              <a:buFont typeface="Arial" panose="020B0604020202020204" pitchFamily="34" charset="0"/>
              <a:buChar char="•"/>
            </a:pPr>
            <a:r>
              <a:rPr lang="en-US" sz="2400" dirty="0"/>
              <a:t>Establish/facilitate informal resolution process </a:t>
            </a:r>
          </a:p>
        </p:txBody>
      </p:sp>
      <p:sp>
        <p:nvSpPr>
          <p:cNvPr id="6" name="Text Placeholder 5"/>
          <p:cNvSpPr>
            <a:spLocks noGrp="1"/>
          </p:cNvSpPr>
          <p:nvPr>
            <p:ph type="body" sz="quarter" idx="19"/>
          </p:nvPr>
        </p:nvSpPr>
        <p:spPr>
          <a:xfrm>
            <a:off x="5181600" y="2063664"/>
            <a:ext cx="3527752" cy="3534507"/>
          </a:xfrm>
        </p:spPr>
        <p:txBody>
          <a:bodyPr>
            <a:normAutofit/>
          </a:bodyPr>
          <a:lstStyle/>
          <a:p>
            <a:pPr marL="342900" indent="-342900">
              <a:buClr>
                <a:srgbClr val="404040"/>
              </a:buClr>
              <a:buFont typeface="Arial" panose="020B0604020202020204" pitchFamily="34" charset="0"/>
              <a:buChar char="•"/>
            </a:pPr>
            <a:r>
              <a:rPr lang="en-US" sz="2400" dirty="0"/>
              <a:t>Determine process for emergency removals</a:t>
            </a:r>
          </a:p>
          <a:p>
            <a:pPr marL="342900" indent="-342900">
              <a:buClr>
                <a:srgbClr val="404040"/>
              </a:buClr>
              <a:buFont typeface="Arial" panose="020B0604020202020204" pitchFamily="34" charset="0"/>
              <a:buChar char="•"/>
            </a:pPr>
            <a:r>
              <a:rPr lang="en-US" sz="2400" dirty="0"/>
              <a:t>Address retaliation</a:t>
            </a:r>
          </a:p>
          <a:p>
            <a:pPr marL="342900" indent="-342900">
              <a:buClr>
                <a:srgbClr val="404040"/>
              </a:buClr>
              <a:buFont typeface="Arial" panose="020B0604020202020204" pitchFamily="34" charset="0"/>
              <a:buChar char="•"/>
            </a:pPr>
            <a:r>
              <a:rPr lang="en-US" sz="2400" dirty="0"/>
              <a:t>Develop record-keeping protocols</a:t>
            </a:r>
          </a:p>
          <a:p>
            <a:pPr marL="342900" indent="-342900">
              <a:buClr>
                <a:srgbClr val="404040"/>
              </a:buClr>
              <a:buFont typeface="Arial" panose="020B0604020202020204" pitchFamily="34" charset="0"/>
              <a:buChar char="•"/>
            </a:pPr>
            <a:r>
              <a:rPr lang="en-US" sz="2400" dirty="0"/>
              <a:t>Post training materials</a:t>
            </a:r>
          </a:p>
        </p:txBody>
      </p:sp>
      <p:sp>
        <p:nvSpPr>
          <p:cNvPr id="3" name="Slide Number Placeholder 2"/>
          <p:cNvSpPr>
            <a:spLocks noGrp="1"/>
          </p:cNvSpPr>
          <p:nvPr>
            <p:ph type="sldNum" sz="quarter" idx="4"/>
          </p:nvPr>
        </p:nvSpPr>
        <p:spPr/>
        <p:txBody>
          <a:bodyPr/>
          <a:lstStyle/>
          <a:p>
            <a:fld id="{2268B489-3880-4EF0-AEB8-F6FDF431A241}" type="slidenum">
              <a:rPr lang="en-US" smtClean="0"/>
              <a:pPr/>
              <a:t>139</a:t>
            </a:fld>
            <a:endParaRPr lang="en-US" dirty="0"/>
          </a:p>
        </p:txBody>
      </p:sp>
    </p:spTree>
    <p:extLst>
      <p:ext uri="{BB962C8B-B14F-4D97-AF65-F5344CB8AC3E}">
        <p14:creationId xmlns:p14="http://schemas.microsoft.com/office/powerpoint/2010/main" val="3412285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5622" y="685800"/>
            <a:ext cx="8341645" cy="721896"/>
          </a:xfrm>
        </p:spPr>
        <p:txBody>
          <a:bodyPr>
            <a:noAutofit/>
          </a:bodyPr>
          <a:lstStyle/>
          <a:p>
            <a:r>
              <a:rPr lang="en-US" sz="4400" dirty="0">
                <a:ea typeface="Microsoft JhengHei" panose="020B0604030504040204" pitchFamily="34" charset="-120"/>
              </a:rPr>
              <a:t>TIXC: Initial Steps 3 of 5</a:t>
            </a:r>
          </a:p>
        </p:txBody>
      </p:sp>
      <p:sp>
        <p:nvSpPr>
          <p:cNvPr id="7" name="Text Placeholder 6"/>
          <p:cNvSpPr>
            <a:spLocks noGrp="1"/>
          </p:cNvSpPr>
          <p:nvPr>
            <p:ph type="body" sz="quarter" idx="17"/>
          </p:nvPr>
        </p:nvSpPr>
        <p:spPr/>
        <p:txBody>
          <a:bodyPr>
            <a:normAutofit/>
          </a:bodyPr>
          <a:lstStyle/>
          <a:p>
            <a:pPr marL="682625" lvl="1" indent="-542925">
              <a:spcAft>
                <a:spcPts val="900"/>
              </a:spcAft>
            </a:pPr>
            <a:r>
              <a:rPr lang="en-US" sz="3200" dirty="0">
                <a:solidFill>
                  <a:schemeClr val="tx1"/>
                </a:solidFill>
                <a:latin typeface="Calibri" panose="020F0502020204030204" pitchFamily="34" charset="0"/>
                <a:cs typeface="Calibri" panose="020F0502020204030204" pitchFamily="34" charset="0"/>
              </a:rPr>
              <a:t>Consider your policy and procedure options</a:t>
            </a:r>
          </a:p>
          <a:p>
            <a:pPr marL="1423988" lvl="2" indent="-457200">
              <a:spcAft>
                <a:spcPts val="900"/>
              </a:spcAft>
              <a:buFont typeface="Calibri" panose="020F0502020204030204" pitchFamily="34" charset="0"/>
              <a:buChar char="̶"/>
            </a:pPr>
            <a:r>
              <a:rPr lang="en-US" sz="3000" dirty="0">
                <a:solidFill>
                  <a:schemeClr val="tx1"/>
                </a:solidFill>
                <a:latin typeface="Calibri" panose="020F0502020204030204" pitchFamily="34" charset="0"/>
                <a:cs typeface="Calibri" panose="020F0502020204030204" pitchFamily="34" charset="0"/>
              </a:rPr>
              <a:t>Standard of evidence</a:t>
            </a:r>
          </a:p>
          <a:p>
            <a:pPr marL="1941513" lvl="3" indent="-428625">
              <a:spcAft>
                <a:spcPts val="900"/>
              </a:spcAft>
              <a:buClr>
                <a:srgbClr val="404040"/>
              </a:buClr>
            </a:pPr>
            <a:r>
              <a:rPr lang="en-US" sz="3000" dirty="0">
                <a:solidFill>
                  <a:schemeClr val="tx1"/>
                </a:solidFill>
                <a:latin typeface="Calibri" panose="020F0502020204030204" pitchFamily="34" charset="0"/>
                <a:cs typeface="Calibri" panose="020F0502020204030204" pitchFamily="34" charset="0"/>
              </a:rPr>
              <a:t>Preponderance of the evidence, or</a:t>
            </a:r>
          </a:p>
          <a:p>
            <a:pPr marL="1941513" lvl="3" indent="-428625">
              <a:spcAft>
                <a:spcPts val="900"/>
              </a:spcAft>
              <a:buClr>
                <a:srgbClr val="404040"/>
              </a:buClr>
            </a:pPr>
            <a:r>
              <a:rPr lang="en-US" sz="3000" dirty="0">
                <a:solidFill>
                  <a:schemeClr val="tx1"/>
                </a:solidFill>
                <a:latin typeface="Calibri" panose="020F0502020204030204" pitchFamily="34" charset="0"/>
                <a:cs typeface="Calibri" panose="020F0502020204030204" pitchFamily="34" charset="0"/>
              </a:rPr>
              <a:t>Clear and convincing</a:t>
            </a:r>
          </a:p>
          <a:p>
            <a:pPr marL="2630488" lvl="4" indent="-463550">
              <a:spcAft>
                <a:spcPts val="900"/>
              </a:spcAft>
              <a:buClr>
                <a:srgbClr val="404040"/>
              </a:buClr>
            </a:pPr>
            <a:r>
              <a:rPr lang="en-US" sz="2800" dirty="0">
                <a:solidFill>
                  <a:schemeClr val="tx1"/>
                </a:solidFill>
                <a:latin typeface="Calibri" panose="020F0502020204030204" pitchFamily="34" charset="0"/>
                <a:cs typeface="Calibri" panose="020F0502020204030204" pitchFamily="34" charset="0"/>
              </a:rPr>
              <a:t>Must be consistent across CBAs and/or Employee procedures that address sexual harassment</a:t>
            </a:r>
          </a:p>
          <a:p>
            <a:pPr marL="1423988" lvl="2" indent="-457200">
              <a:spcAft>
                <a:spcPts val="900"/>
              </a:spcAft>
              <a:buFont typeface="Calibri" panose="020F0502020204030204" pitchFamily="34" charset="0"/>
              <a:buChar char="̶"/>
            </a:pPr>
            <a:r>
              <a:rPr lang="en-US" sz="3000" dirty="0">
                <a:latin typeface="Calibri" panose="020F0502020204030204" pitchFamily="34" charset="0"/>
                <a:cs typeface="Calibri" panose="020F0502020204030204" pitchFamily="34" charset="0"/>
              </a:rPr>
              <a:t>Hearing Procedures</a:t>
            </a:r>
          </a:p>
          <a:p>
            <a:pPr marL="1971675" lvl="5" indent="-428625">
              <a:spcAft>
                <a:spcPts val="900"/>
              </a:spcAft>
            </a:pPr>
            <a:endParaRPr lang="en-US" sz="6000" dirty="0">
              <a:latin typeface="Arial" panose="020B0604020202020204" pitchFamily="34" charset="0"/>
              <a:cs typeface="Arial" panose="020B0604020202020204" pitchFamily="34" charset="0"/>
            </a:endParaRPr>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14</a:t>
            </a:fld>
            <a:endParaRPr lang="en-US" dirty="0"/>
          </a:p>
        </p:txBody>
      </p:sp>
    </p:spTree>
    <p:extLst>
      <p:ext uri="{BB962C8B-B14F-4D97-AF65-F5344CB8AC3E}">
        <p14:creationId xmlns:p14="http://schemas.microsoft.com/office/powerpoint/2010/main" val="118669832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 Many hands holding up question marks "/>
          <p:cNvPicPr>
            <a:picLocks noGrp="1" noChangeAspect="1"/>
          </p:cNvPicPr>
          <p:nvPr>
            <p:ph type="pic" sz="quarter" idx="21"/>
          </p:nvPr>
        </p:nvPicPr>
        <p:blipFill rotWithShape="1">
          <a:blip r:embed="rId3" cstate="email">
            <a:extLst>
              <a:ext uri="{28A0092B-C50C-407E-A947-70E740481C1C}">
                <a14:useLocalDpi xmlns:a14="http://schemas.microsoft.com/office/drawing/2010/main"/>
              </a:ext>
            </a:extLst>
          </a:blip>
          <a:srcRect l="12475" r="12475"/>
          <a:stretch/>
        </p:blipFill>
        <p:spPr/>
      </p:pic>
      <p:sp>
        <p:nvSpPr>
          <p:cNvPr id="4" name="Title 3"/>
          <p:cNvSpPr>
            <a:spLocks noGrp="1"/>
          </p:cNvSpPr>
          <p:nvPr>
            <p:ph type="title"/>
          </p:nvPr>
        </p:nvSpPr>
        <p:spPr/>
        <p:txBody>
          <a:bodyPr/>
          <a:lstStyle/>
          <a:p>
            <a:r>
              <a:rPr lang="en-US" sz="4000" dirty="0">
                <a:solidFill>
                  <a:srgbClr val="0155A6"/>
                </a:solidFill>
              </a:rPr>
              <a:t>Questions?</a:t>
            </a:r>
          </a:p>
        </p:txBody>
      </p:sp>
    </p:spTree>
    <p:extLst>
      <p:ext uri="{BB962C8B-B14F-4D97-AF65-F5344CB8AC3E}">
        <p14:creationId xmlns:p14="http://schemas.microsoft.com/office/powerpoint/2010/main" val="173976835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457200" y="609600"/>
            <a:ext cx="7051007" cy="721896"/>
          </a:xfrm>
        </p:spPr>
        <p:txBody>
          <a:bodyPr>
            <a:noAutofit/>
          </a:bodyPr>
          <a:lstStyle/>
          <a:p>
            <a:r>
              <a:rPr lang="en-US" sz="4000" spc="-120" dirty="0">
                <a:solidFill>
                  <a:srgbClr val="0176BB"/>
                </a:solidFill>
                <a:latin typeface="Calibri" panose="020F0502020204030204" pitchFamily="34" charset="0"/>
                <a:cs typeface="Calibri" panose="020F0502020204030204" pitchFamily="34" charset="0"/>
              </a:rPr>
              <a:t>Thank you for attending!</a:t>
            </a:r>
          </a:p>
        </p:txBody>
      </p:sp>
      <p:sp>
        <p:nvSpPr>
          <p:cNvPr id="4" name="Rectangle 3" title="Light grey box behind text"/>
          <p:cNvSpPr/>
          <p:nvPr/>
        </p:nvSpPr>
        <p:spPr>
          <a:xfrm>
            <a:off x="1795879" y="4253106"/>
            <a:ext cx="6962357" cy="106214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143"/>
          </a:p>
        </p:txBody>
      </p:sp>
      <p:sp>
        <p:nvSpPr>
          <p:cNvPr id="5" name="Text Placeholder 2"/>
          <p:cNvSpPr txBox="1">
            <a:spLocks/>
          </p:cNvSpPr>
          <p:nvPr/>
        </p:nvSpPr>
        <p:spPr>
          <a:xfrm>
            <a:off x="2336222" y="4306869"/>
            <a:ext cx="7020399" cy="1186341"/>
          </a:xfrm>
          <a:prstGeom prst="rect">
            <a:avLst/>
          </a:prstGeom>
        </p:spPr>
        <p:txBody>
          <a:bodyPr vert="horz" lIns="68580" tIns="34290" rIns="68580" bIns="34290" rtlCol="0">
            <a:normAutofit fontScale="85000" lnSpcReduction="20000"/>
          </a:bodyPr>
          <a:lstStyle>
            <a:lvl1pPr marL="0" indent="0" algn="l" defTabSz="609585" rtl="0" eaLnBrk="1" latinLnBrk="0" hangingPunct="1">
              <a:spcBef>
                <a:spcPts val="0"/>
              </a:spcBef>
              <a:spcAft>
                <a:spcPts val="1600"/>
              </a:spcAft>
              <a:buFont typeface="Arial" panose="020B0604020202020204" pitchFamily="34" charset="0"/>
              <a:buNone/>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1pPr>
            <a:lvl2pPr marL="457200" indent="-228600" algn="l" defTabSz="609585" rtl="0" eaLnBrk="1" latinLnBrk="0" hangingPunct="1">
              <a:spcBef>
                <a:spcPts val="0"/>
              </a:spcBef>
              <a:spcAft>
                <a:spcPts val="1600"/>
              </a:spcAft>
              <a:buFont typeface="Arial" panose="020B0604020202020204" pitchFamily="34" charset="0"/>
              <a:buChar char="•"/>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2pPr>
            <a:lvl3pPr marL="914400" indent="-228600" algn="l" defTabSz="609585" rtl="0" eaLnBrk="1" latinLnBrk="0" hangingPunct="1">
              <a:spcBef>
                <a:spcPts val="0"/>
              </a:spcBef>
              <a:spcAft>
                <a:spcPts val="1600"/>
              </a:spcAft>
              <a:buFont typeface="Courier New" panose="02070309020205020404" pitchFamily="49" charset="0"/>
              <a:buChar char="o"/>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3pPr>
            <a:lvl4pPr marL="1600200" indent="-228600" algn="l" defTabSz="609585" rtl="0" eaLnBrk="1" latinLnBrk="0" hangingPunct="1">
              <a:spcBef>
                <a:spcPts val="0"/>
              </a:spcBef>
              <a:spcAft>
                <a:spcPts val="1600"/>
              </a:spcAft>
              <a:buFont typeface="Arial" panose="020B0604020202020204" pitchFamily="34" charset="0"/>
              <a:buChar char="̶"/>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4pPr>
            <a:lvl5pPr marL="2057400" indent="-228600" algn="l" defTabSz="609585" rtl="0" eaLnBrk="1" latinLnBrk="0" hangingPunct="1">
              <a:spcBef>
                <a:spcPts val="0"/>
              </a:spcBef>
              <a:spcAft>
                <a:spcPts val="1600"/>
              </a:spcAft>
              <a:buFont typeface="Arial" panose="020B0604020202020204" pitchFamily="34" charset="0"/>
              <a:buChar char="•"/>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a:lnSpc>
                <a:spcPct val="110000"/>
              </a:lnSpc>
            </a:pPr>
            <a:r>
              <a:rPr lang="en-US" sz="3600" dirty="0">
                <a:latin typeface="Calibri" panose="020F0502020204030204" pitchFamily="34" charset="0"/>
                <a:cs typeface="Calibri" panose="020F0502020204030204" pitchFamily="34" charset="0"/>
              </a:rPr>
              <a:t>Find us on </a:t>
            </a:r>
            <a:r>
              <a:rPr lang="en-US" sz="3600" b="1" dirty="0">
                <a:solidFill>
                  <a:srgbClr val="0155A6"/>
                </a:solidFill>
                <a:latin typeface="Calibri" panose="020F0502020204030204" pitchFamily="34" charset="0"/>
                <a:cs typeface="Calibri" panose="020F0502020204030204" pitchFamily="34" charset="0"/>
              </a:rPr>
              <a:t>Twitter</a:t>
            </a:r>
            <a:r>
              <a:rPr lang="en-US" sz="3600" dirty="0">
                <a:latin typeface="Calibri" panose="020F0502020204030204" pitchFamily="34" charset="0"/>
                <a:cs typeface="Calibri" panose="020F0502020204030204" pitchFamily="34" charset="0"/>
              </a:rPr>
              <a:t> at</a:t>
            </a:r>
            <a:br>
              <a:rPr lang="en-US" sz="3600" dirty="0">
                <a:latin typeface="Calibri" panose="020F0502020204030204" pitchFamily="34" charset="0"/>
                <a:cs typeface="Calibri" panose="020F0502020204030204" pitchFamily="34" charset="0"/>
              </a:rPr>
            </a:br>
            <a:r>
              <a:rPr lang="en-US" sz="3600" b="1" dirty="0">
                <a:solidFill>
                  <a:srgbClr val="0155A6"/>
                </a:solidFill>
                <a:latin typeface="Calibri" panose="020F0502020204030204" pitchFamily="34" charset="0"/>
                <a:cs typeface="Calibri" panose="020F0502020204030204" pitchFamily="34" charset="0"/>
              </a:rPr>
              <a:t>@</a:t>
            </a:r>
            <a:r>
              <a:rPr lang="en-US" sz="3600" b="1" dirty="0" err="1">
                <a:solidFill>
                  <a:srgbClr val="0155A6"/>
                </a:solidFill>
                <a:latin typeface="Calibri" panose="020F0502020204030204" pitchFamily="34" charset="0"/>
                <a:cs typeface="Calibri" panose="020F0502020204030204" pitchFamily="34" charset="0"/>
              </a:rPr>
              <a:t>BrickerHigherEd</a:t>
            </a:r>
            <a:endParaRPr lang="en-US" sz="3600" b="1" dirty="0">
              <a:solidFill>
                <a:srgbClr val="0155A6"/>
              </a:solidFill>
              <a:latin typeface="Calibri" panose="020F0502020204030204" pitchFamily="34" charset="0"/>
              <a:cs typeface="Calibri" panose="020F0502020204030204" pitchFamily="34" charset="0"/>
            </a:endParaRPr>
          </a:p>
          <a:p>
            <a:endParaRPr lang="en-US" sz="2400" dirty="0"/>
          </a:p>
        </p:txBody>
      </p:sp>
      <p:sp>
        <p:nvSpPr>
          <p:cNvPr id="7" name="Oval 6" title="Dark blue circle behind graphic"/>
          <p:cNvSpPr/>
          <p:nvPr/>
        </p:nvSpPr>
        <p:spPr>
          <a:xfrm>
            <a:off x="489813" y="3992984"/>
            <a:ext cx="1576238" cy="1577340"/>
          </a:xfrm>
          <a:prstGeom prst="ellipse">
            <a:avLst/>
          </a:prstGeom>
          <a:solidFill>
            <a:srgbClr val="0176B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143"/>
          </a:p>
        </p:txBody>
      </p:sp>
      <p:pic>
        <p:nvPicPr>
          <p:cNvPr id="8" name="Picture 2" descr=" Twitter Icon "/>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5251" b="73973" l="36275" r="43954">
                        <a14:foregroundMark x1="37255" y1="70320" x2="37255" y2="70320"/>
                        <a14:foregroundMark x1="42484" y1="60731" x2="42484" y2="60731"/>
                        <a14:foregroundMark x1="37908" y1="63927" x2="37908" y2="63927"/>
                      </a14:backgroundRemoval>
                    </a14:imgEffect>
                  </a14:imgLayer>
                </a14:imgProps>
              </a:ext>
              <a:ext uri="{28A0092B-C50C-407E-A947-70E740481C1C}">
                <a14:useLocalDpi xmlns:a14="http://schemas.microsoft.com/office/drawing/2010/main" val="0"/>
              </a:ext>
            </a:extLst>
          </a:blip>
          <a:srcRect l="35461" t="53265" r="55851" b="24480"/>
          <a:stretch/>
        </p:blipFill>
        <p:spPr bwMode="auto">
          <a:xfrm>
            <a:off x="759984" y="4306869"/>
            <a:ext cx="1035896" cy="94956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title="Light grey box behind text"/>
          <p:cNvSpPr/>
          <p:nvPr/>
        </p:nvSpPr>
        <p:spPr>
          <a:xfrm>
            <a:off x="1784534" y="2471518"/>
            <a:ext cx="6973703" cy="1062143"/>
          </a:xfrm>
          <a:prstGeom prst="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143"/>
          </a:p>
        </p:txBody>
      </p:sp>
      <p:sp>
        <p:nvSpPr>
          <p:cNvPr id="10" name="Oval 9" title="Dark blue circle behind graphic"/>
          <p:cNvSpPr/>
          <p:nvPr/>
        </p:nvSpPr>
        <p:spPr>
          <a:xfrm>
            <a:off x="442813" y="2216443"/>
            <a:ext cx="1576238" cy="1577340"/>
          </a:xfrm>
          <a:prstGeom prst="ellipse">
            <a:avLst/>
          </a:prstGeom>
          <a:solidFill>
            <a:srgbClr val="0176B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143"/>
          </a:p>
        </p:txBody>
      </p:sp>
      <p:pic>
        <p:nvPicPr>
          <p:cNvPr id="11" name="Picture 4" descr="cursor icons set. mouse click. "/>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5237" b="47133" l="3691" r="33218">
                        <a14:foregroundMark x1="13562" y1="16481" x2="13562" y2="16481"/>
                        <a14:foregroundMark x1="14869" y1="12037" x2="14869" y2="12037"/>
                        <a14:foregroundMark x1="17647" y1="9259" x2="17647" y2="9259"/>
                        <a14:foregroundMark x1="22712" y1="10000" x2="22712" y2="10000"/>
                        <a14:foregroundMark x1="25490" y1="15926" x2="25490" y2="15926"/>
                      </a14:backgroundRemoval>
                    </a14:imgEffect>
                  </a14:imgLayer>
                </a14:imgProps>
              </a:ext>
              <a:ext uri="{28A0092B-C50C-407E-A947-70E740481C1C}">
                <a14:useLocalDpi xmlns:a14="http://schemas.microsoft.com/office/drawing/2010/main" val="0"/>
              </a:ext>
            </a:extLst>
          </a:blip>
          <a:srcRect r="63091" b="47630"/>
          <a:stretch/>
        </p:blipFill>
        <p:spPr bwMode="auto">
          <a:xfrm>
            <a:off x="677327" y="2312017"/>
            <a:ext cx="1107208" cy="1386191"/>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
          <p:cNvSpPr txBox="1">
            <a:spLocks/>
          </p:cNvSpPr>
          <p:nvPr/>
        </p:nvSpPr>
        <p:spPr>
          <a:xfrm>
            <a:off x="2336222" y="2567518"/>
            <a:ext cx="7020399" cy="966143"/>
          </a:xfrm>
          <a:prstGeom prst="rect">
            <a:avLst/>
          </a:prstGeom>
        </p:spPr>
        <p:txBody>
          <a:bodyPr vert="horz" lIns="68580" tIns="34290" rIns="68580" bIns="34290" rtlCol="0" anchor="ctr">
            <a:normAutofit lnSpcReduction="10000"/>
          </a:bodyPr>
          <a:lstStyle>
            <a:lvl1pPr marL="0" indent="0" algn="l" defTabSz="609585" rtl="0" eaLnBrk="1" latinLnBrk="0" hangingPunct="1">
              <a:spcBef>
                <a:spcPts val="0"/>
              </a:spcBef>
              <a:spcAft>
                <a:spcPts val="1600"/>
              </a:spcAft>
              <a:buFont typeface="Arial" panose="020B0604020202020204" pitchFamily="34" charset="0"/>
              <a:buNone/>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1pPr>
            <a:lvl2pPr marL="457200" indent="-228600" algn="l" defTabSz="609585" rtl="0" eaLnBrk="1" latinLnBrk="0" hangingPunct="1">
              <a:spcBef>
                <a:spcPts val="0"/>
              </a:spcBef>
              <a:spcAft>
                <a:spcPts val="1600"/>
              </a:spcAft>
              <a:buFont typeface="Arial" panose="020B0604020202020204" pitchFamily="34" charset="0"/>
              <a:buChar char="•"/>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2pPr>
            <a:lvl3pPr marL="914400" indent="-228600" algn="l" defTabSz="609585" rtl="0" eaLnBrk="1" latinLnBrk="0" hangingPunct="1">
              <a:spcBef>
                <a:spcPts val="0"/>
              </a:spcBef>
              <a:spcAft>
                <a:spcPts val="1600"/>
              </a:spcAft>
              <a:buFont typeface="Courier New" panose="02070309020205020404" pitchFamily="49" charset="0"/>
              <a:buChar char="o"/>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3pPr>
            <a:lvl4pPr marL="1600200" indent="-228600" algn="l" defTabSz="609585" rtl="0" eaLnBrk="1" latinLnBrk="0" hangingPunct="1">
              <a:spcBef>
                <a:spcPts val="0"/>
              </a:spcBef>
              <a:spcAft>
                <a:spcPts val="1600"/>
              </a:spcAft>
              <a:buFont typeface="Arial" panose="020B0604020202020204" pitchFamily="34" charset="0"/>
              <a:buChar char="̶"/>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4pPr>
            <a:lvl5pPr marL="2057400" indent="-228600" algn="l" defTabSz="609585" rtl="0" eaLnBrk="1" latinLnBrk="0" hangingPunct="1">
              <a:spcBef>
                <a:spcPts val="0"/>
              </a:spcBef>
              <a:spcAft>
                <a:spcPts val="1600"/>
              </a:spcAft>
              <a:buFont typeface="Arial" panose="020B0604020202020204" pitchFamily="34" charset="0"/>
              <a:buChar char="•"/>
              <a:defRPr sz="3200" kern="1200">
                <a:solidFill>
                  <a:schemeClr val="tx1">
                    <a:lumMod val="75000"/>
                    <a:lumOff val="25000"/>
                  </a:schemeClr>
                </a:solidFill>
                <a:latin typeface="Arial" panose="020B0604020202020204" pitchFamily="34" charset="0"/>
                <a:ea typeface="Open Sans"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000" b="1" dirty="0">
                <a:solidFill>
                  <a:srgbClr val="0155A6"/>
                </a:solidFill>
                <a:latin typeface="Calibri" panose="020F0502020204030204" pitchFamily="34" charset="0"/>
                <a:cs typeface="Calibri" panose="020F0502020204030204" pitchFamily="34" charset="0"/>
              </a:rPr>
              <a:t>Title IX Resource Center </a:t>
            </a:r>
            <a:r>
              <a:rPr lang="en-US" sz="3000" dirty="0">
                <a:latin typeface="Calibri" panose="020F0502020204030204" pitchFamily="34" charset="0"/>
                <a:cs typeface="Calibri" panose="020F0502020204030204" pitchFamily="34" charset="0"/>
              </a:rPr>
              <a:t>at </a:t>
            </a:r>
            <a:r>
              <a:rPr lang="en-US" sz="3000" dirty="0">
                <a:solidFill>
                  <a:schemeClr val="tx1">
                    <a:lumMod val="95000"/>
                    <a:lumOff val="5000"/>
                  </a:schemeClr>
                </a:solidFill>
                <a:latin typeface="Calibri" panose="020F0502020204030204" pitchFamily="34" charset="0"/>
                <a:cs typeface="Calibri" panose="020F0502020204030204" pitchFamily="34" charset="0"/>
                <a:hlinkClick r:id="rId7" tooltip="Title IX Resource Center Webpage">
                  <a:extLst>
                    <a:ext uri="{A12FA001-AC4F-418D-AE19-62706E023703}">
                      <ahyp:hlinkClr xmlns:ahyp="http://schemas.microsoft.com/office/drawing/2018/hyperlinkcolor" val="tx"/>
                    </a:ext>
                  </a:extLst>
                </a:hlinkClick>
              </a:rPr>
              <a:t>www.bricker.com/titleix</a:t>
            </a:r>
            <a:endParaRPr lang="en-US" sz="3000" dirty="0">
              <a:solidFill>
                <a:schemeClr val="tx1">
                  <a:lumMod val="95000"/>
                  <a:lumOff val="5000"/>
                </a:schemeClr>
              </a:solidFill>
              <a:latin typeface="Calibri" panose="020F0502020204030204" pitchFamily="34" charset="0"/>
              <a:cs typeface="Calibri" panose="020F0502020204030204" pitchFamily="34" charset="0"/>
            </a:endParaRPr>
          </a:p>
        </p:txBody>
      </p:sp>
      <p:sp>
        <p:nvSpPr>
          <p:cNvPr id="14" name="Title 3"/>
          <p:cNvSpPr txBox="1">
            <a:spLocks/>
          </p:cNvSpPr>
          <p:nvPr/>
        </p:nvSpPr>
        <p:spPr>
          <a:xfrm>
            <a:off x="341508" y="6400800"/>
            <a:ext cx="5525892" cy="333374"/>
          </a:xfrm>
          <a:prstGeom prst="rect">
            <a:avLst/>
          </a:prstGeom>
        </p:spPr>
        <p:txBody>
          <a:bodyPr vert="horz" lIns="91440" tIns="45720" rIns="91440" bIns="45720" rtlCol="0" anchor="ctr">
            <a:normAutofit/>
          </a:bodyPr>
          <a:lstStyle>
            <a:lvl1pPr algn="l" defTabSz="457189" rtl="0" eaLnBrk="1" latinLnBrk="0" hangingPunct="1">
              <a:lnSpc>
                <a:spcPct val="100000"/>
              </a:lnSpc>
              <a:spcBef>
                <a:spcPct val="0"/>
              </a:spcBef>
              <a:buNone/>
              <a:defRPr sz="3300" b="1" i="0" kern="1200" baseline="0">
                <a:solidFill>
                  <a:srgbClr val="0176BB"/>
                </a:solidFill>
                <a:latin typeface="+mn-lt"/>
                <a:ea typeface="Arial Black" panose="020B0A04020102020204" pitchFamily="34" charset="0"/>
                <a:cs typeface="Arial Black" panose="020B0A04020102020204" pitchFamily="34" charset="0"/>
              </a:defRPr>
            </a:lvl1pPr>
          </a:lstStyle>
          <a:p>
            <a:r>
              <a:rPr lang="en-US" sz="1400" b="0" spc="-170"/>
              <a:t>©  </a:t>
            </a:r>
            <a:r>
              <a:rPr lang="en-US" sz="1400">
                <a:latin typeface="Arial" panose="020B0604020202020204" pitchFamily="34" charset="0"/>
                <a:cs typeface="Arial" panose="020B0604020202020204" pitchFamily="34" charset="0"/>
              </a:rPr>
              <a:t>Bricker Graydon 2023</a:t>
            </a:r>
            <a:endParaRPr lang="en-US" sz="1400" dirty="0">
              <a:latin typeface="Arial" panose="020B0604020202020204" pitchFamily="34" charset="0"/>
              <a:cs typeface="Arial" panose="020B0604020202020204" pitchFamily="34" charset="0"/>
            </a:endParaRPr>
          </a:p>
        </p:txBody>
      </p:sp>
      <p:sp>
        <p:nvSpPr>
          <p:cNvPr id="15" name="Slide Number Placeholder 12"/>
          <p:cNvSpPr>
            <a:spLocks noGrp="1"/>
          </p:cNvSpPr>
          <p:nvPr>
            <p:ph type="sldNum" sz="quarter" idx="4"/>
          </p:nvPr>
        </p:nvSpPr>
        <p:spPr>
          <a:xfrm>
            <a:off x="8534400" y="6356351"/>
            <a:ext cx="533400" cy="365125"/>
          </a:xfrm>
        </p:spPr>
        <p:txBody>
          <a:bodyPr/>
          <a:lstStyle/>
          <a:p>
            <a:fld id="{2268B489-3880-4EF0-AEB8-F6FDF431A241}" type="slidenum">
              <a:rPr lang="en-US" smtClean="0"/>
              <a:pPr/>
              <a:t>141</a:t>
            </a:fld>
            <a:endParaRPr lang="en-US" dirty="0"/>
          </a:p>
        </p:txBody>
      </p:sp>
    </p:spTree>
    <p:extLst>
      <p:ext uri="{BB962C8B-B14F-4D97-AF65-F5344CB8AC3E}">
        <p14:creationId xmlns:p14="http://schemas.microsoft.com/office/powerpoint/2010/main" val="1913940992"/>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0827" y="685800"/>
            <a:ext cx="8341645" cy="721896"/>
          </a:xfrm>
        </p:spPr>
        <p:txBody>
          <a:bodyPr>
            <a:noAutofit/>
          </a:bodyPr>
          <a:lstStyle/>
          <a:p>
            <a:r>
              <a:rPr lang="en-US" sz="4400" dirty="0">
                <a:ea typeface="Microsoft JhengHei" panose="020B0604030504040204" pitchFamily="34" charset="-120"/>
              </a:rPr>
              <a:t>TIXC: Initial Steps 4 of 5</a:t>
            </a:r>
          </a:p>
        </p:txBody>
      </p:sp>
      <p:sp>
        <p:nvSpPr>
          <p:cNvPr id="7" name="Text Placeholder 6"/>
          <p:cNvSpPr>
            <a:spLocks noGrp="1"/>
          </p:cNvSpPr>
          <p:nvPr>
            <p:ph type="body" sz="quarter" idx="17"/>
          </p:nvPr>
        </p:nvSpPr>
        <p:spPr/>
        <p:txBody>
          <a:bodyPr>
            <a:normAutofit lnSpcReduction="10000"/>
          </a:bodyPr>
          <a:lstStyle/>
          <a:p>
            <a:pPr marL="0" indent="0">
              <a:spcAft>
                <a:spcPts val="900"/>
              </a:spcAft>
              <a:buNone/>
            </a:pPr>
            <a:r>
              <a:rPr lang="en-US" sz="3200" dirty="0"/>
              <a:t>Initial Compliance Steps (Continued)</a:t>
            </a:r>
          </a:p>
          <a:p>
            <a:pPr marL="739775" lvl="1" indent="-428625">
              <a:spcAft>
                <a:spcPts val="900"/>
              </a:spcAft>
            </a:pPr>
            <a:r>
              <a:rPr lang="en-US" sz="2800" dirty="0"/>
              <a:t>Consider your policy and procedure options</a:t>
            </a:r>
          </a:p>
          <a:p>
            <a:pPr marL="1717675" lvl="2" indent="-457200">
              <a:spcAft>
                <a:spcPts val="900"/>
              </a:spcAft>
              <a:buFont typeface="Calibri" panose="020F0502020204030204" pitchFamily="34" charset="0"/>
              <a:buChar char="̶"/>
            </a:pPr>
            <a:r>
              <a:rPr lang="en-US" sz="2800" dirty="0"/>
              <a:t>Informal Resolution</a:t>
            </a:r>
          </a:p>
          <a:p>
            <a:pPr marL="1717675" lvl="2" indent="-457200">
              <a:spcAft>
                <a:spcPts val="900"/>
              </a:spcAft>
              <a:buFont typeface="Calibri" panose="020F0502020204030204" pitchFamily="34" charset="0"/>
              <a:buChar char="̶"/>
            </a:pPr>
            <a:r>
              <a:rPr lang="en-US" sz="2800" dirty="0"/>
              <a:t>Use of your Code of Conduct in cases outside of Title IX jurisdiction?  Keep in the Title IX Office?</a:t>
            </a:r>
          </a:p>
          <a:p>
            <a:pPr marL="1717675" lvl="2" indent="-457200">
              <a:spcAft>
                <a:spcPts val="900"/>
              </a:spcAft>
              <a:buFont typeface="Calibri" panose="020F0502020204030204" pitchFamily="34" charset="0"/>
              <a:buChar char="̶"/>
            </a:pPr>
            <a:r>
              <a:rPr lang="en-US" sz="2800" dirty="0"/>
              <a:t>Officials who have “authority to institute corrective measures on behalf of the recipient”</a:t>
            </a:r>
          </a:p>
          <a:p>
            <a:pPr marL="2290763" lvl="3" indent="-428625">
              <a:spcAft>
                <a:spcPts val="900"/>
              </a:spcAft>
              <a:buClr>
                <a:srgbClr val="404040"/>
              </a:buClr>
            </a:pPr>
            <a:r>
              <a:rPr lang="en-US" sz="2600" dirty="0"/>
              <a:t>Formerly “Responsible Employees”</a:t>
            </a:r>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15</a:t>
            </a:fld>
            <a:endParaRPr lang="en-US" dirty="0"/>
          </a:p>
        </p:txBody>
      </p:sp>
    </p:spTree>
    <p:extLst>
      <p:ext uri="{BB962C8B-B14F-4D97-AF65-F5344CB8AC3E}">
        <p14:creationId xmlns:p14="http://schemas.microsoft.com/office/powerpoint/2010/main" val="49875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799" y="533400"/>
            <a:ext cx="6827654" cy="906308"/>
          </a:xfrm>
        </p:spPr>
        <p:txBody>
          <a:bodyPr>
            <a:normAutofit/>
          </a:bodyPr>
          <a:lstStyle/>
          <a:p>
            <a:r>
              <a:rPr lang="en-US" sz="4400" dirty="0"/>
              <a:t>TIXC: Initial Steps 5 of 5</a:t>
            </a:r>
          </a:p>
        </p:txBody>
      </p:sp>
      <p:pic>
        <p:nvPicPr>
          <p:cNvPr id="6" name="Picture Placeholder 5" descr=" Five people sitting in around a circular table. "/>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5826266" y="2331680"/>
            <a:ext cx="2918878" cy="2918878"/>
          </a:xfrm>
        </p:spPr>
      </p:pic>
      <p:sp>
        <p:nvSpPr>
          <p:cNvPr id="7" name="Text Placeholder 6"/>
          <p:cNvSpPr>
            <a:spLocks noGrp="1"/>
          </p:cNvSpPr>
          <p:nvPr>
            <p:ph type="body" sz="quarter" idx="12"/>
          </p:nvPr>
        </p:nvSpPr>
        <p:spPr>
          <a:xfrm>
            <a:off x="533400" y="1752600"/>
            <a:ext cx="5106749" cy="4191675"/>
          </a:xfrm>
        </p:spPr>
        <p:txBody>
          <a:bodyPr>
            <a:normAutofit lnSpcReduction="10000"/>
          </a:bodyPr>
          <a:lstStyle/>
          <a:p>
            <a:pPr marL="428625" indent="-428625">
              <a:spcAft>
                <a:spcPts val="900"/>
              </a:spcAft>
            </a:pPr>
            <a:r>
              <a:rPr lang="en-US" sz="2400" dirty="0"/>
              <a:t>Initial Compliance Steps (Continued)</a:t>
            </a:r>
          </a:p>
          <a:p>
            <a:pPr marL="771525" lvl="1" indent="-428625">
              <a:spcAft>
                <a:spcPts val="900"/>
              </a:spcAft>
            </a:pPr>
            <a:r>
              <a:rPr lang="en-US" dirty="0"/>
              <a:t>Consider your policy and procedure options</a:t>
            </a:r>
          </a:p>
          <a:p>
            <a:pPr marL="1428750" lvl="2" indent="-428625">
              <a:spcAft>
                <a:spcPts val="900"/>
              </a:spcAft>
            </a:pPr>
            <a:r>
              <a:rPr lang="en-US" sz="2400" dirty="0"/>
              <a:t>Training</a:t>
            </a:r>
          </a:p>
          <a:p>
            <a:pPr marL="2112963" lvl="3" indent="-428625">
              <a:spcAft>
                <a:spcPts val="900"/>
              </a:spcAft>
            </a:pPr>
            <a:r>
              <a:rPr lang="en-US" sz="2400" dirty="0"/>
              <a:t>Title IX Team</a:t>
            </a:r>
          </a:p>
          <a:p>
            <a:pPr marL="2112963" lvl="3" indent="-428625">
              <a:spcAft>
                <a:spcPts val="900"/>
              </a:spcAft>
            </a:pPr>
            <a:r>
              <a:rPr lang="en-US" sz="2400" dirty="0"/>
              <a:t>Students and Employees</a:t>
            </a:r>
          </a:p>
          <a:p>
            <a:pPr marL="2112963" lvl="3" indent="-428625">
              <a:spcAft>
                <a:spcPts val="900"/>
              </a:spcAft>
            </a:pPr>
            <a:r>
              <a:rPr lang="en-US" sz="2400" dirty="0"/>
              <a:t>Counselors, Athletics, Greek organizations</a:t>
            </a:r>
          </a:p>
          <a:p>
            <a:pPr marL="1428750" lvl="2" indent="-428625">
              <a:spcAft>
                <a:spcPts val="900"/>
              </a:spcAft>
            </a:pPr>
            <a:r>
              <a:rPr lang="en-US" sz="2400" dirty="0"/>
              <a:t>Technology</a:t>
            </a:r>
          </a:p>
          <a:p>
            <a:pPr marL="1543050" lvl="5" indent="0">
              <a:spcAft>
                <a:spcPts val="900"/>
              </a:spcAft>
              <a:buNone/>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16</a:t>
            </a:fld>
            <a:endParaRPr lang="en-US" dirty="0"/>
          </a:p>
        </p:txBody>
      </p:sp>
    </p:spTree>
    <p:extLst>
      <p:ext uri="{BB962C8B-B14F-4D97-AF65-F5344CB8AC3E}">
        <p14:creationId xmlns:p14="http://schemas.microsoft.com/office/powerpoint/2010/main" val="347327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425053" y="1691236"/>
            <a:ext cx="4451747" cy="4709564"/>
          </a:xfrm>
        </p:spPr>
        <p:txBody>
          <a:bodyPr>
            <a:normAutofit fontScale="77500" lnSpcReduction="20000"/>
          </a:bodyPr>
          <a:lstStyle/>
          <a:p>
            <a:pPr marL="428625" indent="-428625">
              <a:lnSpc>
                <a:spcPct val="110000"/>
              </a:lnSpc>
              <a:spcBef>
                <a:spcPts val="0"/>
              </a:spcBef>
              <a:spcAft>
                <a:spcPts val="600"/>
              </a:spcAft>
            </a:pPr>
            <a:r>
              <a:rPr lang="en-US" sz="2600" dirty="0"/>
              <a:t>All TIX Team Members must be trained on:</a:t>
            </a:r>
          </a:p>
          <a:p>
            <a:pPr marL="771525" lvl="1" indent="-428625">
              <a:lnSpc>
                <a:spcPct val="110000"/>
              </a:lnSpc>
              <a:spcBef>
                <a:spcPts val="0"/>
              </a:spcBef>
              <a:spcAft>
                <a:spcPts val="600"/>
              </a:spcAft>
            </a:pPr>
            <a:r>
              <a:rPr lang="en-US" sz="2600" dirty="0"/>
              <a:t>Definition of Sexual Harassment </a:t>
            </a:r>
            <a:br>
              <a:rPr lang="en-US" sz="2600" dirty="0"/>
            </a:br>
            <a:r>
              <a:rPr lang="en-US" sz="2600" dirty="0"/>
              <a:t>(Level 1)</a:t>
            </a:r>
          </a:p>
          <a:p>
            <a:pPr marL="771525" lvl="1" indent="-428625">
              <a:lnSpc>
                <a:spcPct val="110000"/>
              </a:lnSpc>
              <a:spcBef>
                <a:spcPts val="0"/>
              </a:spcBef>
              <a:spcAft>
                <a:spcPts val="600"/>
              </a:spcAft>
            </a:pPr>
            <a:r>
              <a:rPr lang="en-US" sz="2600" dirty="0"/>
              <a:t>Scope of the institution’s program or activity (Level 1)</a:t>
            </a:r>
          </a:p>
          <a:p>
            <a:pPr marL="771525" lvl="1" indent="-428625">
              <a:lnSpc>
                <a:spcPct val="110000"/>
              </a:lnSpc>
              <a:spcBef>
                <a:spcPts val="0"/>
              </a:spcBef>
              <a:spcAft>
                <a:spcPts val="600"/>
              </a:spcAft>
            </a:pPr>
            <a:r>
              <a:rPr lang="en-US" sz="2600" dirty="0"/>
              <a:t>How to conduct an investigation and grievance process, including hearings, appeals, and informal resolution processes, as applicable, under YOUR policy</a:t>
            </a:r>
          </a:p>
          <a:p>
            <a:pPr marL="1314450" lvl="2" indent="-428625">
              <a:lnSpc>
                <a:spcPct val="110000"/>
              </a:lnSpc>
              <a:spcBef>
                <a:spcPts val="0"/>
              </a:spcBef>
              <a:spcAft>
                <a:spcPts val="600"/>
              </a:spcAft>
            </a:pPr>
            <a:r>
              <a:rPr lang="en-US" sz="2600" dirty="0"/>
              <a:t>How does the TIXC fit into these roles?</a:t>
            </a:r>
          </a:p>
          <a:p>
            <a:pPr marL="1944688" lvl="3" indent="-428625">
              <a:lnSpc>
                <a:spcPct val="110000"/>
              </a:lnSpc>
              <a:spcBef>
                <a:spcPts val="0"/>
              </a:spcBef>
              <a:spcAft>
                <a:spcPts val="600"/>
              </a:spcAft>
            </a:pPr>
            <a:r>
              <a:rPr lang="en-US" sz="2600" dirty="0"/>
              <a:t>Investigator?</a:t>
            </a:r>
          </a:p>
          <a:p>
            <a:pPr marL="1944688" lvl="3" indent="-428625">
              <a:lnSpc>
                <a:spcPct val="110000"/>
              </a:lnSpc>
              <a:spcBef>
                <a:spcPts val="0"/>
              </a:spcBef>
              <a:spcAft>
                <a:spcPts val="600"/>
              </a:spcAft>
            </a:pPr>
            <a:r>
              <a:rPr lang="en-US" sz="2600" dirty="0"/>
              <a:t>Supervisor?</a:t>
            </a:r>
          </a:p>
          <a:p>
            <a:pPr marL="1543050" lvl="5" indent="0">
              <a:spcAft>
                <a:spcPts val="900"/>
              </a:spcAft>
              <a:buNone/>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pic>
        <p:nvPicPr>
          <p:cNvPr id="6" name="Picture Placeholder 5" descr="A woman presents to two other women. "/>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17196" r="17196"/>
          <a:stretch>
            <a:fillRect/>
          </a:stretch>
        </p:blipFill>
        <p:spPr>
          <a:xfrm>
            <a:off x="5047558" y="1691236"/>
            <a:ext cx="3809523" cy="3871364"/>
          </a:xfrm>
        </p:spPr>
      </p:pic>
      <p:sp>
        <p:nvSpPr>
          <p:cNvPr id="4" name="Title 3"/>
          <p:cNvSpPr>
            <a:spLocks noGrp="1"/>
          </p:cNvSpPr>
          <p:nvPr>
            <p:ph type="title"/>
          </p:nvPr>
        </p:nvSpPr>
        <p:spPr>
          <a:xfrm>
            <a:off x="304800" y="685800"/>
            <a:ext cx="6860022" cy="762000"/>
          </a:xfrm>
        </p:spPr>
        <p:txBody>
          <a:bodyPr>
            <a:noAutofit/>
          </a:bodyPr>
          <a:lstStyle/>
          <a:p>
            <a:r>
              <a:rPr lang="en-US" dirty="0" err="1"/>
              <a:t>TIXC</a:t>
            </a:r>
            <a:r>
              <a:rPr lang="en-US" dirty="0"/>
              <a:t>: Initial Steps Training </a:t>
            </a:r>
            <a:r>
              <a:rPr lang="en-US" sz="2400" dirty="0"/>
              <a:t>1 of 4</a:t>
            </a:r>
          </a:p>
        </p:txBody>
      </p:sp>
      <p:sp>
        <p:nvSpPr>
          <p:cNvPr id="2" name="Slide Number Placeholder 1"/>
          <p:cNvSpPr>
            <a:spLocks noGrp="1"/>
          </p:cNvSpPr>
          <p:nvPr>
            <p:ph type="sldNum" sz="quarter" idx="4"/>
          </p:nvPr>
        </p:nvSpPr>
        <p:spPr/>
        <p:txBody>
          <a:bodyPr/>
          <a:lstStyle/>
          <a:p>
            <a:fld id="{2268B489-3880-4EF0-AEB8-F6FDF431A241}" type="slidenum">
              <a:rPr lang="en-US" smtClean="0"/>
              <a:pPr/>
              <a:t>17</a:t>
            </a:fld>
            <a:endParaRPr lang="en-US" dirty="0"/>
          </a:p>
        </p:txBody>
      </p:sp>
    </p:spTree>
    <p:extLst>
      <p:ext uri="{BB962C8B-B14F-4D97-AF65-F5344CB8AC3E}">
        <p14:creationId xmlns:p14="http://schemas.microsoft.com/office/powerpoint/2010/main" val="12871667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593" y="609600"/>
            <a:ext cx="8341645" cy="802990"/>
          </a:xfrm>
        </p:spPr>
        <p:txBody>
          <a:bodyPr>
            <a:normAutofit/>
          </a:bodyPr>
          <a:lstStyle/>
          <a:p>
            <a:r>
              <a:rPr lang="en-US" sz="3600" dirty="0"/>
              <a:t>TIXC: Initial Steps Training</a:t>
            </a:r>
            <a:r>
              <a:rPr lang="en-US" sz="2400" dirty="0"/>
              <a:t> 2 of 4</a:t>
            </a:r>
          </a:p>
        </p:txBody>
      </p:sp>
      <p:sp>
        <p:nvSpPr>
          <p:cNvPr id="7" name="Text Placeholder 6"/>
          <p:cNvSpPr>
            <a:spLocks noGrp="1"/>
          </p:cNvSpPr>
          <p:nvPr>
            <p:ph type="body" sz="quarter" idx="17"/>
          </p:nvPr>
        </p:nvSpPr>
        <p:spPr/>
        <p:txBody>
          <a:bodyPr>
            <a:normAutofit/>
          </a:bodyPr>
          <a:lstStyle/>
          <a:p>
            <a:pPr marL="0" indent="0">
              <a:spcBef>
                <a:spcPts val="0"/>
              </a:spcBef>
              <a:spcAft>
                <a:spcPts val="600"/>
              </a:spcAft>
              <a:buNone/>
            </a:pPr>
            <a:r>
              <a:rPr lang="en-US" dirty="0"/>
              <a:t>All TIX Team Members must be trained on:</a:t>
            </a:r>
          </a:p>
          <a:p>
            <a:pPr marL="914400" lvl="1" indent="-346075">
              <a:spcBef>
                <a:spcPts val="0"/>
              </a:spcBef>
              <a:spcAft>
                <a:spcPts val="600"/>
              </a:spcAft>
            </a:pPr>
            <a:r>
              <a:rPr lang="en-US" sz="2800" dirty="0">
                <a:latin typeface="Calibri" panose="020F0502020204030204" pitchFamily="34" charset="0"/>
                <a:cs typeface="Calibri" panose="020F0502020204030204" pitchFamily="34" charset="0"/>
              </a:rPr>
              <a:t>How to serve impartially </a:t>
            </a:r>
          </a:p>
          <a:p>
            <a:pPr marL="1482725" lvl="1" indent="-336550">
              <a:spcBef>
                <a:spcPts val="0"/>
              </a:spcBef>
              <a:spcAft>
                <a:spcPts val="600"/>
              </a:spcAft>
              <a:buFontTx/>
              <a:buChar char="-"/>
            </a:pPr>
            <a:r>
              <a:rPr lang="en-US" sz="2800" dirty="0">
                <a:latin typeface="Calibri" panose="020F0502020204030204" pitchFamily="34" charset="0"/>
                <a:cs typeface="Calibri" panose="020F0502020204030204" pitchFamily="34" charset="0"/>
              </a:rPr>
              <a:t>Avoiding prejudgment of the facts</a:t>
            </a:r>
          </a:p>
          <a:p>
            <a:pPr marL="1482725" lvl="1" indent="-336550">
              <a:spcBef>
                <a:spcPts val="0"/>
              </a:spcBef>
              <a:spcAft>
                <a:spcPts val="600"/>
              </a:spcAft>
              <a:buFontTx/>
              <a:buChar char="-"/>
            </a:pPr>
            <a:r>
              <a:rPr lang="en-US" sz="2800" dirty="0">
                <a:latin typeface="Calibri" panose="020F0502020204030204" pitchFamily="34" charset="0"/>
                <a:cs typeface="Calibri" panose="020F0502020204030204" pitchFamily="34" charset="0"/>
              </a:rPr>
              <a:t>Conflicts of interest</a:t>
            </a:r>
          </a:p>
          <a:p>
            <a:pPr marL="1482725" lvl="1" indent="-336550">
              <a:spcBef>
                <a:spcPts val="0"/>
              </a:spcBef>
              <a:spcAft>
                <a:spcPts val="600"/>
              </a:spcAft>
              <a:buFontTx/>
              <a:buChar char="-"/>
            </a:pPr>
            <a:r>
              <a:rPr lang="en-US" sz="2800" dirty="0">
                <a:latin typeface="Calibri" panose="020F0502020204030204" pitchFamily="34" charset="0"/>
                <a:cs typeface="Calibri" panose="020F0502020204030204" pitchFamily="34" charset="0"/>
              </a:rPr>
              <a:t>Bias (use reasonable person/”common sense” approach)</a:t>
            </a:r>
          </a:p>
          <a:p>
            <a:pPr marL="1482725" lvl="1" indent="-336550">
              <a:spcBef>
                <a:spcPts val="0"/>
              </a:spcBef>
              <a:spcAft>
                <a:spcPts val="600"/>
              </a:spcAft>
              <a:buFontTx/>
              <a:buChar char="-"/>
            </a:pPr>
            <a:r>
              <a:rPr lang="en-US" sz="2800" dirty="0">
                <a:latin typeface="Calibri" panose="020F0502020204030204" pitchFamily="34" charset="0"/>
                <a:cs typeface="Calibri" panose="020F0502020204030204" pitchFamily="34" charset="0"/>
              </a:rPr>
              <a:t>Not relying on sex stereotypes</a:t>
            </a:r>
          </a:p>
          <a:p>
            <a:pPr marL="1543050" lvl="5" indent="0">
              <a:spcAft>
                <a:spcPts val="900"/>
              </a:spcAft>
              <a:buNone/>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18</a:t>
            </a:fld>
            <a:endParaRPr lang="en-US" dirty="0"/>
          </a:p>
        </p:txBody>
      </p:sp>
    </p:spTree>
    <p:extLst>
      <p:ext uri="{BB962C8B-B14F-4D97-AF65-F5344CB8AC3E}">
        <p14:creationId xmlns:p14="http://schemas.microsoft.com/office/powerpoint/2010/main" val="170252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593" y="838200"/>
            <a:ext cx="8341645" cy="609600"/>
          </a:xfrm>
        </p:spPr>
        <p:txBody>
          <a:bodyPr>
            <a:noAutofit/>
          </a:bodyPr>
          <a:lstStyle/>
          <a:p>
            <a:r>
              <a:rPr lang="en-US" sz="3600" dirty="0"/>
              <a:t>TIXC: Initial Steps Training </a:t>
            </a:r>
            <a:r>
              <a:rPr lang="en-US" sz="2400" dirty="0"/>
              <a:t>3 of 4</a:t>
            </a:r>
          </a:p>
        </p:txBody>
      </p:sp>
      <p:sp>
        <p:nvSpPr>
          <p:cNvPr id="7" name="Text Placeholder 6"/>
          <p:cNvSpPr>
            <a:spLocks noGrp="1"/>
          </p:cNvSpPr>
          <p:nvPr>
            <p:ph type="body" sz="quarter" idx="17"/>
          </p:nvPr>
        </p:nvSpPr>
        <p:spPr/>
        <p:txBody>
          <a:bodyPr>
            <a:normAutofit/>
          </a:bodyPr>
          <a:lstStyle/>
          <a:p>
            <a:pPr marL="461962" indent="0">
              <a:lnSpc>
                <a:spcPct val="100000"/>
              </a:lnSpc>
              <a:spcBef>
                <a:spcPts val="0"/>
              </a:spcBef>
              <a:spcAft>
                <a:spcPts val="600"/>
              </a:spcAft>
              <a:buNone/>
            </a:pPr>
            <a:r>
              <a:rPr lang="en-US" sz="3200" dirty="0"/>
              <a:t>All TIX </a:t>
            </a:r>
            <a:r>
              <a:rPr lang="en-US" sz="3200" dirty="0">
                <a:solidFill>
                  <a:srgbClr val="C00000"/>
                </a:solidFill>
              </a:rPr>
              <a:t>Decision-Makers</a:t>
            </a:r>
            <a:r>
              <a:rPr lang="en-US" sz="3200" dirty="0"/>
              <a:t> must be trained on:</a:t>
            </a:r>
          </a:p>
          <a:p>
            <a:pPr marL="914400" lvl="1" indent="-452438">
              <a:lnSpc>
                <a:spcPct val="100000"/>
              </a:lnSpc>
              <a:spcBef>
                <a:spcPts val="0"/>
              </a:spcBef>
              <a:spcAft>
                <a:spcPts val="600"/>
              </a:spcAft>
            </a:pPr>
            <a:r>
              <a:rPr lang="en-US" sz="3200" dirty="0">
                <a:latin typeface="Calibri" panose="020F0502020204030204" pitchFamily="34" charset="0"/>
                <a:cs typeface="Calibri" panose="020F0502020204030204" pitchFamily="34" charset="0"/>
              </a:rPr>
              <a:t>Technology to be used at a live hearing</a:t>
            </a:r>
          </a:p>
          <a:p>
            <a:pPr marL="914400" lvl="1" indent="-452438">
              <a:lnSpc>
                <a:spcPct val="100000"/>
              </a:lnSpc>
              <a:spcBef>
                <a:spcPts val="0"/>
              </a:spcBef>
              <a:spcAft>
                <a:spcPts val="600"/>
              </a:spcAft>
            </a:pPr>
            <a:r>
              <a:rPr lang="en-US" sz="3200" dirty="0">
                <a:latin typeface="Calibri" panose="020F0502020204030204" pitchFamily="34" charset="0"/>
                <a:cs typeface="Calibri" panose="020F0502020204030204" pitchFamily="34" charset="0"/>
              </a:rPr>
              <a:t>Issues of relevance of questions and evidence</a:t>
            </a:r>
          </a:p>
          <a:p>
            <a:pPr marL="1541463" lvl="2" indent="-457200">
              <a:lnSpc>
                <a:spcPct val="100000"/>
              </a:lnSpc>
              <a:spcBef>
                <a:spcPts val="0"/>
              </a:spcBef>
              <a:spcAft>
                <a:spcPts val="600"/>
              </a:spcAft>
              <a:buFont typeface="Calibri" panose="020F0502020204030204" pitchFamily="34" charset="0"/>
              <a:buChar char="̶"/>
            </a:pPr>
            <a:r>
              <a:rPr lang="en-US" sz="2800" dirty="0">
                <a:latin typeface="Calibri" panose="020F0502020204030204" pitchFamily="34" charset="0"/>
                <a:cs typeface="Calibri" panose="020F0502020204030204" pitchFamily="34" charset="0"/>
              </a:rPr>
              <a:t>Including rape shield provisions in 34 C.F.R. §106.45(b)(6)</a:t>
            </a:r>
          </a:p>
          <a:p>
            <a:pPr marL="1543050" lvl="5" indent="0">
              <a:spcAft>
                <a:spcPts val="900"/>
              </a:spcAft>
              <a:buNone/>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19</a:t>
            </a:fld>
            <a:endParaRPr lang="en-US" dirty="0"/>
          </a:p>
        </p:txBody>
      </p:sp>
    </p:spTree>
    <p:extLst>
      <p:ext uri="{BB962C8B-B14F-4D97-AF65-F5344CB8AC3E}">
        <p14:creationId xmlns:p14="http://schemas.microsoft.com/office/powerpoint/2010/main" val="54321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400" dirty="0"/>
              <a:t>Disclaimers</a:t>
            </a:r>
          </a:p>
        </p:txBody>
      </p:sp>
      <p:sp>
        <p:nvSpPr>
          <p:cNvPr id="5" name="Text Placeholder 4"/>
          <p:cNvSpPr>
            <a:spLocks noGrp="1"/>
          </p:cNvSpPr>
          <p:nvPr>
            <p:ph type="body" sz="quarter" idx="17"/>
          </p:nvPr>
        </p:nvSpPr>
        <p:spPr/>
        <p:txBody>
          <a:bodyPr>
            <a:normAutofit/>
          </a:bodyPr>
          <a:lstStyle/>
          <a:p>
            <a:pPr marL="342900" indent="-342900">
              <a:buFont typeface="Arial" panose="020B0604020202020204" pitchFamily="34" charset="0"/>
              <a:buChar char="•"/>
            </a:pPr>
            <a:r>
              <a:rPr lang="en-US" dirty="0"/>
              <a:t>We are not giving you legal advice</a:t>
            </a:r>
          </a:p>
          <a:p>
            <a:pPr marL="342900" indent="-342900">
              <a:buFont typeface="Arial" panose="020B0604020202020204" pitchFamily="34" charset="0"/>
              <a:buChar char="•"/>
            </a:pPr>
            <a:r>
              <a:rPr lang="en-US" dirty="0"/>
              <a:t>Consult with your legal counsel regarding how best to address a specific situation</a:t>
            </a:r>
          </a:p>
          <a:p>
            <a:pPr marL="342900" indent="-342900">
              <a:buFont typeface="Arial" panose="020B0604020202020204" pitchFamily="34" charset="0"/>
              <a:buChar char="•"/>
            </a:pPr>
            <a:r>
              <a:rPr lang="en-US" dirty="0"/>
              <a:t>You should have already received a copy of the slides by email but if not, drop us a note in the chat and we will post a download link.</a:t>
            </a:r>
          </a:p>
        </p:txBody>
      </p:sp>
      <p:sp>
        <p:nvSpPr>
          <p:cNvPr id="6" name="Text Placeholder 5"/>
          <p:cNvSpPr>
            <a:spLocks noGrp="1"/>
          </p:cNvSpPr>
          <p:nvPr>
            <p:ph type="body" sz="quarter" idx="29"/>
          </p:nvPr>
        </p:nvSpPr>
        <p:spPr>
          <a:xfrm>
            <a:off x="416593" y="1447800"/>
            <a:ext cx="8341645" cy="914400"/>
          </a:xfrm>
        </p:spPr>
        <p:txBody>
          <a:bodyPr>
            <a:normAutofit/>
          </a:bodyPr>
          <a:lstStyle/>
          <a:p>
            <a:pPr marL="115888"/>
            <a:r>
              <a:rPr lang="en-US" sz="3200" dirty="0">
                <a:solidFill>
                  <a:srgbClr val="0155A6"/>
                </a:solidFill>
              </a:rPr>
              <a:t>We can’t help ourselves. We’re lawyers.</a:t>
            </a:r>
          </a:p>
        </p:txBody>
      </p:sp>
      <p:sp>
        <p:nvSpPr>
          <p:cNvPr id="2" name="Slide Number Placeholder 1"/>
          <p:cNvSpPr>
            <a:spLocks noGrp="1"/>
          </p:cNvSpPr>
          <p:nvPr>
            <p:ph type="sldNum" sz="quarter" idx="4"/>
          </p:nvPr>
        </p:nvSpPr>
        <p:spPr/>
        <p:txBody>
          <a:bodyPr/>
          <a:lstStyle/>
          <a:p>
            <a:fld id="{2268B489-3880-4EF0-AEB8-F6FDF431A241}" type="slidenum">
              <a:rPr lang="en-US" smtClean="0"/>
              <a:pPr/>
              <a:t>2</a:t>
            </a:fld>
            <a:endParaRPr lang="en-US" dirty="0"/>
          </a:p>
        </p:txBody>
      </p:sp>
      <p:sp>
        <p:nvSpPr>
          <p:cNvPr id="7" name="Rectangle 6" descr=" Bricker Graydon Logo ">
            <a:extLst>
              <a:ext uri="{FF2B5EF4-FFF2-40B4-BE49-F238E27FC236}">
                <a16:creationId xmlns:a16="http://schemas.microsoft.com/office/drawing/2014/main" id="{597B3EC8-DB99-4B60-A477-88D67652A983}"/>
              </a:ext>
            </a:extLst>
          </p:cNvPr>
          <p:cNvSpPr/>
          <p:nvPr/>
        </p:nvSpPr>
        <p:spPr>
          <a:xfrm>
            <a:off x="6096000" y="87297"/>
            <a:ext cx="27432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9014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593" y="838200"/>
            <a:ext cx="8341645" cy="609600"/>
          </a:xfrm>
        </p:spPr>
        <p:txBody>
          <a:bodyPr>
            <a:noAutofit/>
          </a:bodyPr>
          <a:lstStyle/>
          <a:p>
            <a:r>
              <a:rPr lang="en-US" sz="3600" dirty="0"/>
              <a:t>TIXC: Initial Steps Training </a:t>
            </a:r>
            <a:r>
              <a:rPr lang="en-US" sz="2400" dirty="0"/>
              <a:t>4 of 4</a:t>
            </a:r>
          </a:p>
        </p:txBody>
      </p:sp>
      <p:sp>
        <p:nvSpPr>
          <p:cNvPr id="7" name="Text Placeholder 6"/>
          <p:cNvSpPr>
            <a:spLocks noGrp="1"/>
          </p:cNvSpPr>
          <p:nvPr>
            <p:ph type="body" sz="quarter" idx="17"/>
          </p:nvPr>
        </p:nvSpPr>
        <p:spPr/>
        <p:txBody>
          <a:bodyPr>
            <a:normAutofit/>
          </a:bodyPr>
          <a:lstStyle/>
          <a:p>
            <a:pPr marL="0" indent="0">
              <a:lnSpc>
                <a:spcPct val="100000"/>
              </a:lnSpc>
              <a:spcBef>
                <a:spcPts val="0"/>
              </a:spcBef>
              <a:spcAft>
                <a:spcPts val="1200"/>
              </a:spcAft>
              <a:buNone/>
            </a:pPr>
            <a:r>
              <a:rPr lang="en-US" sz="3200" dirty="0"/>
              <a:t>All TIX </a:t>
            </a:r>
            <a:r>
              <a:rPr lang="en-US" sz="3200" dirty="0">
                <a:solidFill>
                  <a:srgbClr val="C00000"/>
                </a:solidFill>
              </a:rPr>
              <a:t>Investigators</a:t>
            </a:r>
            <a:r>
              <a:rPr lang="en-US" sz="3200" dirty="0"/>
              <a:t> must be trained on:</a:t>
            </a:r>
          </a:p>
          <a:p>
            <a:pPr marL="801688" lvl="1" indent="-414338">
              <a:lnSpc>
                <a:spcPct val="100000"/>
              </a:lnSpc>
              <a:spcBef>
                <a:spcPts val="0"/>
              </a:spcBef>
              <a:spcAft>
                <a:spcPts val="1200"/>
              </a:spcAft>
            </a:pPr>
            <a:r>
              <a:rPr lang="en-US" sz="3200" dirty="0">
                <a:latin typeface="Calibri" panose="020F0502020204030204" pitchFamily="34" charset="0"/>
                <a:cs typeface="Calibri" panose="020F0502020204030204" pitchFamily="34" charset="0"/>
              </a:rPr>
              <a:t>Issues of relevance to create an investigative report that fairly summarizes relevant evidence</a:t>
            </a:r>
          </a:p>
          <a:p>
            <a:pPr marL="1543050" lvl="5" indent="0">
              <a:lnSpc>
                <a:spcPct val="100000"/>
              </a:lnSpc>
              <a:spcBef>
                <a:spcPts val="0"/>
              </a:spcBef>
              <a:spcAft>
                <a:spcPts val="1200"/>
              </a:spcAft>
              <a:buNone/>
            </a:pPr>
            <a:endParaRPr lang="en-US" sz="3200" dirty="0">
              <a:latin typeface="Calibri" panose="020F0502020204030204" pitchFamily="34" charset="0"/>
              <a:cs typeface="Calibri" panose="020F050202020403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20</a:t>
            </a:fld>
            <a:endParaRPr lang="en-US" dirty="0"/>
          </a:p>
        </p:txBody>
      </p:sp>
    </p:spTree>
    <p:extLst>
      <p:ext uri="{BB962C8B-B14F-4D97-AF65-F5344CB8AC3E}">
        <p14:creationId xmlns:p14="http://schemas.microsoft.com/office/powerpoint/2010/main" val="1250004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762000"/>
            <a:ext cx="8440300" cy="609600"/>
          </a:xfrm>
        </p:spPr>
        <p:txBody>
          <a:bodyPr>
            <a:noAutofit/>
          </a:bodyPr>
          <a:lstStyle/>
          <a:p>
            <a:r>
              <a:rPr lang="en-US" sz="3200" dirty="0"/>
              <a:t>TIXC: Initial Steps Training Materials </a:t>
            </a:r>
          </a:p>
        </p:txBody>
      </p:sp>
      <p:sp>
        <p:nvSpPr>
          <p:cNvPr id="2" name="Text Placeholder 1"/>
          <p:cNvSpPr>
            <a:spLocks noGrp="1"/>
          </p:cNvSpPr>
          <p:nvPr>
            <p:ph type="body" sz="quarter" idx="17"/>
          </p:nvPr>
        </p:nvSpPr>
        <p:spPr>
          <a:xfrm>
            <a:off x="416719" y="2000250"/>
            <a:ext cx="8341519" cy="4404296"/>
          </a:xfrm>
        </p:spPr>
        <p:txBody>
          <a:bodyPr/>
          <a:lstStyle/>
          <a:p>
            <a:pPr marL="0" lvl="5" indent="0">
              <a:lnSpc>
                <a:spcPct val="100000"/>
              </a:lnSpc>
              <a:buNone/>
            </a:pPr>
            <a:r>
              <a:rPr lang="en-US" sz="3200" dirty="0">
                <a:solidFill>
                  <a:schemeClr val="tx1">
                    <a:lumMod val="75000"/>
                    <a:lumOff val="25000"/>
                  </a:schemeClr>
                </a:solidFill>
                <a:latin typeface="Calibri" panose="020F0502020204030204" pitchFamily="34" charset="0"/>
                <a:cs typeface="Calibri" panose="020F0502020204030204" pitchFamily="34" charset="0"/>
              </a:rPr>
              <a:t>Required to Post Training Materials </a:t>
            </a:r>
          </a:p>
          <a:p>
            <a:pPr marL="0" lvl="5" indent="0">
              <a:lnSpc>
                <a:spcPct val="100000"/>
              </a:lnSpc>
              <a:buNone/>
            </a:pPr>
            <a:r>
              <a:rPr lang="en-US" sz="2400" dirty="0">
                <a:solidFill>
                  <a:schemeClr val="tx1">
                    <a:lumMod val="75000"/>
                    <a:lumOff val="25000"/>
                  </a:schemeClr>
                </a:solidFill>
                <a:latin typeface="Calibri" panose="020F0502020204030204" pitchFamily="34" charset="0"/>
                <a:cs typeface="Calibri" panose="020F0502020204030204" pitchFamily="34" charset="0"/>
              </a:rPr>
              <a:t>(34 C.F.R § 106.45(b)(1)(iii))</a:t>
            </a:r>
          </a:p>
          <a:p>
            <a:pPr marL="0" lvl="5" indent="0">
              <a:lnSpc>
                <a:spcPct val="100000"/>
              </a:lnSpc>
              <a:spcAft>
                <a:spcPts val="900"/>
              </a:spcAft>
              <a:buNone/>
            </a:pPr>
            <a:r>
              <a:rPr lang="en-US" sz="2400" dirty="0">
                <a:latin typeface="Calibri" panose="020F0502020204030204" pitchFamily="34" charset="0"/>
                <a:cs typeface="Calibri" panose="020F0502020204030204" pitchFamily="34" charset="0"/>
              </a:rPr>
              <a:t>Section D. All materials used to train Title IX Coordinators, investigators, decision-makers, and any person who facilitates an informal resolution process. A recipient must make these training materials publicly available on its website, or if the recipient does not maintain a website the recipient must make these materials available upon request for inspection by members of the public.</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4"/>
          </p:nvPr>
        </p:nvSpPr>
        <p:spPr/>
        <p:txBody>
          <a:bodyPr/>
          <a:lstStyle/>
          <a:p>
            <a:fld id="{2268B489-3880-4EF0-AEB8-F6FDF431A241}" type="slidenum">
              <a:rPr lang="en-US" smtClean="0"/>
              <a:pPr/>
              <a:t>21</a:t>
            </a:fld>
            <a:endParaRPr lang="en-US" dirty="0"/>
          </a:p>
        </p:txBody>
      </p:sp>
    </p:spTree>
    <p:extLst>
      <p:ext uri="{BB962C8B-B14F-4D97-AF65-F5344CB8AC3E}">
        <p14:creationId xmlns:p14="http://schemas.microsoft.com/office/powerpoint/2010/main" val="3815259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959" y="457200"/>
            <a:ext cx="8224486" cy="1102896"/>
          </a:xfrm>
        </p:spPr>
        <p:txBody>
          <a:bodyPr>
            <a:noAutofit/>
          </a:bodyPr>
          <a:lstStyle/>
          <a:p>
            <a:r>
              <a:rPr lang="en-US" sz="3200" dirty="0"/>
              <a:t>TIXC: Process and Implementation </a:t>
            </a:r>
            <a:br>
              <a:rPr lang="en-US" sz="3200" dirty="0"/>
            </a:br>
            <a:r>
              <a:rPr lang="en-US" sz="3200" dirty="0"/>
              <a:t>Considerations </a:t>
            </a:r>
            <a:r>
              <a:rPr lang="en-US" sz="2400" dirty="0"/>
              <a:t>1 of 5</a:t>
            </a:r>
          </a:p>
        </p:txBody>
      </p:sp>
      <p:sp>
        <p:nvSpPr>
          <p:cNvPr id="7" name="Text Placeholder 6"/>
          <p:cNvSpPr>
            <a:spLocks noGrp="1"/>
          </p:cNvSpPr>
          <p:nvPr>
            <p:ph type="body" sz="quarter" idx="17"/>
          </p:nvPr>
        </p:nvSpPr>
        <p:spPr>
          <a:xfrm>
            <a:off x="421959" y="1845846"/>
            <a:ext cx="8341519" cy="4404296"/>
          </a:xfrm>
        </p:spPr>
        <p:txBody>
          <a:bodyPr>
            <a:normAutofit fontScale="92500" lnSpcReduction="10000"/>
          </a:bodyPr>
          <a:lstStyle/>
          <a:p>
            <a:pPr lvl="1" indent="0">
              <a:lnSpc>
                <a:spcPct val="100000"/>
              </a:lnSpc>
              <a:spcAft>
                <a:spcPts val="900"/>
              </a:spcAft>
              <a:buNone/>
            </a:pPr>
            <a:r>
              <a:rPr lang="en-US" dirty="0">
                <a:latin typeface="Calibri" panose="020F0502020204030204" pitchFamily="34" charset="0"/>
                <a:cs typeface="Calibri" panose="020F0502020204030204" pitchFamily="34" charset="0"/>
              </a:rPr>
              <a:t>Review your Title IX Policy for compliance</a:t>
            </a:r>
          </a:p>
          <a:p>
            <a:pPr marL="1114425" lvl="2" indent="-428625">
              <a:lnSpc>
                <a:spcPct val="100000"/>
              </a:lnSpc>
              <a:spcAft>
                <a:spcPts val="9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What about cases that </a:t>
            </a:r>
            <a:r>
              <a:rPr lang="en-US" sz="2400" i="1" dirty="0">
                <a:latin typeface="Calibri" panose="020F0502020204030204" pitchFamily="34" charset="0"/>
                <a:cs typeface="Calibri" panose="020F0502020204030204" pitchFamily="34" charset="0"/>
              </a:rPr>
              <a:t>were </a:t>
            </a:r>
            <a:r>
              <a:rPr lang="en-US" sz="2400" dirty="0">
                <a:latin typeface="Calibri" panose="020F0502020204030204" pitchFamily="34" charset="0"/>
                <a:cs typeface="Calibri" panose="020F0502020204030204" pitchFamily="34" charset="0"/>
              </a:rPr>
              <a:t>covered by your policy in previous years but are not covered by the current Title IX regulations?</a:t>
            </a:r>
          </a:p>
          <a:p>
            <a:pPr marL="1114425" lvl="2" indent="-428625">
              <a:lnSpc>
                <a:spcPct val="100000"/>
              </a:lnSpc>
              <a:spcAft>
                <a:spcPts val="9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What about conduct that </a:t>
            </a:r>
            <a:r>
              <a:rPr lang="en-US" sz="2400" i="1" dirty="0">
                <a:latin typeface="Calibri" panose="020F0502020204030204" pitchFamily="34" charset="0"/>
                <a:cs typeface="Calibri" panose="020F0502020204030204" pitchFamily="34" charset="0"/>
              </a:rPr>
              <a:t>was </a:t>
            </a:r>
            <a:r>
              <a:rPr lang="en-US" sz="2400" dirty="0">
                <a:latin typeface="Calibri" panose="020F0502020204030204" pitchFamily="34" charset="0"/>
                <a:cs typeface="Calibri" panose="020F0502020204030204" pitchFamily="34" charset="0"/>
              </a:rPr>
              <a:t>covered by your policy in previous years but may not be included in the new definition of Sexual Harassment?</a:t>
            </a:r>
          </a:p>
          <a:p>
            <a:pPr marL="1628775" lvl="3" indent="-428625">
              <a:lnSpc>
                <a:spcPct val="100000"/>
              </a:lnSpc>
              <a:spcAft>
                <a:spcPts val="900"/>
              </a:spcAft>
              <a:buClr>
                <a:srgbClr val="404040"/>
              </a:buClr>
            </a:pPr>
            <a:r>
              <a:rPr lang="en-US" sz="2000" dirty="0">
                <a:latin typeface="Calibri" panose="020F0502020204030204" pitchFamily="34" charset="0"/>
                <a:cs typeface="Calibri" panose="020F0502020204030204" pitchFamily="34" charset="0"/>
              </a:rPr>
              <a:t>Sexual Exploitation</a:t>
            </a:r>
          </a:p>
          <a:p>
            <a:pPr marL="1628775" lvl="3" indent="-428625">
              <a:lnSpc>
                <a:spcPct val="100000"/>
              </a:lnSpc>
              <a:spcAft>
                <a:spcPts val="900"/>
              </a:spcAft>
              <a:buClr>
                <a:srgbClr val="404040"/>
              </a:buClr>
            </a:pPr>
            <a:r>
              <a:rPr lang="en-US" sz="2000" dirty="0">
                <a:latin typeface="Calibri" panose="020F0502020204030204" pitchFamily="34" charset="0"/>
                <a:cs typeface="Calibri" panose="020F0502020204030204" pitchFamily="34" charset="0"/>
              </a:rPr>
              <a:t>Stalking that is NOT based on sex</a:t>
            </a:r>
          </a:p>
          <a:p>
            <a:pPr marL="1628775" lvl="3" indent="-428625">
              <a:lnSpc>
                <a:spcPct val="100000"/>
              </a:lnSpc>
              <a:spcAft>
                <a:spcPts val="900"/>
              </a:spcAft>
              <a:buClr>
                <a:srgbClr val="404040"/>
              </a:buClr>
            </a:pPr>
            <a:r>
              <a:rPr lang="en-US" sz="2000" dirty="0">
                <a:latin typeface="Calibri" panose="020F0502020204030204" pitchFamily="34" charset="0"/>
                <a:cs typeface="Calibri" panose="020F0502020204030204" pitchFamily="34" charset="0"/>
              </a:rPr>
              <a:t>Title VII sexual harassment – still protects employee complainants</a:t>
            </a:r>
          </a:p>
          <a:p>
            <a:pPr marL="1114425" lvl="2" indent="-428625">
              <a:lnSpc>
                <a:spcPct val="100000"/>
              </a:lnSpc>
              <a:spcAft>
                <a:spcPts val="9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Use of your Student/Employee Code of Conduct in cases outside of Title IX jurisdiction?  Or keep it in your office?</a:t>
            </a:r>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22</a:t>
            </a:fld>
            <a:endParaRPr lang="en-US" dirty="0"/>
          </a:p>
        </p:txBody>
      </p:sp>
    </p:spTree>
    <p:extLst>
      <p:ext uri="{BB962C8B-B14F-4D97-AF65-F5344CB8AC3E}">
        <p14:creationId xmlns:p14="http://schemas.microsoft.com/office/powerpoint/2010/main" val="1350734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228600"/>
            <a:ext cx="8341645" cy="1331496"/>
          </a:xfrm>
        </p:spPr>
        <p:txBody>
          <a:bodyPr>
            <a:noAutofit/>
          </a:bodyPr>
          <a:lstStyle/>
          <a:p>
            <a:r>
              <a:rPr lang="en-US" sz="3200" dirty="0"/>
              <a:t>TIXC: Process and Implementation </a:t>
            </a:r>
            <a:br>
              <a:rPr lang="en-US" sz="3200" dirty="0"/>
            </a:br>
            <a:r>
              <a:rPr lang="en-US" sz="3200" dirty="0"/>
              <a:t>Considerations </a:t>
            </a:r>
            <a:r>
              <a:rPr lang="en-US" sz="2400" dirty="0"/>
              <a:t>2 of 5</a:t>
            </a:r>
          </a:p>
        </p:txBody>
      </p:sp>
      <p:sp>
        <p:nvSpPr>
          <p:cNvPr id="7" name="Text Placeholder 6"/>
          <p:cNvSpPr>
            <a:spLocks noGrp="1"/>
          </p:cNvSpPr>
          <p:nvPr>
            <p:ph type="body" sz="quarter" idx="17"/>
          </p:nvPr>
        </p:nvSpPr>
        <p:spPr>
          <a:xfrm>
            <a:off x="304801" y="1712496"/>
            <a:ext cx="8437896" cy="4307304"/>
          </a:xfrm>
        </p:spPr>
        <p:txBody>
          <a:bodyPr>
            <a:normAutofit/>
          </a:bodyPr>
          <a:lstStyle/>
          <a:p>
            <a:pPr lvl="1" indent="0">
              <a:lnSpc>
                <a:spcPct val="100000"/>
              </a:lnSpc>
              <a:spcAft>
                <a:spcPts val="900"/>
              </a:spcAft>
              <a:buNone/>
            </a:pPr>
            <a:r>
              <a:rPr lang="en-US" dirty="0">
                <a:latin typeface="Calibri" panose="020F0502020204030204" pitchFamily="34" charset="0"/>
                <a:cs typeface="Calibri" panose="020F0502020204030204" pitchFamily="34" charset="0"/>
              </a:rPr>
              <a:t>Review your Title IX Policy for compliance</a:t>
            </a:r>
          </a:p>
          <a:p>
            <a:pPr marL="1114425" lvl="2" indent="-428625">
              <a:lnSpc>
                <a:spcPct val="100000"/>
              </a:lnSpc>
              <a:spcAft>
                <a:spcPts val="9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Grievance Policy Requirements</a:t>
            </a:r>
          </a:p>
          <a:p>
            <a:pPr marL="1628775" lvl="3" indent="-428625">
              <a:lnSpc>
                <a:spcPct val="100000"/>
              </a:lnSpc>
              <a:spcAft>
                <a:spcPts val="900"/>
              </a:spcAft>
              <a:buClr>
                <a:srgbClr val="404040"/>
              </a:buClr>
            </a:pPr>
            <a:r>
              <a:rPr lang="en-US" sz="2000" dirty="0">
                <a:latin typeface="Calibri" panose="020F0502020204030204" pitchFamily="34" charset="0"/>
                <a:cs typeface="Calibri" panose="020F0502020204030204" pitchFamily="34" charset="0"/>
              </a:rPr>
              <a:t>Time for parties and their advisors to review evidence (10 days to submit a written response, “which the investigator will consider prior to completion of the investigative report”) </a:t>
            </a:r>
            <a:endParaRPr lang="en-US" dirty="0">
              <a:latin typeface="Calibri" panose="020F0502020204030204" pitchFamily="34" charset="0"/>
              <a:cs typeface="Calibri" panose="020F0502020204030204" pitchFamily="34" charset="0"/>
            </a:endParaRPr>
          </a:p>
          <a:p>
            <a:pPr marL="2174875" lvl="4" indent="-428625">
              <a:lnSpc>
                <a:spcPct val="100000"/>
              </a:lnSpc>
              <a:spcAft>
                <a:spcPts val="900"/>
              </a:spcAft>
              <a:buClr>
                <a:srgbClr val="404040"/>
              </a:buClr>
            </a:pPr>
            <a:r>
              <a:rPr lang="en-US" sz="1800" dirty="0">
                <a:latin typeface="Calibri" panose="020F0502020204030204" pitchFamily="34" charset="0"/>
                <a:cs typeface="Calibri" panose="020F0502020204030204" pitchFamily="34" charset="0"/>
              </a:rPr>
              <a:t>34 C.F.R. §106.45(b)(5)(vi)</a:t>
            </a:r>
          </a:p>
          <a:p>
            <a:pPr marL="1628775" lvl="3" indent="-428625">
              <a:lnSpc>
                <a:spcPct val="100000"/>
              </a:lnSpc>
              <a:spcAft>
                <a:spcPts val="900"/>
              </a:spcAft>
              <a:buClr>
                <a:srgbClr val="404040"/>
              </a:buClr>
            </a:pPr>
            <a:r>
              <a:rPr lang="en-US" sz="2000" dirty="0">
                <a:latin typeface="Calibri" panose="020F0502020204030204" pitchFamily="34" charset="0"/>
                <a:cs typeface="Calibri" panose="020F0502020204030204" pitchFamily="34" charset="0"/>
              </a:rPr>
              <a:t>Time for parties and their advisors to review the investigative report and respond in writing (at least 10 days prior to the hearing)</a:t>
            </a:r>
          </a:p>
          <a:p>
            <a:pPr marL="2174875" lvl="4" indent="-428625">
              <a:lnSpc>
                <a:spcPct val="100000"/>
              </a:lnSpc>
              <a:spcAft>
                <a:spcPts val="900"/>
              </a:spcAft>
              <a:buClr>
                <a:srgbClr val="404040"/>
              </a:buClr>
            </a:pPr>
            <a:r>
              <a:rPr lang="en-US" sz="1800" dirty="0">
                <a:latin typeface="Calibri" panose="020F0502020204030204" pitchFamily="34" charset="0"/>
                <a:cs typeface="Calibri" panose="020F0502020204030204" pitchFamily="34" charset="0"/>
              </a:rPr>
              <a:t>34 C.F.R. §106.45(b)(5)(vii)</a:t>
            </a:r>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23</a:t>
            </a:fld>
            <a:endParaRPr lang="en-US" dirty="0"/>
          </a:p>
        </p:txBody>
      </p:sp>
    </p:spTree>
    <p:extLst>
      <p:ext uri="{BB962C8B-B14F-4D97-AF65-F5344CB8AC3E}">
        <p14:creationId xmlns:p14="http://schemas.microsoft.com/office/powerpoint/2010/main" val="20679588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8935" y="457200"/>
            <a:ext cx="8341645" cy="1102896"/>
          </a:xfrm>
        </p:spPr>
        <p:txBody>
          <a:bodyPr>
            <a:noAutofit/>
          </a:bodyPr>
          <a:lstStyle/>
          <a:p>
            <a:r>
              <a:rPr lang="en-US" sz="3200" dirty="0"/>
              <a:t>TIXC: Process and Implementation </a:t>
            </a:r>
            <a:br>
              <a:rPr lang="en-US" sz="3200" dirty="0"/>
            </a:br>
            <a:r>
              <a:rPr lang="en-US" sz="3200" dirty="0"/>
              <a:t>Considerations </a:t>
            </a:r>
            <a:r>
              <a:rPr lang="en-US" sz="2400" dirty="0"/>
              <a:t>3 of 5</a:t>
            </a:r>
          </a:p>
        </p:txBody>
      </p:sp>
      <p:sp>
        <p:nvSpPr>
          <p:cNvPr id="7" name="Text Placeholder 6"/>
          <p:cNvSpPr>
            <a:spLocks noGrp="1"/>
          </p:cNvSpPr>
          <p:nvPr>
            <p:ph type="body" sz="quarter" idx="17"/>
          </p:nvPr>
        </p:nvSpPr>
        <p:spPr>
          <a:xfrm>
            <a:off x="304801" y="1712496"/>
            <a:ext cx="8437896" cy="5145504"/>
          </a:xfrm>
        </p:spPr>
        <p:txBody>
          <a:bodyPr>
            <a:normAutofit/>
          </a:bodyPr>
          <a:lstStyle/>
          <a:p>
            <a:pPr lvl="1" indent="0">
              <a:lnSpc>
                <a:spcPct val="100000"/>
              </a:lnSpc>
              <a:spcAft>
                <a:spcPts val="900"/>
              </a:spcAft>
              <a:buNone/>
            </a:pPr>
            <a:r>
              <a:rPr lang="en-US" sz="2800" dirty="0">
                <a:latin typeface="Calibri" panose="020F0502020204030204" pitchFamily="34" charset="0"/>
                <a:cs typeface="Calibri" panose="020F0502020204030204" pitchFamily="34" charset="0"/>
              </a:rPr>
              <a:t>Under your policy…</a:t>
            </a:r>
          </a:p>
          <a:p>
            <a:pPr marL="1114425" lvl="2" indent="-428625">
              <a:lnSpc>
                <a:spcPct val="100000"/>
              </a:lnSpc>
              <a:spcAft>
                <a:spcPts val="9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Train your TIX Team on how to explain your process</a:t>
            </a:r>
          </a:p>
          <a:p>
            <a:pPr marL="1628775" lvl="3" indent="-428625">
              <a:lnSpc>
                <a:spcPct val="100000"/>
              </a:lnSpc>
              <a:spcAft>
                <a:spcPts val="900"/>
              </a:spcAft>
              <a:buClr>
                <a:srgbClr val="404040"/>
              </a:buClr>
            </a:pPr>
            <a:r>
              <a:rPr lang="en-US" sz="2200" dirty="0">
                <a:latin typeface="Calibri" panose="020F0502020204030204" pitchFamily="34" charset="0"/>
                <a:cs typeface="Calibri" panose="020F0502020204030204" pitchFamily="34" charset="0"/>
              </a:rPr>
              <a:t>The process required by the regulations can be confusing</a:t>
            </a:r>
          </a:p>
          <a:p>
            <a:pPr marL="1628775" lvl="3" indent="-428625">
              <a:lnSpc>
                <a:spcPct val="100000"/>
              </a:lnSpc>
              <a:spcAft>
                <a:spcPts val="900"/>
              </a:spcAft>
              <a:buClr>
                <a:srgbClr val="404040"/>
              </a:buClr>
            </a:pPr>
            <a:r>
              <a:rPr lang="en-US" sz="2200" dirty="0">
                <a:latin typeface="Calibri" panose="020F0502020204030204" pitchFamily="34" charset="0"/>
                <a:cs typeface="Calibri" panose="020F0502020204030204" pitchFamily="34" charset="0"/>
              </a:rPr>
              <a:t>Have your team members, particularly investigators, explain the new process to YOU</a:t>
            </a:r>
          </a:p>
          <a:p>
            <a:pPr marL="2290763" lvl="4" indent="-428625">
              <a:lnSpc>
                <a:spcPct val="100000"/>
              </a:lnSpc>
              <a:spcAft>
                <a:spcPts val="900"/>
              </a:spcAft>
              <a:buClr>
                <a:srgbClr val="404040"/>
              </a:buClr>
            </a:pPr>
            <a:r>
              <a:rPr lang="en-US" sz="2200" dirty="0">
                <a:latin typeface="Calibri" panose="020F0502020204030204" pitchFamily="34" charset="0"/>
                <a:cs typeface="Calibri" panose="020F0502020204030204" pitchFamily="34" charset="0"/>
              </a:rPr>
              <a:t>How did they do?</a:t>
            </a:r>
          </a:p>
          <a:p>
            <a:pPr marL="2290763" lvl="4" indent="-428625">
              <a:lnSpc>
                <a:spcPct val="100000"/>
              </a:lnSpc>
              <a:spcAft>
                <a:spcPts val="900"/>
              </a:spcAft>
              <a:buClr>
                <a:srgbClr val="404040"/>
              </a:buClr>
            </a:pPr>
            <a:r>
              <a:rPr lang="en-US" sz="2200" dirty="0">
                <a:latin typeface="Calibri" panose="020F0502020204030204" pitchFamily="34" charset="0"/>
                <a:cs typeface="Calibri" panose="020F0502020204030204" pitchFamily="34" charset="0"/>
              </a:rPr>
              <a:t>Would you understand if you were a participant?</a:t>
            </a:r>
          </a:p>
          <a:p>
            <a:pPr marL="2290763" lvl="4" indent="-428625">
              <a:lnSpc>
                <a:spcPct val="100000"/>
              </a:lnSpc>
              <a:spcAft>
                <a:spcPts val="900"/>
              </a:spcAft>
              <a:buClr>
                <a:srgbClr val="404040"/>
              </a:buClr>
            </a:pPr>
            <a:r>
              <a:rPr lang="en-US" sz="2200" dirty="0">
                <a:latin typeface="Calibri" panose="020F0502020204030204" pitchFamily="34" charset="0"/>
                <a:cs typeface="Calibri" panose="020F0502020204030204" pitchFamily="34" charset="0"/>
              </a:rPr>
              <a:t>Can they answer questions?  Admit they need to get more information?</a:t>
            </a:r>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24</a:t>
            </a:fld>
            <a:endParaRPr lang="en-US" dirty="0"/>
          </a:p>
        </p:txBody>
      </p:sp>
    </p:spTree>
    <p:extLst>
      <p:ext uri="{BB962C8B-B14F-4D97-AF65-F5344CB8AC3E}">
        <p14:creationId xmlns:p14="http://schemas.microsoft.com/office/powerpoint/2010/main" val="1124732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304800"/>
            <a:ext cx="8341645" cy="1179096"/>
          </a:xfrm>
        </p:spPr>
        <p:txBody>
          <a:bodyPr>
            <a:noAutofit/>
          </a:bodyPr>
          <a:lstStyle/>
          <a:p>
            <a:r>
              <a:rPr lang="en-US" sz="3200" dirty="0"/>
              <a:t>TIXC: Process and Implementation </a:t>
            </a:r>
            <a:br>
              <a:rPr lang="en-US" sz="3200" dirty="0"/>
            </a:br>
            <a:r>
              <a:rPr lang="en-US" sz="3200" dirty="0"/>
              <a:t>Considerations </a:t>
            </a:r>
            <a:r>
              <a:rPr lang="en-US" sz="2400" dirty="0"/>
              <a:t>4 of 5</a:t>
            </a:r>
          </a:p>
        </p:txBody>
      </p:sp>
      <p:sp>
        <p:nvSpPr>
          <p:cNvPr id="7" name="Text Placeholder 6"/>
          <p:cNvSpPr>
            <a:spLocks noGrp="1"/>
          </p:cNvSpPr>
          <p:nvPr>
            <p:ph type="body" sz="quarter" idx="17"/>
          </p:nvPr>
        </p:nvSpPr>
        <p:spPr>
          <a:xfrm>
            <a:off x="304801" y="1712496"/>
            <a:ext cx="8437896" cy="5145504"/>
          </a:xfrm>
        </p:spPr>
        <p:txBody>
          <a:bodyPr>
            <a:normAutofit/>
          </a:bodyPr>
          <a:lstStyle/>
          <a:p>
            <a:pPr lvl="1" indent="0">
              <a:lnSpc>
                <a:spcPct val="100000"/>
              </a:lnSpc>
              <a:spcAft>
                <a:spcPts val="900"/>
              </a:spcAft>
              <a:buNone/>
            </a:pPr>
            <a:r>
              <a:rPr lang="en-US" sz="2800" dirty="0">
                <a:latin typeface="Calibri" panose="020F0502020204030204" pitchFamily="34" charset="0"/>
                <a:cs typeface="Calibri" panose="020F0502020204030204" pitchFamily="34" charset="0"/>
              </a:rPr>
              <a:t>Under your policy…</a:t>
            </a:r>
          </a:p>
          <a:p>
            <a:pPr marL="1114425" lvl="2" indent="-428625">
              <a:lnSpc>
                <a:spcPct val="100000"/>
              </a:lnSpc>
              <a:spcAft>
                <a:spcPts val="9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Make sure your TIX Team is trained on YOUR institution’s policies and procedures</a:t>
            </a:r>
          </a:p>
          <a:p>
            <a:pPr marL="1114425" lvl="2" indent="-428625">
              <a:lnSpc>
                <a:spcPct val="100000"/>
              </a:lnSpc>
              <a:spcAft>
                <a:spcPts val="900"/>
              </a:spcAft>
              <a:buFont typeface="Arial" panose="020B0604020202020204" pitchFamily="34" charset="0"/>
              <a:buChar char="•"/>
            </a:pPr>
            <a:r>
              <a:rPr lang="en-US" sz="2400" dirty="0">
                <a:latin typeface="Calibri" panose="020F0502020204030204" pitchFamily="34" charset="0"/>
                <a:cs typeface="Calibri" panose="020F0502020204030204" pitchFamily="34" charset="0"/>
              </a:rPr>
              <a:t>Make sure you TIX Team is trained on any technology YOUR institution will be using</a:t>
            </a:r>
          </a:p>
          <a:p>
            <a:pPr marL="1628775" lvl="3" indent="-428625">
              <a:lnSpc>
                <a:spcPct val="100000"/>
              </a:lnSpc>
              <a:spcAft>
                <a:spcPts val="900"/>
              </a:spcAft>
              <a:buClr>
                <a:srgbClr val="404040"/>
              </a:buClr>
            </a:pPr>
            <a:r>
              <a:rPr lang="en-US" sz="2200" dirty="0">
                <a:latin typeface="Calibri" panose="020F0502020204030204" pitchFamily="34" charset="0"/>
                <a:cs typeface="Calibri" panose="020F0502020204030204" pitchFamily="34" charset="0"/>
              </a:rPr>
              <a:t>Not covered here and may not be covered by other trainings</a:t>
            </a:r>
          </a:p>
          <a:p>
            <a:pPr marL="1628775" lvl="3" indent="-428625">
              <a:lnSpc>
                <a:spcPct val="100000"/>
              </a:lnSpc>
              <a:spcAft>
                <a:spcPts val="900"/>
              </a:spcAft>
              <a:buClr>
                <a:srgbClr val="404040"/>
              </a:buClr>
            </a:pPr>
            <a:r>
              <a:rPr lang="en-US" sz="2200" dirty="0">
                <a:latin typeface="Calibri" panose="020F0502020204030204" pitchFamily="34" charset="0"/>
                <a:cs typeface="Calibri" panose="020F0502020204030204" pitchFamily="34" charset="0"/>
              </a:rPr>
              <a:t>Required by 34 C.F.R § 106.45(b)(1)(iii)</a:t>
            </a:r>
          </a:p>
          <a:p>
            <a:pPr marL="1628775" lvl="3" indent="-428625">
              <a:lnSpc>
                <a:spcPct val="100000"/>
              </a:lnSpc>
              <a:spcAft>
                <a:spcPts val="900"/>
              </a:spcAft>
              <a:buClr>
                <a:srgbClr val="404040"/>
              </a:buClr>
            </a:pPr>
            <a:r>
              <a:rPr lang="en-US" sz="2200" dirty="0">
                <a:latin typeface="Calibri" panose="020F0502020204030204" pitchFamily="34" charset="0"/>
                <a:cs typeface="Calibri" panose="020F0502020204030204" pitchFamily="34" charset="0"/>
              </a:rPr>
              <a:t>Example: break-out rooms, waiting rooms, muting attendees</a:t>
            </a:r>
          </a:p>
          <a:p>
            <a:pPr marL="1628775" lvl="3"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25</a:t>
            </a:fld>
            <a:endParaRPr lang="en-US" dirty="0"/>
          </a:p>
        </p:txBody>
      </p:sp>
    </p:spTree>
    <p:extLst>
      <p:ext uri="{BB962C8B-B14F-4D97-AF65-F5344CB8AC3E}">
        <p14:creationId xmlns:p14="http://schemas.microsoft.com/office/powerpoint/2010/main" val="18872983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5847223" cy="990600"/>
          </a:xfrm>
        </p:spPr>
        <p:txBody>
          <a:bodyPr>
            <a:normAutofit fontScale="90000"/>
          </a:bodyPr>
          <a:lstStyle/>
          <a:p>
            <a:r>
              <a:rPr lang="en-US" sz="3600" dirty="0" err="1"/>
              <a:t>TIXC</a:t>
            </a:r>
            <a:r>
              <a:rPr lang="en-US" sz="3600" dirty="0"/>
              <a:t>: Process and Implementation Considerations </a:t>
            </a:r>
            <a:r>
              <a:rPr lang="en-US" sz="2700" dirty="0"/>
              <a:t>5 of 5</a:t>
            </a:r>
            <a:endParaRPr lang="en-US" sz="2000" dirty="0"/>
          </a:p>
        </p:txBody>
      </p:sp>
      <p:sp>
        <p:nvSpPr>
          <p:cNvPr id="7" name="Text Placeholder 6"/>
          <p:cNvSpPr>
            <a:spLocks noGrp="1"/>
          </p:cNvSpPr>
          <p:nvPr>
            <p:ph type="body" sz="quarter" idx="17"/>
          </p:nvPr>
        </p:nvSpPr>
        <p:spPr>
          <a:xfrm>
            <a:off x="304801" y="1712496"/>
            <a:ext cx="8437896" cy="3240504"/>
          </a:xfrm>
        </p:spPr>
        <p:txBody>
          <a:bodyPr>
            <a:normAutofit/>
          </a:bodyPr>
          <a:lstStyle/>
          <a:p>
            <a:pPr lvl="1" indent="0">
              <a:spcAft>
                <a:spcPts val="900"/>
              </a:spcAft>
              <a:buNone/>
            </a:pPr>
            <a:endParaRPr lang="en-US" dirty="0"/>
          </a:p>
          <a:p>
            <a:pPr marL="771525" lvl="1" indent="-428625">
              <a:spcAft>
                <a:spcPts val="900"/>
              </a:spcAft>
            </a:pPr>
            <a:r>
              <a:rPr lang="en-US" sz="3200" dirty="0">
                <a:latin typeface="Calibri" panose="020F0502020204030204" pitchFamily="34" charset="0"/>
                <a:cs typeface="Calibri" panose="020F0502020204030204" pitchFamily="34" charset="0"/>
              </a:rPr>
              <a:t>Other practical tips or considerations?</a:t>
            </a:r>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26</a:t>
            </a:fld>
            <a:endParaRPr lang="en-US" dirty="0"/>
          </a:p>
        </p:txBody>
      </p:sp>
    </p:spTree>
    <p:extLst>
      <p:ext uri="{BB962C8B-B14F-4D97-AF65-F5344CB8AC3E}">
        <p14:creationId xmlns:p14="http://schemas.microsoft.com/office/powerpoint/2010/main" val="244372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5831807" cy="1066800"/>
          </a:xfrm>
        </p:spPr>
        <p:txBody>
          <a:bodyPr>
            <a:normAutofit/>
          </a:bodyPr>
          <a:lstStyle/>
          <a:p>
            <a:pPr defTabSz="342892">
              <a:lnSpc>
                <a:spcPct val="95000"/>
              </a:lnSpc>
            </a:pPr>
            <a:r>
              <a:rPr lang="en-US" sz="3200" dirty="0"/>
              <a:t>After a Report or Complaint of </a:t>
            </a:r>
            <a:br>
              <a:rPr lang="en-US" sz="3200" dirty="0"/>
            </a:br>
            <a:r>
              <a:rPr lang="en-US" sz="3200" dirty="0"/>
              <a:t>Title IX Sexual Harassment</a:t>
            </a:r>
          </a:p>
        </p:txBody>
      </p:sp>
      <p:pic>
        <p:nvPicPr>
          <p:cNvPr id="14" name="Picture Placeholder 13" descr="A woman sitting with a clipboard in her lap talking to another woman."/>
          <p:cNvPicPr>
            <a:picLocks noGrp="1" noChangeAspect="1"/>
          </p:cNvPicPr>
          <p:nvPr>
            <p:ph type="pic" sz="quarter" idx="4294967295"/>
          </p:nvPr>
        </p:nvPicPr>
        <p:blipFill>
          <a:blip r:embed="rId3" cstate="print">
            <a:extLst>
              <a:ext uri="{28A0092B-C50C-407E-A947-70E740481C1C}">
                <a14:useLocalDpi xmlns:a14="http://schemas.microsoft.com/office/drawing/2010/main" val="0"/>
              </a:ext>
            </a:extLst>
          </a:blip>
          <a:stretch>
            <a:fillRect/>
          </a:stretch>
        </p:blipFill>
        <p:spPr>
          <a:xfrm>
            <a:off x="685800" y="1752600"/>
            <a:ext cx="7949401" cy="4876799"/>
          </a:xfrm>
        </p:spPr>
      </p:pic>
      <p:sp>
        <p:nvSpPr>
          <p:cNvPr id="3" name="Slide Number Placeholder 2"/>
          <p:cNvSpPr>
            <a:spLocks noGrp="1"/>
          </p:cNvSpPr>
          <p:nvPr>
            <p:ph type="sldNum" sz="quarter" idx="4"/>
          </p:nvPr>
        </p:nvSpPr>
        <p:spPr/>
        <p:txBody>
          <a:bodyPr/>
          <a:lstStyle/>
          <a:p>
            <a:fld id="{2268B489-3880-4EF0-AEB8-F6FDF431A241}" type="slidenum">
              <a:rPr lang="en-US" smtClean="0"/>
              <a:pPr/>
              <a:t>27</a:t>
            </a:fld>
            <a:endParaRPr lang="en-US" dirty="0"/>
          </a:p>
        </p:txBody>
      </p:sp>
    </p:spTree>
    <p:extLst>
      <p:ext uri="{BB962C8B-B14F-4D97-AF65-F5344CB8AC3E}">
        <p14:creationId xmlns:p14="http://schemas.microsoft.com/office/powerpoint/2010/main" val="3139512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719" y="609600"/>
            <a:ext cx="8341645" cy="721896"/>
          </a:xfrm>
        </p:spPr>
        <p:txBody>
          <a:bodyPr>
            <a:noAutofit/>
          </a:bodyPr>
          <a:lstStyle/>
          <a:p>
            <a:r>
              <a:rPr lang="en-US" sz="4000" dirty="0"/>
              <a:t>TIXC: “Actual knowledge”</a:t>
            </a:r>
          </a:p>
        </p:txBody>
      </p:sp>
      <p:sp>
        <p:nvSpPr>
          <p:cNvPr id="6" name="Text Placeholder 5"/>
          <p:cNvSpPr>
            <a:spLocks noGrp="1"/>
          </p:cNvSpPr>
          <p:nvPr>
            <p:ph type="body" sz="quarter" idx="17"/>
          </p:nvPr>
        </p:nvSpPr>
        <p:spPr>
          <a:xfrm>
            <a:off x="533400" y="1967930"/>
            <a:ext cx="8224838" cy="4404296"/>
          </a:xfrm>
        </p:spPr>
        <p:txBody>
          <a:bodyPr/>
          <a:lstStyle/>
          <a:p>
            <a:pPr marL="0" indent="0">
              <a:buNone/>
            </a:pPr>
            <a:r>
              <a:rPr lang="en-US" dirty="0"/>
              <a:t>“(a) As used in this part:</a:t>
            </a:r>
          </a:p>
          <a:p>
            <a:pPr marL="0" indent="0">
              <a:buNone/>
            </a:pPr>
            <a:r>
              <a:rPr lang="en-US" i="1" dirty="0"/>
              <a:t>Actual knowledge</a:t>
            </a:r>
            <a:r>
              <a:rPr lang="en-US" dirty="0"/>
              <a:t> means notice of sexual harassment or allegations of sexual harassment to a recipient’s Title IX Coordinator or any official of the recipient who has authority to institute corrective measurers on behalf of the recipient, or to any employee of an elementary and secondary school.  Imputation of knowledge based solely on vicarious liability or construction notice is insufficient to constitute actual knowledge.  </a:t>
            </a:r>
            <a:endParaRPr lang="en-US" i="1"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28</a:t>
            </a:fld>
            <a:endParaRPr lang="en-US" dirty="0"/>
          </a:p>
        </p:txBody>
      </p:sp>
    </p:spTree>
    <p:extLst>
      <p:ext uri="{BB962C8B-B14F-4D97-AF65-F5344CB8AC3E}">
        <p14:creationId xmlns:p14="http://schemas.microsoft.com/office/powerpoint/2010/main" val="1390707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228600"/>
            <a:ext cx="8341645" cy="1219200"/>
          </a:xfrm>
        </p:spPr>
        <p:txBody>
          <a:bodyPr>
            <a:normAutofit/>
          </a:bodyPr>
          <a:lstStyle/>
          <a:p>
            <a:r>
              <a:rPr lang="en-US" sz="4000" dirty="0" err="1"/>
              <a:t>TIXC</a:t>
            </a:r>
            <a:r>
              <a:rPr lang="en-US" sz="4000" dirty="0"/>
              <a:t>: “Actual Knowledge” </a:t>
            </a:r>
            <a:br>
              <a:rPr lang="en-US" sz="4000" dirty="0"/>
            </a:br>
            <a:r>
              <a:rPr lang="en-US" sz="2700" dirty="0"/>
              <a:t>34 C.F.R § 106.30(a)</a:t>
            </a:r>
            <a:endParaRPr lang="en-US" dirty="0"/>
          </a:p>
        </p:txBody>
      </p:sp>
      <p:sp>
        <p:nvSpPr>
          <p:cNvPr id="7" name="Text Placeholder 6"/>
          <p:cNvSpPr>
            <a:spLocks noGrp="1"/>
          </p:cNvSpPr>
          <p:nvPr>
            <p:ph type="body" sz="quarter" idx="17"/>
          </p:nvPr>
        </p:nvSpPr>
        <p:spPr>
          <a:xfrm>
            <a:off x="401053" y="1712496"/>
            <a:ext cx="8341644" cy="5145504"/>
          </a:xfrm>
        </p:spPr>
        <p:txBody>
          <a:bodyPr>
            <a:normAutofit/>
          </a:bodyPr>
          <a:lstStyle/>
          <a:p>
            <a:pPr marL="0" lvl="5" indent="0">
              <a:lnSpc>
                <a:spcPct val="100000"/>
              </a:lnSpc>
              <a:spcAft>
                <a:spcPts val="900"/>
              </a:spcAft>
              <a:buNone/>
            </a:pPr>
            <a:r>
              <a:rPr lang="en-US" sz="2800" dirty="0">
                <a:latin typeface="Calibri" panose="020F0502020204030204" pitchFamily="34" charset="0"/>
                <a:cs typeface="Calibri" panose="020F0502020204030204" pitchFamily="34" charset="0"/>
              </a:rPr>
              <a:t>Actual Knowledge definition:</a:t>
            </a:r>
          </a:p>
          <a:p>
            <a:pPr marL="1428750" lvl="5" indent="-514350">
              <a:lnSpc>
                <a:spcPct val="100000"/>
              </a:lnSpc>
              <a:spcAft>
                <a:spcPts val="900"/>
              </a:spcAft>
              <a:buNone/>
            </a:pPr>
            <a:r>
              <a:rPr lang="en-US" sz="2800" dirty="0">
                <a:latin typeface="Calibri" panose="020F0502020204030204" pitchFamily="34" charset="0"/>
                <a:cs typeface="Calibri" panose="020F0502020204030204" pitchFamily="34" charset="0"/>
              </a:rPr>
              <a:t>(1) 	Notice of sexual harassment or allegations of sexual harassment</a:t>
            </a:r>
          </a:p>
          <a:p>
            <a:pPr marL="1428750" lvl="5" indent="-514350">
              <a:lnSpc>
                <a:spcPct val="100000"/>
              </a:lnSpc>
              <a:spcAft>
                <a:spcPts val="900"/>
              </a:spcAft>
              <a:buNone/>
            </a:pPr>
            <a:r>
              <a:rPr lang="en-US" sz="2800" dirty="0">
                <a:latin typeface="Calibri" panose="020F0502020204030204" pitchFamily="34" charset="0"/>
                <a:cs typeface="Calibri" panose="020F0502020204030204" pitchFamily="34" charset="0"/>
              </a:rPr>
              <a:t>(2) To one of the following:</a:t>
            </a:r>
          </a:p>
          <a:p>
            <a:pPr marL="1944688" lvl="7" indent="-461963">
              <a:lnSpc>
                <a:spcPct val="100000"/>
              </a:lnSpc>
              <a:spcAft>
                <a:spcPts val="900"/>
              </a:spcAft>
              <a:buClr>
                <a:srgbClr val="404040"/>
              </a:buClr>
            </a:pPr>
            <a:r>
              <a:rPr lang="en-US" sz="2800" dirty="0">
                <a:latin typeface="Calibri" panose="020F0502020204030204" pitchFamily="34" charset="0"/>
                <a:cs typeface="Calibri" panose="020F0502020204030204" pitchFamily="34" charset="0"/>
              </a:rPr>
              <a:t>Title IX Coordinator, or </a:t>
            </a:r>
          </a:p>
          <a:p>
            <a:pPr marL="1944688" lvl="7" indent="-461963">
              <a:lnSpc>
                <a:spcPct val="100000"/>
              </a:lnSpc>
              <a:spcAft>
                <a:spcPts val="900"/>
              </a:spcAft>
              <a:buClr>
                <a:srgbClr val="404040"/>
              </a:buClr>
            </a:pPr>
            <a:r>
              <a:rPr lang="en-US" sz="2800" dirty="0">
                <a:latin typeface="Calibri" panose="020F0502020204030204" pitchFamily="34" charset="0"/>
                <a:cs typeface="Calibri" panose="020F0502020204030204" pitchFamily="34" charset="0"/>
              </a:rPr>
              <a:t>Any official of the recipient who has authority to institute corrective measures on behalf of the recipient</a:t>
            </a:r>
          </a:p>
        </p:txBody>
      </p:sp>
      <p:sp>
        <p:nvSpPr>
          <p:cNvPr id="2" name="Slide Number Placeholder 1"/>
          <p:cNvSpPr>
            <a:spLocks noGrp="1"/>
          </p:cNvSpPr>
          <p:nvPr>
            <p:ph type="sldNum" sz="quarter" idx="4"/>
          </p:nvPr>
        </p:nvSpPr>
        <p:spPr/>
        <p:txBody>
          <a:bodyPr/>
          <a:lstStyle/>
          <a:p>
            <a:fld id="{2268B489-3880-4EF0-AEB8-F6FDF431A241}" type="slidenum">
              <a:rPr lang="en-US" smtClean="0"/>
              <a:pPr/>
              <a:t>29</a:t>
            </a:fld>
            <a:endParaRPr lang="en-US" dirty="0"/>
          </a:p>
        </p:txBody>
      </p:sp>
    </p:spTree>
    <p:extLst>
      <p:ext uri="{BB962C8B-B14F-4D97-AF65-F5344CB8AC3E}">
        <p14:creationId xmlns:p14="http://schemas.microsoft.com/office/powerpoint/2010/main" val="420147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dirty="0"/>
              <a:t>Presentation Rules</a:t>
            </a:r>
          </a:p>
        </p:txBody>
      </p:sp>
      <p:sp>
        <p:nvSpPr>
          <p:cNvPr id="8" name="Text Placeholder 7"/>
          <p:cNvSpPr>
            <a:spLocks noGrp="1"/>
          </p:cNvSpPr>
          <p:nvPr>
            <p:ph type="body" sz="quarter" idx="17"/>
          </p:nvPr>
        </p:nvSpPr>
        <p:spPr>
          <a:xfrm>
            <a:off x="416593" y="1952054"/>
            <a:ext cx="8341519" cy="4404296"/>
          </a:xfrm>
        </p:spPr>
        <p:txBody>
          <a:bodyPr>
            <a:normAutofit/>
          </a:bodyPr>
          <a:lstStyle/>
          <a:p>
            <a:pPr marL="342900" indent="-342900">
              <a:buFont typeface="Arial" panose="020B0604020202020204" pitchFamily="34" charset="0"/>
              <a:buChar char="•"/>
            </a:pPr>
            <a:r>
              <a:rPr lang="en-US" sz="3200" dirty="0"/>
              <a:t>Questions are encouraged!</a:t>
            </a:r>
          </a:p>
          <a:p>
            <a:pPr marL="342900" indent="-342900">
              <a:buFont typeface="Arial" panose="020B0604020202020204" pitchFamily="34" charset="0"/>
              <a:buChar char="•"/>
            </a:pPr>
            <a:r>
              <a:rPr lang="en-US" sz="3200" dirty="0"/>
              <a:t>“For the sake of argument…”</a:t>
            </a:r>
          </a:p>
          <a:p>
            <a:pPr marL="342900" indent="-342900">
              <a:buFont typeface="Arial" panose="020B0604020202020204" pitchFamily="34" charset="0"/>
              <a:buChar char="•"/>
            </a:pPr>
            <a:r>
              <a:rPr lang="en-US" sz="3200" dirty="0"/>
              <a:t>Be aware of your own responses and experiences</a:t>
            </a:r>
          </a:p>
          <a:p>
            <a:pPr marL="342900" indent="-342900">
              <a:buFont typeface="Arial" panose="020B0604020202020204" pitchFamily="34" charset="0"/>
              <a:buChar char="•"/>
            </a:pPr>
            <a:r>
              <a:rPr lang="en-US" sz="3200" dirty="0"/>
              <a:t>Follow-up with someone if you have questions and concerns</a:t>
            </a:r>
          </a:p>
          <a:p>
            <a:pPr marL="342900" indent="-342900">
              <a:buFont typeface="Arial" panose="020B0604020202020204" pitchFamily="34" charset="0"/>
              <a:buChar char="•"/>
            </a:pPr>
            <a:r>
              <a:rPr lang="en-US" sz="3200" dirty="0"/>
              <a:t>Take breaks as needed</a:t>
            </a:r>
          </a:p>
        </p:txBody>
      </p:sp>
      <p:sp>
        <p:nvSpPr>
          <p:cNvPr id="2" name="Slide Number Placeholder 1"/>
          <p:cNvSpPr>
            <a:spLocks noGrp="1"/>
          </p:cNvSpPr>
          <p:nvPr>
            <p:ph type="sldNum" sz="quarter" idx="4"/>
          </p:nvPr>
        </p:nvSpPr>
        <p:spPr/>
        <p:txBody>
          <a:bodyPr/>
          <a:lstStyle/>
          <a:p>
            <a:fld id="{2268B489-3880-4EF0-AEB8-F6FDF431A241}" type="slidenum">
              <a:rPr lang="en-US" smtClean="0"/>
              <a:pPr/>
              <a:t>3</a:t>
            </a:fld>
            <a:endParaRPr lang="en-US" dirty="0"/>
          </a:p>
        </p:txBody>
      </p:sp>
    </p:spTree>
    <p:extLst>
      <p:ext uri="{BB962C8B-B14F-4D97-AF65-F5344CB8AC3E}">
        <p14:creationId xmlns:p14="http://schemas.microsoft.com/office/powerpoint/2010/main" val="2058176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722440"/>
            <a:ext cx="8341645" cy="721896"/>
          </a:xfrm>
        </p:spPr>
        <p:txBody>
          <a:bodyPr>
            <a:normAutofit fontScale="90000"/>
          </a:bodyPr>
          <a:lstStyle/>
          <a:p>
            <a:r>
              <a:rPr lang="en-US" sz="4000" dirty="0"/>
              <a:t>TIXC: “Actual Knowledge” </a:t>
            </a:r>
            <a:br>
              <a:rPr lang="en-US" sz="4000" dirty="0"/>
            </a:br>
            <a:r>
              <a:rPr lang="en-US" sz="2700" dirty="0"/>
              <a:t>34 C.F.R § 106.30(a)</a:t>
            </a:r>
            <a:endParaRPr lang="en-US" dirty="0"/>
          </a:p>
        </p:txBody>
      </p:sp>
      <p:sp>
        <p:nvSpPr>
          <p:cNvPr id="7" name="Text Placeholder 6"/>
          <p:cNvSpPr>
            <a:spLocks noGrp="1"/>
          </p:cNvSpPr>
          <p:nvPr>
            <p:ph type="body" sz="quarter" idx="17"/>
          </p:nvPr>
        </p:nvSpPr>
        <p:spPr>
          <a:xfrm>
            <a:off x="304801" y="1712496"/>
            <a:ext cx="8437896" cy="5145504"/>
          </a:xfrm>
        </p:spPr>
        <p:txBody>
          <a:bodyPr>
            <a:normAutofit/>
          </a:bodyPr>
          <a:lstStyle/>
          <a:p>
            <a:pPr marL="171450" lvl="1" indent="0">
              <a:spcAft>
                <a:spcPts val="900"/>
              </a:spcAft>
              <a:buNone/>
            </a:pPr>
            <a:r>
              <a:rPr lang="en-US" sz="2800" dirty="0">
                <a:latin typeface="Calibri" panose="020F0502020204030204" pitchFamily="34" charset="0"/>
                <a:cs typeface="Calibri" panose="020F0502020204030204" pitchFamily="34" charset="0"/>
              </a:rPr>
              <a:t>Notice is imputed not just when the TIXC is notified, but also when someone with authority to correct the harassment is put on notice</a:t>
            </a:r>
          </a:p>
          <a:p>
            <a:pPr marL="1023938" lvl="3" indent="-457200">
              <a:spcAft>
                <a:spcPts val="900"/>
              </a:spcAft>
              <a:buClr>
                <a:srgbClr val="404040"/>
              </a:buClr>
            </a:pPr>
            <a:r>
              <a:rPr lang="en-US" sz="2800" dirty="0">
                <a:solidFill>
                  <a:schemeClr val="tx1"/>
                </a:solidFill>
                <a:latin typeface="Calibri" panose="020F0502020204030204" pitchFamily="34" charset="0"/>
                <a:ea typeface="Segoe UI" panose="020B0502040204020203" pitchFamily="34" charset="0"/>
                <a:cs typeface="Calibri" panose="020F0502020204030204" pitchFamily="34" charset="0"/>
              </a:rPr>
              <a:t>Mere ability or obligation of an employee to report sexual harassment isn’t enough</a:t>
            </a:r>
          </a:p>
          <a:p>
            <a:pPr marL="1023938" lvl="3" indent="-457200">
              <a:spcAft>
                <a:spcPts val="900"/>
              </a:spcAft>
              <a:buClr>
                <a:srgbClr val="404040"/>
              </a:buClr>
            </a:pPr>
            <a:r>
              <a:rPr lang="en-US" sz="2800" dirty="0">
                <a:solidFill>
                  <a:schemeClr val="tx1"/>
                </a:solidFill>
                <a:latin typeface="Calibri" panose="020F0502020204030204" pitchFamily="34" charset="0"/>
                <a:ea typeface="Segoe UI" panose="020B0502040204020203" pitchFamily="34" charset="0"/>
                <a:cs typeface="Calibri" panose="020F0502020204030204" pitchFamily="34" charset="0"/>
              </a:rPr>
              <a:t>Fact-sensitive analysis</a:t>
            </a:r>
          </a:p>
          <a:p>
            <a:pPr lvl="3">
              <a:spcAft>
                <a:spcPts val="900"/>
              </a:spcAft>
            </a:pPr>
            <a:endParaRPr lang="en-US" dirty="0">
              <a:latin typeface="Calibri" panose="020F0502020204030204" pitchFamily="34" charset="0"/>
              <a:cs typeface="Calibri" panose="020F0502020204030204" pitchFamily="34" charset="0"/>
            </a:endParaRPr>
          </a:p>
          <a:p>
            <a:pPr marL="688975" lvl="1" indent="-488950">
              <a:spcAft>
                <a:spcPts val="900"/>
              </a:spcAft>
            </a:pPr>
            <a:r>
              <a:rPr lang="en-US" sz="2800" dirty="0">
                <a:latin typeface="Calibri" panose="020F0502020204030204" pitchFamily="34" charset="0"/>
                <a:cs typeface="Calibri" panose="020F0502020204030204" pitchFamily="34" charset="0"/>
              </a:rPr>
              <a:t>Work with legal counsel to determine who falls into this category</a:t>
            </a:r>
          </a:p>
          <a:p>
            <a:pPr marL="1023938" lvl="3" indent="-457200">
              <a:spcAft>
                <a:spcPts val="900"/>
              </a:spcAft>
              <a:buClr>
                <a:srgbClr val="404040"/>
              </a:buClr>
            </a:pPr>
            <a:r>
              <a:rPr lang="en-US" sz="2800" dirty="0">
                <a:latin typeface="Calibri" panose="020F0502020204030204" pitchFamily="34" charset="0"/>
                <a:ea typeface="Segoe UI" panose="020B0502040204020203" pitchFamily="34" charset="0"/>
                <a:cs typeface="Calibri" panose="020F0502020204030204" pitchFamily="34" charset="0"/>
              </a:rPr>
              <a:t>What is your institutional ethic of care?</a:t>
            </a:r>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30</a:t>
            </a:fld>
            <a:endParaRPr lang="en-US" dirty="0"/>
          </a:p>
        </p:txBody>
      </p:sp>
    </p:spTree>
    <p:extLst>
      <p:ext uri="{BB962C8B-B14F-4D97-AF65-F5344CB8AC3E}">
        <p14:creationId xmlns:p14="http://schemas.microsoft.com/office/powerpoint/2010/main" val="3270575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138" y="685800"/>
            <a:ext cx="7218823" cy="721896"/>
          </a:xfrm>
        </p:spPr>
        <p:txBody>
          <a:bodyPr anchor="ctr">
            <a:normAutofit fontScale="90000"/>
          </a:bodyPr>
          <a:lstStyle/>
          <a:p>
            <a:r>
              <a:rPr lang="en-US" dirty="0"/>
              <a:t>TIXC: Response to “Actual Knowledge” </a:t>
            </a:r>
            <a:br>
              <a:rPr lang="en-US" dirty="0"/>
            </a:br>
            <a:r>
              <a:rPr lang="en-US" sz="2700" dirty="0"/>
              <a:t>34 C.F.R § 106.44(a)</a:t>
            </a:r>
          </a:p>
        </p:txBody>
      </p:sp>
      <p:sp>
        <p:nvSpPr>
          <p:cNvPr id="7" name="Text Placeholder 6"/>
          <p:cNvSpPr>
            <a:spLocks noGrp="1"/>
          </p:cNvSpPr>
          <p:nvPr>
            <p:ph type="body" sz="quarter" idx="17"/>
          </p:nvPr>
        </p:nvSpPr>
        <p:spPr>
          <a:xfrm>
            <a:off x="304801" y="1712496"/>
            <a:ext cx="8437896" cy="4459704"/>
          </a:xfrm>
        </p:spPr>
        <p:txBody>
          <a:bodyPr>
            <a:normAutofit/>
          </a:bodyPr>
          <a:lstStyle/>
          <a:p>
            <a:pPr marL="0" indent="0">
              <a:lnSpc>
                <a:spcPct val="100000"/>
              </a:lnSpc>
              <a:spcBef>
                <a:spcPts val="0"/>
              </a:spcBef>
              <a:spcAft>
                <a:spcPts val="600"/>
              </a:spcAft>
              <a:buNone/>
            </a:pPr>
            <a:r>
              <a:rPr lang="en-US" dirty="0"/>
              <a:t>The TIX Coordinator has certain </a:t>
            </a:r>
            <a:r>
              <a:rPr lang="en-US" b="1" dirty="0">
                <a:solidFill>
                  <a:srgbClr val="0176BB"/>
                </a:solidFill>
              </a:rPr>
              <a:t>specific required responses</a:t>
            </a:r>
            <a:r>
              <a:rPr lang="en-US" b="1" dirty="0">
                <a:solidFill>
                  <a:srgbClr val="588AB6"/>
                </a:solidFill>
              </a:rPr>
              <a:t> </a:t>
            </a:r>
            <a:r>
              <a:rPr lang="en-US" dirty="0"/>
              <a:t>to “actual knowledge” sexual harassment in an education program or activity of the recipient against a person in the United States:</a:t>
            </a:r>
          </a:p>
          <a:p>
            <a:pPr marL="627063" lvl="1" indent="-342900">
              <a:lnSpc>
                <a:spcPct val="100000"/>
              </a:lnSpc>
              <a:spcBef>
                <a:spcPts val="0"/>
              </a:spcBef>
              <a:spcAft>
                <a:spcPts val="600"/>
              </a:spcAft>
            </a:pPr>
            <a:r>
              <a:rPr lang="en-US" dirty="0">
                <a:latin typeface="Calibri" panose="020F0502020204030204" pitchFamily="34" charset="0"/>
                <a:cs typeface="Calibri" panose="020F0502020204030204" pitchFamily="34" charset="0"/>
              </a:rPr>
              <a:t>Promptly contact complainant to discuss availability of supportive measures</a:t>
            </a:r>
          </a:p>
          <a:p>
            <a:pPr marL="627063" lvl="1" indent="-342900">
              <a:lnSpc>
                <a:spcPct val="100000"/>
              </a:lnSpc>
              <a:spcBef>
                <a:spcPts val="0"/>
              </a:spcBef>
              <a:spcAft>
                <a:spcPts val="600"/>
              </a:spcAft>
            </a:pPr>
            <a:r>
              <a:rPr lang="en-US" dirty="0">
                <a:latin typeface="Calibri" panose="020F0502020204030204" pitchFamily="34" charset="0"/>
                <a:cs typeface="Calibri" panose="020F0502020204030204" pitchFamily="34" charset="0"/>
              </a:rPr>
              <a:t>Consider complainant’s wishes with respect to supportive measures</a:t>
            </a:r>
          </a:p>
          <a:p>
            <a:pPr marL="627063" lvl="1" indent="-342900">
              <a:lnSpc>
                <a:spcPct val="100000"/>
              </a:lnSpc>
              <a:spcBef>
                <a:spcPts val="0"/>
              </a:spcBef>
              <a:spcAft>
                <a:spcPts val="600"/>
              </a:spcAft>
            </a:pPr>
            <a:r>
              <a:rPr lang="en-US" dirty="0">
                <a:latin typeface="Calibri" panose="020F0502020204030204" pitchFamily="34" charset="0"/>
                <a:cs typeface="Calibri" panose="020F0502020204030204" pitchFamily="34" charset="0"/>
              </a:rPr>
              <a:t>Follow a grievance process that complies with 34 C.F.R. § 106.45(b)</a:t>
            </a: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31</a:t>
            </a:fld>
            <a:endParaRPr lang="en-US" dirty="0"/>
          </a:p>
        </p:txBody>
      </p:sp>
    </p:spTree>
    <p:extLst>
      <p:ext uri="{BB962C8B-B14F-4D97-AF65-F5344CB8AC3E}">
        <p14:creationId xmlns:p14="http://schemas.microsoft.com/office/powerpoint/2010/main" val="22529354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p:txBody>
          <a:bodyPr>
            <a:normAutofit fontScale="62500" lnSpcReduction="20000"/>
          </a:bodyPr>
          <a:lstStyle/>
          <a:p>
            <a:pPr marL="342900" indent="-342900">
              <a:spcAft>
                <a:spcPts val="900"/>
              </a:spcAft>
              <a:buClr>
                <a:srgbClr val="404040"/>
              </a:buClr>
              <a:buFont typeface="Arial" panose="020B0604020202020204" pitchFamily="34" charset="0"/>
              <a:buChar char="•"/>
            </a:pPr>
            <a:r>
              <a:rPr lang="en-US" sz="3400" dirty="0"/>
              <a:t>Both parties may be emotional and may need access to supportive measures and resources.</a:t>
            </a:r>
          </a:p>
          <a:p>
            <a:pPr marL="1028700" lvl="2" indent="-342900">
              <a:spcAft>
                <a:spcPts val="900"/>
              </a:spcAft>
            </a:pPr>
            <a:r>
              <a:rPr lang="en-US" sz="3400" dirty="0">
                <a:solidFill>
                  <a:srgbClr val="0176BB"/>
                </a:solidFill>
              </a:rPr>
              <a:t>“What we do for one, we do for the other</a:t>
            </a:r>
            <a:r>
              <a:rPr lang="en-US" sz="3400" dirty="0">
                <a:solidFill>
                  <a:schemeClr val="bg2">
                    <a:lumMod val="50000"/>
                    <a:lumOff val="50000"/>
                  </a:schemeClr>
                </a:solidFill>
              </a:rPr>
              <a:t>”</a:t>
            </a:r>
          </a:p>
          <a:p>
            <a:pPr marL="342900" indent="-342900">
              <a:spcAft>
                <a:spcPts val="900"/>
              </a:spcAft>
              <a:buClr>
                <a:srgbClr val="404040"/>
              </a:buClr>
              <a:buFont typeface="Arial" panose="020B0604020202020204" pitchFamily="34" charset="0"/>
              <a:buChar char="•"/>
            </a:pPr>
            <a:r>
              <a:rPr lang="en-US" sz="3400" dirty="0"/>
              <a:t>Be sensitive to the person making the report and refrain from comments that blame the victim, suggest disbelief, or discourage participation in the process.</a:t>
            </a:r>
          </a:p>
          <a:p>
            <a:pPr marL="342900" indent="-342900">
              <a:spcAft>
                <a:spcPts val="900"/>
              </a:spcAft>
              <a:buClr>
                <a:srgbClr val="404040"/>
              </a:buClr>
              <a:buFont typeface="Arial" panose="020B0604020202020204" pitchFamily="34" charset="0"/>
              <a:buChar char="•"/>
            </a:pPr>
            <a:r>
              <a:rPr lang="en-US" sz="3400" dirty="0"/>
              <a:t>Document your interactions with each party </a:t>
            </a:r>
            <a:r>
              <a:rPr lang="en-US" sz="3400" dirty="0">
                <a:solidFill>
                  <a:srgbClr val="0176BB"/>
                </a:solidFill>
              </a:rPr>
              <a:t>in writing </a:t>
            </a:r>
            <a:r>
              <a:rPr lang="en-US" sz="3400" dirty="0"/>
              <a:t>after you speak with them.  </a:t>
            </a:r>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pic>
        <p:nvPicPr>
          <p:cNvPr id="6" name="Picture Placeholder 5" descr=" Keys  "/>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794" r="794"/>
          <a:stretch>
            <a:fillRect/>
          </a:stretch>
        </p:blipFill>
        <p:spPr/>
      </p:pic>
      <p:sp>
        <p:nvSpPr>
          <p:cNvPr id="4" name="Title 3"/>
          <p:cNvSpPr>
            <a:spLocks noGrp="1"/>
          </p:cNvSpPr>
          <p:nvPr>
            <p:ph type="title"/>
          </p:nvPr>
        </p:nvSpPr>
        <p:spPr>
          <a:xfrm>
            <a:off x="393522" y="533400"/>
            <a:ext cx="6860022" cy="906308"/>
          </a:xfrm>
        </p:spPr>
        <p:txBody>
          <a:bodyPr>
            <a:noAutofit/>
          </a:bodyPr>
          <a:lstStyle/>
          <a:p>
            <a:pPr>
              <a:lnSpc>
                <a:spcPts val="3900"/>
              </a:lnSpc>
            </a:pPr>
            <a:r>
              <a:rPr lang="en-US" sz="4000" dirty="0">
                <a:ea typeface="Calibri" panose="020F0502020204030204" pitchFamily="34" charset="0"/>
              </a:rPr>
              <a:t>TIXC: Keys to Intake </a:t>
            </a:r>
            <a:r>
              <a:rPr lang="en-US" sz="3200" dirty="0">
                <a:ea typeface="Calibri" panose="020F0502020204030204" pitchFamily="34" charset="0"/>
              </a:rPr>
              <a:t>1 of 5</a:t>
            </a:r>
          </a:p>
        </p:txBody>
      </p:sp>
      <p:sp>
        <p:nvSpPr>
          <p:cNvPr id="2" name="Slide Number Placeholder 1"/>
          <p:cNvSpPr>
            <a:spLocks noGrp="1"/>
          </p:cNvSpPr>
          <p:nvPr>
            <p:ph type="sldNum" sz="quarter" idx="4"/>
          </p:nvPr>
        </p:nvSpPr>
        <p:spPr/>
        <p:txBody>
          <a:bodyPr/>
          <a:lstStyle/>
          <a:p>
            <a:fld id="{2268B489-3880-4EF0-AEB8-F6FDF431A241}" type="slidenum">
              <a:rPr lang="en-US" smtClean="0"/>
              <a:pPr/>
              <a:t>32</a:t>
            </a:fld>
            <a:endParaRPr lang="en-US" dirty="0"/>
          </a:p>
        </p:txBody>
      </p:sp>
    </p:spTree>
    <p:extLst>
      <p:ext uri="{BB962C8B-B14F-4D97-AF65-F5344CB8AC3E}">
        <p14:creationId xmlns:p14="http://schemas.microsoft.com/office/powerpoint/2010/main" val="25965132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228600"/>
            <a:ext cx="8341645" cy="1279814"/>
          </a:xfrm>
        </p:spPr>
        <p:txBody>
          <a:bodyPr>
            <a:noAutofit/>
          </a:bodyPr>
          <a:lstStyle/>
          <a:p>
            <a:pPr>
              <a:lnSpc>
                <a:spcPts val="3900"/>
              </a:lnSpc>
            </a:pPr>
            <a:r>
              <a:rPr lang="en-US" sz="4000" dirty="0"/>
              <a:t>TIXC: Keys to Intake</a:t>
            </a:r>
            <a:br>
              <a:rPr lang="en-US" sz="4000" dirty="0"/>
            </a:br>
            <a:r>
              <a:rPr lang="en-US" sz="3200" dirty="0"/>
              <a:t>(continued) 2 of 5</a:t>
            </a:r>
          </a:p>
        </p:txBody>
      </p:sp>
      <p:sp>
        <p:nvSpPr>
          <p:cNvPr id="7" name="Text Placeholder 6"/>
          <p:cNvSpPr>
            <a:spLocks noGrp="1"/>
          </p:cNvSpPr>
          <p:nvPr>
            <p:ph type="body" sz="quarter" idx="17"/>
          </p:nvPr>
        </p:nvSpPr>
        <p:spPr>
          <a:xfrm>
            <a:off x="304801" y="1712496"/>
            <a:ext cx="8437896" cy="4231104"/>
          </a:xfrm>
        </p:spPr>
        <p:txBody>
          <a:bodyPr>
            <a:normAutofit/>
          </a:bodyPr>
          <a:lstStyle/>
          <a:p>
            <a:pPr marL="342900" indent="-342900">
              <a:spcAft>
                <a:spcPts val="900"/>
              </a:spcAft>
              <a:buFont typeface="Arial" panose="020B0604020202020204" pitchFamily="34" charset="0"/>
              <a:buChar char="•"/>
            </a:pPr>
            <a:r>
              <a:rPr lang="en-US" dirty="0"/>
              <a:t>Document the supportive measures, accommodations, and resources that are provided</a:t>
            </a:r>
          </a:p>
          <a:p>
            <a:pPr marL="1028700" lvl="2" indent="-342900">
              <a:spcAft>
                <a:spcPts val="9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Also document supportive measures that </a:t>
            </a:r>
            <a:r>
              <a:rPr lang="en-US" sz="2400" i="1" dirty="0">
                <a:solidFill>
                  <a:srgbClr val="0176BB"/>
                </a:solidFill>
                <a:latin typeface="Calibri" panose="020F0502020204030204" pitchFamily="34" charset="0"/>
                <a:cs typeface="Calibri" panose="020F0502020204030204" pitchFamily="34" charset="0"/>
              </a:rPr>
              <a:t>are requested but not provided </a:t>
            </a:r>
            <a:r>
              <a:rPr lang="en-US" sz="2400" dirty="0">
                <a:latin typeface="Calibri" panose="020F0502020204030204" pitchFamily="34" charset="0"/>
                <a:cs typeface="Calibri" panose="020F0502020204030204" pitchFamily="34" charset="0"/>
              </a:rPr>
              <a:t>and the rationale (e.g., changes to housing or class schedule)</a:t>
            </a:r>
          </a:p>
          <a:p>
            <a:pPr marL="1028700" lvl="2" indent="-342900">
              <a:spcAft>
                <a:spcPts val="9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Also document supportive measures that are </a:t>
            </a:r>
            <a:r>
              <a:rPr lang="en-US" sz="2400" i="1" dirty="0">
                <a:solidFill>
                  <a:srgbClr val="0176BB"/>
                </a:solidFill>
                <a:latin typeface="Calibri" panose="020F0502020204030204" pitchFamily="34" charset="0"/>
                <a:cs typeface="Calibri" panose="020F0502020204030204" pitchFamily="34" charset="0"/>
              </a:rPr>
              <a:t>offered by rejected </a:t>
            </a:r>
            <a:r>
              <a:rPr lang="en-US" sz="2400" dirty="0">
                <a:latin typeface="Calibri" panose="020F0502020204030204" pitchFamily="34" charset="0"/>
                <a:cs typeface="Calibri" panose="020F0502020204030204" pitchFamily="34" charset="0"/>
              </a:rPr>
              <a:t>and the rationale given </a:t>
            </a:r>
          </a:p>
          <a:p>
            <a:pPr marL="342900" indent="-342900">
              <a:spcAft>
                <a:spcPts val="900"/>
              </a:spcAft>
              <a:buFont typeface="Arial" panose="020B0604020202020204" pitchFamily="34" charset="0"/>
              <a:buChar char="•"/>
            </a:pPr>
            <a:r>
              <a:rPr lang="en-US" dirty="0"/>
              <a:t>The more options you can offer the parties, the more in control they will feel about the situation.</a:t>
            </a:r>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33</a:t>
            </a:fld>
            <a:endParaRPr lang="en-US" dirty="0"/>
          </a:p>
        </p:txBody>
      </p:sp>
    </p:spTree>
    <p:extLst>
      <p:ext uri="{BB962C8B-B14F-4D97-AF65-F5344CB8AC3E}">
        <p14:creationId xmlns:p14="http://schemas.microsoft.com/office/powerpoint/2010/main" val="1454011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304800"/>
            <a:ext cx="8341645" cy="1224395"/>
          </a:xfrm>
        </p:spPr>
        <p:txBody>
          <a:bodyPr>
            <a:noAutofit/>
          </a:bodyPr>
          <a:lstStyle/>
          <a:p>
            <a:pPr>
              <a:lnSpc>
                <a:spcPts val="3900"/>
              </a:lnSpc>
            </a:pPr>
            <a:r>
              <a:rPr lang="en-US" sz="4000" dirty="0"/>
              <a:t>TIXC: Keys to Intake </a:t>
            </a:r>
            <a:br>
              <a:rPr lang="en-US" sz="4000" dirty="0"/>
            </a:br>
            <a:r>
              <a:rPr lang="en-US" sz="3200" dirty="0"/>
              <a:t>(continued) 3 of 5</a:t>
            </a:r>
          </a:p>
        </p:txBody>
      </p:sp>
      <p:sp>
        <p:nvSpPr>
          <p:cNvPr id="7" name="Text Placeholder 6"/>
          <p:cNvSpPr>
            <a:spLocks noGrp="1"/>
          </p:cNvSpPr>
          <p:nvPr>
            <p:ph type="body" sz="quarter" idx="17"/>
          </p:nvPr>
        </p:nvSpPr>
        <p:spPr>
          <a:xfrm>
            <a:off x="401051" y="1712496"/>
            <a:ext cx="8341645" cy="4916904"/>
          </a:xfrm>
        </p:spPr>
        <p:txBody>
          <a:bodyPr>
            <a:normAutofit/>
          </a:bodyPr>
          <a:lstStyle/>
          <a:p>
            <a:pPr marL="0" indent="0">
              <a:spcAft>
                <a:spcPts val="900"/>
              </a:spcAft>
              <a:buNone/>
            </a:pPr>
            <a:r>
              <a:rPr lang="en-US" sz="2400" dirty="0"/>
              <a:t>What to do when you or someone in your office receives a report of misconduct?</a:t>
            </a:r>
          </a:p>
          <a:p>
            <a:pPr marL="804863" lvl="2" indent="-342900">
              <a:spcAft>
                <a:spcPts val="900"/>
              </a:spcAft>
              <a:buFont typeface="Arial" panose="020B0604020202020204" pitchFamily="34" charset="0"/>
              <a:buChar char="•"/>
            </a:pPr>
            <a:r>
              <a:rPr lang="en-US" dirty="0"/>
              <a:t>Offer a meeting and discuss the process first</a:t>
            </a:r>
          </a:p>
          <a:p>
            <a:pPr marL="1431925" lvl="2" indent="-342900">
              <a:spcAft>
                <a:spcPts val="900"/>
              </a:spcAft>
              <a:buFont typeface="Calibri" panose="020F0502020204030204" pitchFamily="34" charset="0"/>
              <a:buChar char="̶"/>
            </a:pPr>
            <a:r>
              <a:rPr lang="en-US" sz="2000" dirty="0"/>
              <a:t>Form letters – updated in light of your new process?</a:t>
            </a:r>
          </a:p>
          <a:p>
            <a:pPr marL="2114550" lvl="3" indent="-342900">
              <a:spcAft>
                <a:spcPts val="900"/>
              </a:spcAft>
              <a:buClr>
                <a:srgbClr val="404040"/>
              </a:buClr>
              <a:buFont typeface="Courier New" panose="02070309020205020404" pitchFamily="49" charset="0"/>
              <a:buChar char="o"/>
            </a:pPr>
            <a:r>
              <a:rPr lang="en-US" sz="2000" dirty="0"/>
              <a:t>Right to bring an advisor</a:t>
            </a:r>
          </a:p>
          <a:p>
            <a:pPr marL="2114550" lvl="3" indent="-342900">
              <a:spcAft>
                <a:spcPts val="900"/>
              </a:spcAft>
              <a:buClr>
                <a:srgbClr val="404040"/>
              </a:buClr>
              <a:buFont typeface="Courier New" panose="02070309020205020404" pitchFamily="49" charset="0"/>
              <a:buChar char="o"/>
            </a:pPr>
            <a:r>
              <a:rPr lang="en-US" sz="2000" dirty="0"/>
              <a:t>Availability of resources and accommodations</a:t>
            </a:r>
          </a:p>
          <a:p>
            <a:pPr marL="2114550" lvl="3" indent="-342900">
              <a:spcAft>
                <a:spcPts val="900"/>
              </a:spcAft>
              <a:buClr>
                <a:srgbClr val="404040"/>
              </a:buClr>
              <a:buFont typeface="Courier New" panose="02070309020205020404" pitchFamily="49" charset="0"/>
              <a:buChar char="o"/>
            </a:pPr>
            <a:r>
              <a:rPr lang="en-US" sz="2000" dirty="0"/>
              <a:t>Reminder that retaliation is prohibited</a:t>
            </a:r>
          </a:p>
          <a:p>
            <a:pPr marL="804863" lvl="2" indent="-342900">
              <a:spcAft>
                <a:spcPts val="900"/>
              </a:spcAft>
              <a:buFont typeface="Arial" panose="020B0604020202020204" pitchFamily="34" charset="0"/>
              <a:buChar char="•"/>
            </a:pPr>
            <a:r>
              <a:rPr lang="en-US" dirty="0"/>
              <a:t>At the meeting – give a copy of the Title IX Policy</a:t>
            </a:r>
          </a:p>
          <a:p>
            <a:pPr marL="804863" lvl="2" indent="-342900">
              <a:spcAft>
                <a:spcPts val="900"/>
              </a:spcAft>
              <a:buFont typeface="Arial" panose="020B0604020202020204" pitchFamily="34" charset="0"/>
              <a:buChar char="•"/>
            </a:pPr>
            <a:r>
              <a:rPr lang="en-US" dirty="0"/>
              <a:t>Explain the difference between privacy and confidentiality</a:t>
            </a:r>
          </a:p>
          <a:p>
            <a:pPr marL="804863" lvl="2" indent="-342900">
              <a:spcAft>
                <a:spcPts val="900"/>
              </a:spcAft>
              <a:buFont typeface="Arial" panose="020B0604020202020204" pitchFamily="34" charset="0"/>
              <a:buChar char="•"/>
            </a:pPr>
            <a:r>
              <a:rPr lang="en-US" dirty="0"/>
              <a:t>Discuss Supportive Measures </a:t>
            </a:r>
          </a:p>
          <a:p>
            <a:pPr marL="804863" lvl="2" indent="-342900">
              <a:spcAft>
                <a:spcPts val="900"/>
              </a:spcAft>
              <a:buFont typeface="Arial" panose="020B0604020202020204" pitchFamily="34" charset="0"/>
              <a:buChar char="•"/>
            </a:pPr>
            <a:r>
              <a:rPr lang="en-US" dirty="0"/>
              <a:t>Explain what a “Formal Complaint” means under the new Title IX regulations – Give the complainant time to decide </a:t>
            </a:r>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34</a:t>
            </a:fld>
            <a:endParaRPr lang="en-US" dirty="0"/>
          </a:p>
        </p:txBody>
      </p:sp>
    </p:spTree>
    <p:extLst>
      <p:ext uri="{BB962C8B-B14F-4D97-AF65-F5344CB8AC3E}">
        <p14:creationId xmlns:p14="http://schemas.microsoft.com/office/powerpoint/2010/main" val="2077975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228600"/>
            <a:ext cx="8341645" cy="1300595"/>
          </a:xfrm>
        </p:spPr>
        <p:txBody>
          <a:bodyPr>
            <a:noAutofit/>
          </a:bodyPr>
          <a:lstStyle/>
          <a:p>
            <a:pPr>
              <a:lnSpc>
                <a:spcPts val="3900"/>
              </a:lnSpc>
            </a:pPr>
            <a:r>
              <a:rPr lang="en-US" sz="4000" dirty="0"/>
              <a:t>TIXC: Keys to Intake </a:t>
            </a:r>
            <a:br>
              <a:rPr lang="en-US" sz="4000" dirty="0"/>
            </a:br>
            <a:r>
              <a:rPr lang="en-US" sz="3200" dirty="0"/>
              <a:t>(continued) 4 of 5</a:t>
            </a:r>
          </a:p>
        </p:txBody>
      </p:sp>
      <p:sp>
        <p:nvSpPr>
          <p:cNvPr id="7" name="Text Placeholder 6"/>
          <p:cNvSpPr>
            <a:spLocks noGrp="1"/>
          </p:cNvSpPr>
          <p:nvPr>
            <p:ph type="body" sz="quarter" idx="17"/>
          </p:nvPr>
        </p:nvSpPr>
        <p:spPr>
          <a:xfrm>
            <a:off x="533399" y="1712496"/>
            <a:ext cx="8209297" cy="5145504"/>
          </a:xfrm>
        </p:spPr>
        <p:txBody>
          <a:bodyPr>
            <a:normAutofit/>
          </a:bodyPr>
          <a:lstStyle/>
          <a:p>
            <a:pPr marL="0" indent="0">
              <a:spcBef>
                <a:spcPts val="0"/>
              </a:spcBef>
              <a:spcAft>
                <a:spcPts val="600"/>
              </a:spcAft>
              <a:buNone/>
            </a:pPr>
            <a:r>
              <a:rPr lang="en-US" sz="2400" dirty="0"/>
              <a:t>What to do when you or someone in your office receives a report of misconduct?</a:t>
            </a:r>
          </a:p>
          <a:p>
            <a:pPr marL="738188" lvl="1" indent="-342900">
              <a:spcBef>
                <a:spcPts val="0"/>
              </a:spcBef>
              <a:spcAft>
                <a:spcPts val="600"/>
              </a:spcAft>
            </a:pPr>
            <a:r>
              <a:rPr lang="en-US" dirty="0">
                <a:latin typeface="Calibri" panose="020F0502020204030204" pitchFamily="34" charset="0"/>
                <a:cs typeface="Calibri" panose="020F0502020204030204" pitchFamily="34" charset="0"/>
              </a:rPr>
              <a:t>Explain the Informal Resolution Process, if it’s available</a:t>
            </a:r>
          </a:p>
          <a:p>
            <a:pPr marL="1431925" lvl="1" indent="-342900">
              <a:spcBef>
                <a:spcPts val="0"/>
              </a:spcBef>
              <a:spcAft>
                <a:spcPts val="600"/>
              </a:spcAft>
              <a:buFont typeface="Calibri" panose="020F0502020204030204" pitchFamily="34" charset="0"/>
              <a:buChar char="̶"/>
            </a:pPr>
            <a:r>
              <a:rPr lang="en-US" dirty="0">
                <a:latin typeface="Calibri" panose="020F0502020204030204" pitchFamily="34" charset="0"/>
                <a:cs typeface="Calibri" panose="020F0502020204030204" pitchFamily="34" charset="0"/>
              </a:rPr>
              <a:t>Make sure to explain that this option is only available if a Formal Complaint is filed (34 C.F.R. § 106.45(b)(9))</a:t>
            </a:r>
          </a:p>
          <a:p>
            <a:pPr marL="1431925" lvl="1" indent="-342900">
              <a:spcBef>
                <a:spcPts val="0"/>
              </a:spcBef>
              <a:spcAft>
                <a:spcPts val="600"/>
              </a:spcAft>
              <a:buFont typeface="Calibri" panose="020F0502020204030204" pitchFamily="34" charset="0"/>
              <a:buChar char="̶"/>
            </a:pPr>
            <a:r>
              <a:rPr lang="en-US" dirty="0">
                <a:latin typeface="Calibri" panose="020F0502020204030204" pitchFamily="34" charset="0"/>
                <a:cs typeface="Calibri" panose="020F0502020204030204" pitchFamily="34" charset="0"/>
              </a:rPr>
              <a:t>Explain the option to end the Informal Resolution Process and proceed with a hearing at </a:t>
            </a:r>
            <a:r>
              <a:rPr lang="en-US" sz="2400" dirty="0">
                <a:latin typeface="Calibri" panose="020F0502020204030204" pitchFamily="34" charset="0"/>
                <a:cs typeface="Calibri" panose="020F0502020204030204" pitchFamily="34" charset="0"/>
              </a:rPr>
              <a:t>any point before a determination of responsibility is made</a:t>
            </a:r>
          </a:p>
          <a:p>
            <a:pPr marL="738188" lvl="1" indent="-342900">
              <a:spcBef>
                <a:spcPts val="0"/>
              </a:spcBef>
              <a:spcAft>
                <a:spcPts val="600"/>
              </a:spcAft>
            </a:pPr>
            <a:r>
              <a:rPr lang="en-US" dirty="0">
                <a:latin typeface="Calibri" panose="020F0502020204030204" pitchFamily="34" charset="0"/>
                <a:cs typeface="Calibri" panose="020F0502020204030204" pitchFamily="34" charset="0"/>
              </a:rPr>
              <a:t>Explain the Hearing Process </a:t>
            </a:r>
          </a:p>
          <a:p>
            <a:pPr marL="1431925" lvl="1" indent="-342900">
              <a:spcBef>
                <a:spcPts val="0"/>
              </a:spcBef>
              <a:spcAft>
                <a:spcPts val="600"/>
              </a:spcAft>
              <a:buFont typeface="Calibri" panose="020F0502020204030204" pitchFamily="34" charset="0"/>
              <a:buChar char="̶"/>
            </a:pPr>
            <a:r>
              <a:rPr lang="en-US" dirty="0">
                <a:latin typeface="Calibri" panose="020F0502020204030204" pitchFamily="34" charset="0"/>
                <a:cs typeface="Calibri" panose="020F0502020204030204" pitchFamily="34" charset="0"/>
              </a:rPr>
              <a:t>Go step-by-step through your policy</a:t>
            </a:r>
          </a:p>
          <a:p>
            <a:pPr marL="1431925" lvl="1" indent="-342900">
              <a:spcBef>
                <a:spcPts val="0"/>
              </a:spcBef>
              <a:spcAft>
                <a:spcPts val="600"/>
              </a:spcAft>
              <a:buFont typeface="Calibri" panose="020F0502020204030204" pitchFamily="34" charset="0"/>
              <a:buChar char="̶"/>
            </a:pPr>
            <a:r>
              <a:rPr lang="en-US" dirty="0">
                <a:latin typeface="Calibri" panose="020F0502020204030204" pitchFamily="34" charset="0"/>
                <a:cs typeface="Calibri" panose="020F0502020204030204" pitchFamily="34" charset="0"/>
              </a:rPr>
              <a:t>Make sure that you and/or the investigators describing this process understands what the hearing will look like and can answer questions about it </a:t>
            </a:r>
          </a:p>
          <a:p>
            <a:pPr marL="1028700" lvl="2" indent="-342900">
              <a:spcAft>
                <a:spcPts val="900"/>
              </a:spcAft>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35</a:t>
            </a:fld>
            <a:endParaRPr lang="en-US" dirty="0"/>
          </a:p>
        </p:txBody>
      </p:sp>
    </p:spTree>
    <p:extLst>
      <p:ext uri="{BB962C8B-B14F-4D97-AF65-F5344CB8AC3E}">
        <p14:creationId xmlns:p14="http://schemas.microsoft.com/office/powerpoint/2010/main" val="1737274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307" y="381000"/>
            <a:ext cx="8341645" cy="1148195"/>
          </a:xfrm>
        </p:spPr>
        <p:txBody>
          <a:bodyPr>
            <a:noAutofit/>
          </a:bodyPr>
          <a:lstStyle/>
          <a:p>
            <a:pPr>
              <a:lnSpc>
                <a:spcPts val="3900"/>
              </a:lnSpc>
            </a:pPr>
            <a:r>
              <a:rPr lang="en-US" sz="4000" dirty="0"/>
              <a:t>TIXC: Keys to Intake </a:t>
            </a:r>
            <a:br>
              <a:rPr lang="en-US" sz="4000" dirty="0"/>
            </a:br>
            <a:r>
              <a:rPr lang="en-US" sz="3200" dirty="0"/>
              <a:t>(continued) 5 of 5</a:t>
            </a:r>
          </a:p>
        </p:txBody>
      </p:sp>
      <p:sp>
        <p:nvSpPr>
          <p:cNvPr id="7" name="Text Placeholder 6"/>
          <p:cNvSpPr>
            <a:spLocks noGrp="1"/>
          </p:cNvSpPr>
          <p:nvPr>
            <p:ph type="body" sz="quarter" idx="17"/>
          </p:nvPr>
        </p:nvSpPr>
        <p:spPr>
          <a:xfrm>
            <a:off x="533399" y="1712496"/>
            <a:ext cx="8209297" cy="4383504"/>
          </a:xfrm>
        </p:spPr>
        <p:txBody>
          <a:bodyPr>
            <a:normAutofit lnSpcReduction="10000"/>
          </a:bodyPr>
          <a:lstStyle/>
          <a:p>
            <a:pPr marL="0" indent="0">
              <a:spcAft>
                <a:spcPts val="900"/>
              </a:spcAft>
              <a:buNone/>
            </a:pPr>
            <a:r>
              <a:rPr lang="en-US" sz="2400" dirty="0"/>
              <a:t>What to do when you or someone in your office receives a report of misconduct?</a:t>
            </a:r>
          </a:p>
          <a:p>
            <a:pPr marL="685800" lvl="1" indent="-342900">
              <a:spcAft>
                <a:spcPts val="900"/>
              </a:spcAft>
            </a:pPr>
            <a:r>
              <a:rPr lang="en-US" sz="2200" dirty="0">
                <a:latin typeface="Calibri" panose="020F0502020204030204" pitchFamily="34" charset="0"/>
                <a:cs typeface="Calibri" panose="020F0502020204030204" pitchFamily="34" charset="0"/>
              </a:rPr>
              <a:t>Determine which policy and procedure applies</a:t>
            </a:r>
          </a:p>
          <a:p>
            <a:pPr marL="1376363" lvl="3" indent="-342900">
              <a:spcAft>
                <a:spcPts val="900"/>
              </a:spcAft>
              <a:buClr>
                <a:srgbClr val="404040"/>
              </a:buClr>
            </a:pPr>
            <a:r>
              <a:rPr lang="en-US" sz="2000" dirty="0">
                <a:latin typeface="Calibri" panose="020F0502020204030204" pitchFamily="34" charset="0"/>
                <a:cs typeface="Calibri" panose="020F0502020204030204" pitchFamily="34" charset="0"/>
              </a:rPr>
              <a:t>Will depend on your Title IX Policy, Student/Employee Codes of Conduct </a:t>
            </a:r>
          </a:p>
          <a:p>
            <a:pPr marL="1376363" lvl="3" indent="-342900">
              <a:spcAft>
                <a:spcPts val="900"/>
              </a:spcAft>
              <a:buClr>
                <a:srgbClr val="404040"/>
              </a:buClr>
            </a:pPr>
            <a:r>
              <a:rPr lang="en-US" sz="2000" dirty="0">
                <a:latin typeface="Calibri" panose="020F0502020204030204" pitchFamily="34" charset="0"/>
                <a:cs typeface="Calibri" panose="020F0502020204030204" pitchFamily="34" charset="0"/>
              </a:rPr>
              <a:t>May change over time as more information comes in</a:t>
            </a:r>
          </a:p>
          <a:p>
            <a:pPr marL="1376363" lvl="3" indent="-342900">
              <a:spcAft>
                <a:spcPts val="900"/>
              </a:spcAft>
              <a:buClr>
                <a:srgbClr val="404040"/>
              </a:buClr>
            </a:pPr>
            <a:r>
              <a:rPr lang="en-US" sz="2000" dirty="0">
                <a:latin typeface="Calibri" panose="020F0502020204030204" pitchFamily="34" charset="0"/>
                <a:cs typeface="Calibri" panose="020F0502020204030204" pitchFamily="34" charset="0"/>
              </a:rPr>
              <a:t>Consider Jurisdiction and the definition of Sexual Harassment</a:t>
            </a:r>
          </a:p>
          <a:p>
            <a:pPr marL="685800" lvl="1" indent="-342900">
              <a:spcAft>
                <a:spcPts val="900"/>
              </a:spcAft>
            </a:pPr>
            <a:r>
              <a:rPr lang="en-US" sz="2200" dirty="0">
                <a:solidFill>
                  <a:srgbClr val="0176BB"/>
                </a:solidFill>
                <a:latin typeface="Calibri" panose="020F0502020204030204" pitchFamily="34" charset="0"/>
                <a:cs typeface="Calibri" panose="020F0502020204030204" pitchFamily="34" charset="0"/>
              </a:rPr>
              <a:t>Does the TIXC make jurisdiction/definition decisions?  What does that process look like?</a:t>
            </a:r>
          </a:p>
          <a:p>
            <a:pPr marL="1543050" lvl="3" indent="-342900">
              <a:spcAft>
                <a:spcPts val="900"/>
              </a:spcAft>
            </a:pPr>
            <a:r>
              <a:rPr lang="en-US" sz="2000" dirty="0">
                <a:solidFill>
                  <a:schemeClr val="tx1"/>
                </a:solidFill>
                <a:latin typeface="Calibri" panose="020F0502020204030204" pitchFamily="34" charset="0"/>
                <a:cs typeface="Calibri" panose="020F0502020204030204" pitchFamily="34" charset="0"/>
              </a:rPr>
              <a:t>“Exit Ramps”</a:t>
            </a:r>
          </a:p>
          <a:p>
            <a:pPr marL="1543050" lvl="3" indent="-342900">
              <a:spcAft>
                <a:spcPts val="900"/>
              </a:spcAft>
            </a:pPr>
            <a:r>
              <a:rPr lang="en-US" sz="2000" dirty="0">
                <a:latin typeface="Calibri" panose="020F0502020204030204" pitchFamily="34" charset="0"/>
                <a:cs typeface="Calibri" panose="020F0502020204030204" pitchFamily="34" charset="0"/>
              </a:rPr>
              <a:t>Document, Document, Document</a:t>
            </a:r>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36</a:t>
            </a:fld>
            <a:endParaRPr lang="en-US" dirty="0"/>
          </a:p>
        </p:txBody>
      </p:sp>
    </p:spTree>
    <p:extLst>
      <p:ext uri="{BB962C8B-B14F-4D97-AF65-F5344CB8AC3E}">
        <p14:creationId xmlns:p14="http://schemas.microsoft.com/office/powerpoint/2010/main" val="25348707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2"/>
          <p:cNvSpPr>
            <a:spLocks noGrp="1"/>
          </p:cNvSpPr>
          <p:nvPr>
            <p:ph type="title"/>
          </p:nvPr>
        </p:nvSpPr>
        <p:spPr>
          <a:xfrm>
            <a:off x="416593" y="76200"/>
            <a:ext cx="5831807" cy="1371600"/>
          </a:xfrm>
        </p:spPr>
        <p:txBody>
          <a:bodyPr anchor="b">
            <a:noAutofit/>
          </a:bodyPr>
          <a:lstStyle/>
          <a:p>
            <a:pPr>
              <a:lnSpc>
                <a:spcPts val="3600"/>
              </a:lnSpc>
            </a:pPr>
            <a:r>
              <a:rPr lang="en-US" sz="3600" dirty="0"/>
              <a:t>Jurisdiction </a:t>
            </a:r>
            <a:br>
              <a:rPr lang="en-US" sz="3600" dirty="0"/>
            </a:br>
            <a:r>
              <a:rPr lang="en-US" sz="2800" dirty="0"/>
              <a:t>(Review from Level One) 1 of 2</a:t>
            </a:r>
          </a:p>
        </p:txBody>
      </p:sp>
      <p:sp>
        <p:nvSpPr>
          <p:cNvPr id="5124" name="Rectangle 3"/>
          <p:cNvSpPr>
            <a:spLocks noGrp="1" noChangeArrowheads="1"/>
          </p:cNvSpPr>
          <p:nvPr>
            <p:ph type="body" sz="quarter" idx="17"/>
          </p:nvPr>
        </p:nvSpPr>
        <p:spPr/>
        <p:txBody>
          <a:bodyPr>
            <a:noAutofit/>
          </a:bodyPr>
          <a:lstStyle/>
          <a:p>
            <a:pPr marL="457200" indent="-457200">
              <a:spcBef>
                <a:spcPts val="0"/>
              </a:spcBef>
              <a:spcAft>
                <a:spcPts val="1800"/>
              </a:spcAft>
              <a:buFont typeface="Arial" panose="020B0604020202020204" pitchFamily="34" charset="0"/>
              <a:buChar char="•"/>
            </a:pPr>
            <a:r>
              <a:rPr lang="en-US" sz="2800" dirty="0"/>
              <a:t>A recipient with </a:t>
            </a:r>
            <a:r>
              <a:rPr lang="en-US" sz="2800" b="1" u="sng" dirty="0"/>
              <a:t>actual knowledge </a:t>
            </a:r>
            <a:r>
              <a:rPr lang="en-US" sz="2800" dirty="0"/>
              <a:t>of sexual harassment in an </a:t>
            </a:r>
            <a:r>
              <a:rPr lang="en-US" sz="2800" b="1" u="sng" dirty="0">
                <a:solidFill>
                  <a:srgbClr val="A46833"/>
                </a:solidFill>
              </a:rPr>
              <a:t>educational program or activity</a:t>
            </a:r>
            <a:r>
              <a:rPr lang="en-US" sz="2800" b="1" dirty="0">
                <a:solidFill>
                  <a:schemeClr val="accent6">
                    <a:lumMod val="75000"/>
                  </a:schemeClr>
                </a:solidFill>
              </a:rPr>
              <a:t> </a:t>
            </a:r>
            <a:r>
              <a:rPr lang="en-US" sz="2800" dirty="0"/>
              <a:t>of the recipient against </a:t>
            </a:r>
            <a:r>
              <a:rPr lang="en-US" sz="2800" b="1" dirty="0"/>
              <a:t>a person in the United States, must respond promptly in a manner that is not deliberately indifferent</a:t>
            </a:r>
            <a:r>
              <a:rPr lang="en-US" sz="2800" dirty="0"/>
              <a:t>. </a:t>
            </a:r>
          </a:p>
          <a:p>
            <a:pPr marL="457200" indent="-457200">
              <a:spcBef>
                <a:spcPts val="0"/>
              </a:spcBef>
              <a:spcAft>
                <a:spcPts val="1800"/>
              </a:spcAft>
              <a:buFont typeface="Arial" panose="020B0604020202020204" pitchFamily="34" charset="0"/>
              <a:buChar char="•"/>
            </a:pPr>
            <a:r>
              <a:rPr lang="en-US" sz="2800" dirty="0"/>
              <a:t>A recipient is only deliberately indifferent if its response to sexual harassment is unreasonable in light of known circumstances.</a:t>
            </a:r>
          </a:p>
          <a:p>
            <a:pPr marL="609600" indent="-609600"/>
            <a:endParaRPr lang="en-US" altLang="en-US" sz="3400" spc="-300" dirty="0">
              <a:latin typeface="Segoe UI" panose="020B0502040204020203" pitchFamily="34" charset="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4"/>
          </p:nvPr>
        </p:nvSpPr>
        <p:spPr/>
        <p:txBody>
          <a:bodyPr/>
          <a:lstStyle/>
          <a:p>
            <a:fld id="{2268B489-3880-4EF0-AEB8-F6FDF431A241}" type="slidenum">
              <a:rPr lang="en-US" smtClean="0"/>
              <a:pPr/>
              <a:t>37</a:t>
            </a:fld>
            <a:endParaRPr lang="en-US" dirty="0"/>
          </a:p>
        </p:txBody>
      </p:sp>
    </p:spTree>
    <p:extLst>
      <p:ext uri="{BB962C8B-B14F-4D97-AF65-F5344CB8AC3E}">
        <p14:creationId xmlns:p14="http://schemas.microsoft.com/office/powerpoint/2010/main" val="2071766380"/>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2"/>
          <p:cNvSpPr>
            <a:spLocks noGrp="1"/>
          </p:cNvSpPr>
          <p:nvPr>
            <p:ph type="title"/>
          </p:nvPr>
        </p:nvSpPr>
        <p:spPr>
          <a:xfrm>
            <a:off x="406626" y="304801"/>
            <a:ext cx="6771009" cy="1159858"/>
          </a:xfrm>
        </p:spPr>
        <p:txBody>
          <a:bodyPr>
            <a:noAutofit/>
          </a:bodyPr>
          <a:lstStyle/>
          <a:p>
            <a:pPr>
              <a:lnSpc>
                <a:spcPts val="3600"/>
              </a:lnSpc>
            </a:pPr>
            <a:r>
              <a:rPr lang="en-US" sz="3600" dirty="0">
                <a:ea typeface="Calibri" panose="020F0502020204030204" pitchFamily="34" charset="0"/>
              </a:rPr>
              <a:t>Jurisdiction </a:t>
            </a:r>
            <a:br>
              <a:rPr lang="en-US" sz="3600" dirty="0">
                <a:ea typeface="Calibri" panose="020F0502020204030204" pitchFamily="34" charset="0"/>
              </a:rPr>
            </a:br>
            <a:r>
              <a:rPr lang="en-US" sz="2800" dirty="0">
                <a:ea typeface="Calibri" panose="020F0502020204030204" pitchFamily="34" charset="0"/>
              </a:rPr>
              <a:t>(Review from Level One) 2 of 2</a:t>
            </a:r>
          </a:p>
        </p:txBody>
      </p:sp>
      <p:sp>
        <p:nvSpPr>
          <p:cNvPr id="2" name="Text Placeholder 1"/>
          <p:cNvSpPr>
            <a:spLocks noGrp="1"/>
          </p:cNvSpPr>
          <p:nvPr>
            <p:ph type="body" sz="quarter" idx="4294967295"/>
          </p:nvPr>
        </p:nvSpPr>
        <p:spPr>
          <a:xfrm>
            <a:off x="762001" y="1691235"/>
            <a:ext cx="7696199" cy="4680989"/>
          </a:xfrm>
        </p:spPr>
        <p:txBody>
          <a:bodyPr/>
          <a:lstStyle/>
          <a:p>
            <a:pPr>
              <a:spcAft>
                <a:spcPts val="1800"/>
              </a:spcAft>
            </a:pPr>
            <a:r>
              <a:rPr lang="en-US" b="1" dirty="0">
                <a:solidFill>
                  <a:srgbClr val="A46833"/>
                </a:solidFill>
              </a:rPr>
              <a:t>“Education program or activity”</a:t>
            </a:r>
            <a:r>
              <a:rPr lang="en-US" dirty="0">
                <a:solidFill>
                  <a:srgbClr val="A46833"/>
                </a:solidFill>
              </a:rPr>
              <a:t> </a:t>
            </a:r>
          </a:p>
          <a:p>
            <a:pPr>
              <a:spcAft>
                <a:spcPts val="1800"/>
              </a:spcAft>
            </a:pPr>
            <a:r>
              <a:rPr lang="en-US" dirty="0"/>
              <a:t>“includes </a:t>
            </a:r>
            <a:r>
              <a:rPr lang="en-US" b="1" u="sng" dirty="0"/>
              <a:t>locations, events, or circumstances</a:t>
            </a:r>
            <a:r>
              <a:rPr lang="en-US" dirty="0"/>
              <a:t> over which the recipient exercised </a:t>
            </a:r>
            <a:r>
              <a:rPr lang="en-US" b="1" u="sng" dirty="0"/>
              <a:t>substantial control</a:t>
            </a:r>
            <a:r>
              <a:rPr lang="en-US" dirty="0"/>
              <a:t> over both the respondent and the context in which the sexual harassment occurs, and also includes any building owned or controlled by a student organization that is officially recognized by a postsecondary institution. “ §106.30(a)</a:t>
            </a:r>
          </a:p>
        </p:txBody>
      </p:sp>
      <p:sp>
        <p:nvSpPr>
          <p:cNvPr id="3" name="Slide Number Placeholder 2"/>
          <p:cNvSpPr>
            <a:spLocks noGrp="1"/>
          </p:cNvSpPr>
          <p:nvPr>
            <p:ph type="sldNum" sz="quarter" idx="4"/>
          </p:nvPr>
        </p:nvSpPr>
        <p:spPr/>
        <p:txBody>
          <a:bodyPr/>
          <a:lstStyle/>
          <a:p>
            <a:fld id="{2268B489-3880-4EF0-AEB8-F6FDF431A241}" type="slidenum">
              <a:rPr lang="en-US" smtClean="0"/>
              <a:pPr/>
              <a:t>38</a:t>
            </a:fld>
            <a:endParaRPr lang="en-US" dirty="0"/>
          </a:p>
        </p:txBody>
      </p:sp>
    </p:spTree>
    <p:extLst>
      <p:ext uri="{BB962C8B-B14F-4D97-AF65-F5344CB8AC3E}">
        <p14:creationId xmlns:p14="http://schemas.microsoft.com/office/powerpoint/2010/main" val="334378727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3"/>
          <p:cNvSpPr>
            <a:spLocks noGrp="1" noChangeArrowheads="1"/>
          </p:cNvSpPr>
          <p:nvPr>
            <p:ph type="body" sz="quarter" idx="12"/>
          </p:nvPr>
        </p:nvSpPr>
        <p:spPr>
          <a:xfrm>
            <a:off x="609600" y="1738033"/>
            <a:ext cx="4067993" cy="4191675"/>
          </a:xfrm>
        </p:spPr>
        <p:txBody>
          <a:bodyPr>
            <a:noAutofit/>
          </a:bodyPr>
          <a:lstStyle/>
          <a:p>
            <a:pPr marL="0" indent="0">
              <a:spcBef>
                <a:spcPts val="0"/>
              </a:spcBef>
              <a:spcAft>
                <a:spcPts val="1800"/>
              </a:spcAft>
              <a:buNone/>
            </a:pPr>
            <a:r>
              <a:rPr lang="en-US" altLang="en-US" sz="3400" dirty="0">
                <a:ea typeface="Segoe UI" panose="020B0502040204020203" pitchFamily="34" charset="0"/>
              </a:rPr>
              <a:t>Locations, events, or circumstances with substantial control – the easy ones:</a:t>
            </a:r>
          </a:p>
          <a:p>
            <a:pPr marL="457200" indent="-457200">
              <a:spcBef>
                <a:spcPts val="0"/>
              </a:spcBef>
              <a:spcAft>
                <a:spcPts val="1800"/>
              </a:spcAft>
              <a:buClr>
                <a:srgbClr val="00355F"/>
              </a:buClr>
              <a:buFont typeface="Arial" panose="020B0604020202020204" pitchFamily="34" charset="0"/>
              <a:buChar char="•"/>
            </a:pPr>
            <a:r>
              <a:rPr lang="en-US" altLang="en-US" sz="3400" dirty="0">
                <a:ea typeface="Segoe UI" panose="020B0502040204020203" pitchFamily="34" charset="0"/>
              </a:rPr>
              <a:t>Residence halls</a:t>
            </a:r>
          </a:p>
          <a:p>
            <a:pPr marL="457200" indent="-457200">
              <a:spcBef>
                <a:spcPts val="0"/>
              </a:spcBef>
              <a:spcAft>
                <a:spcPts val="1800"/>
              </a:spcAft>
              <a:buClr>
                <a:srgbClr val="00355F"/>
              </a:buClr>
              <a:buFont typeface="Arial" panose="020B0604020202020204" pitchFamily="34" charset="0"/>
              <a:buChar char="•"/>
            </a:pPr>
            <a:r>
              <a:rPr lang="en-US" altLang="en-US" sz="3400" dirty="0">
                <a:ea typeface="Segoe UI" panose="020B0502040204020203" pitchFamily="34" charset="0"/>
              </a:rPr>
              <a:t>Classrooms</a:t>
            </a:r>
          </a:p>
          <a:p>
            <a:pPr marL="457200" indent="-457200">
              <a:spcBef>
                <a:spcPts val="0"/>
              </a:spcBef>
              <a:spcAft>
                <a:spcPts val="1800"/>
              </a:spcAft>
              <a:buClr>
                <a:srgbClr val="00355F"/>
              </a:buClr>
              <a:buFont typeface="Arial" panose="020B0604020202020204" pitchFamily="34" charset="0"/>
              <a:buChar char="•"/>
            </a:pPr>
            <a:r>
              <a:rPr lang="en-US" altLang="en-US" sz="3400" dirty="0">
                <a:ea typeface="Segoe UI" panose="020B0502040204020203" pitchFamily="34" charset="0"/>
              </a:rPr>
              <a:t>Dining halls</a:t>
            </a:r>
          </a:p>
          <a:p>
            <a:endParaRPr lang="en-US" altLang="en-US" sz="3400" spc="-300" dirty="0">
              <a:latin typeface="Segoe UI" panose="020B0502040204020203" pitchFamily="34" charset="0"/>
              <a:ea typeface="Segoe UI" panose="020B0502040204020203" pitchFamily="34" charset="0"/>
              <a:cs typeface="Segoe UI" panose="020B0502040204020203" pitchFamily="34" charset="0"/>
            </a:endParaRPr>
          </a:p>
        </p:txBody>
      </p:sp>
      <p:pic>
        <p:nvPicPr>
          <p:cNvPr id="7" name="Picture Placeholder 6" descr=" Graduation cap on a stack of three books. "/>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794" r="794"/>
          <a:stretch>
            <a:fillRect/>
          </a:stretch>
        </p:blipFill>
        <p:spPr>
          <a:xfrm>
            <a:off x="4824150" y="1729940"/>
            <a:ext cx="4132681" cy="4199768"/>
          </a:xfrm>
        </p:spPr>
      </p:pic>
      <p:sp>
        <p:nvSpPr>
          <p:cNvPr id="3" name="Title 2"/>
          <p:cNvSpPr>
            <a:spLocks noGrp="1"/>
          </p:cNvSpPr>
          <p:nvPr>
            <p:ph type="title"/>
          </p:nvPr>
        </p:nvSpPr>
        <p:spPr>
          <a:xfrm>
            <a:off x="425053" y="381000"/>
            <a:ext cx="6860022" cy="906308"/>
          </a:xfrm>
        </p:spPr>
        <p:txBody>
          <a:bodyPr>
            <a:noAutofit/>
          </a:bodyPr>
          <a:lstStyle/>
          <a:p>
            <a:pPr>
              <a:lnSpc>
                <a:spcPct val="100000"/>
              </a:lnSpc>
            </a:pPr>
            <a:r>
              <a:rPr lang="en-US" dirty="0">
                <a:ea typeface="Calibri" panose="020F0502020204030204" pitchFamily="34" charset="0"/>
              </a:rPr>
              <a:t>Education Program or Activity</a:t>
            </a:r>
          </a:p>
        </p:txBody>
      </p:sp>
      <p:sp>
        <p:nvSpPr>
          <p:cNvPr id="2" name="Slide Number Placeholder 1"/>
          <p:cNvSpPr>
            <a:spLocks noGrp="1"/>
          </p:cNvSpPr>
          <p:nvPr>
            <p:ph type="sldNum" sz="quarter" idx="4"/>
          </p:nvPr>
        </p:nvSpPr>
        <p:spPr/>
        <p:txBody>
          <a:bodyPr/>
          <a:lstStyle/>
          <a:p>
            <a:fld id="{2268B489-3880-4EF0-AEB8-F6FDF431A241}" type="slidenum">
              <a:rPr lang="en-US" smtClean="0"/>
              <a:pPr/>
              <a:t>39</a:t>
            </a:fld>
            <a:endParaRPr lang="en-US" dirty="0"/>
          </a:p>
        </p:txBody>
      </p:sp>
    </p:spTree>
    <p:extLst>
      <p:ext uri="{BB962C8B-B14F-4D97-AF65-F5344CB8AC3E}">
        <p14:creationId xmlns:p14="http://schemas.microsoft.com/office/powerpoint/2010/main" val="376736847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6593" y="536910"/>
            <a:ext cx="6060407" cy="721896"/>
          </a:xfrm>
        </p:spPr>
        <p:txBody>
          <a:bodyPr>
            <a:noAutofit/>
          </a:bodyPr>
          <a:lstStyle/>
          <a:p>
            <a:r>
              <a:rPr lang="en-US" sz="3400" dirty="0"/>
              <a:t>Posting These Training Materials?</a:t>
            </a:r>
          </a:p>
        </p:txBody>
      </p:sp>
      <p:sp>
        <p:nvSpPr>
          <p:cNvPr id="8" name="Text Placeholder 7"/>
          <p:cNvSpPr>
            <a:spLocks noGrp="1"/>
          </p:cNvSpPr>
          <p:nvPr>
            <p:ph type="body" sz="quarter" idx="17"/>
          </p:nvPr>
        </p:nvSpPr>
        <p:spPr>
          <a:xfrm>
            <a:off x="416719" y="1752600"/>
            <a:ext cx="8341519" cy="4619626"/>
          </a:xfrm>
        </p:spPr>
        <p:txBody>
          <a:bodyPr>
            <a:noAutofit/>
          </a:bodyPr>
          <a:lstStyle/>
          <a:p>
            <a:pPr marL="342900" indent="-342900">
              <a:buFont typeface="Arial" panose="020B0604020202020204" pitchFamily="34" charset="0"/>
              <a:buChar char="•"/>
            </a:pPr>
            <a:r>
              <a:rPr lang="en-US" sz="3200" dirty="0"/>
              <a:t>Yes!</a:t>
            </a:r>
          </a:p>
          <a:p>
            <a:pPr marL="342900" indent="-342900">
              <a:buFont typeface="Arial" panose="020B0604020202020204" pitchFamily="34" charset="0"/>
              <a:buChar char="•"/>
            </a:pPr>
            <a:r>
              <a:rPr lang="en-US" sz="3200" dirty="0"/>
              <a:t>Your Title IX Coordinator is required by 34 C.F.R. §106.45(b)(10)(i)(D) to post materials to train Title IX personnel on its website</a:t>
            </a:r>
          </a:p>
        </p:txBody>
      </p:sp>
      <p:sp>
        <p:nvSpPr>
          <p:cNvPr id="2" name="Slide Number Placeholder 1"/>
          <p:cNvSpPr>
            <a:spLocks noGrp="1"/>
          </p:cNvSpPr>
          <p:nvPr>
            <p:ph type="sldNum" sz="quarter" idx="4"/>
          </p:nvPr>
        </p:nvSpPr>
        <p:spPr/>
        <p:txBody>
          <a:bodyPr/>
          <a:lstStyle/>
          <a:p>
            <a:fld id="{2268B489-3880-4EF0-AEB8-F6FDF431A241}" type="slidenum">
              <a:rPr lang="en-US" smtClean="0"/>
              <a:pPr/>
              <a:t>4</a:t>
            </a:fld>
            <a:endParaRPr lang="en-US" dirty="0"/>
          </a:p>
        </p:txBody>
      </p:sp>
    </p:spTree>
    <p:extLst>
      <p:ext uri="{BB962C8B-B14F-4D97-AF65-F5344CB8AC3E}">
        <p14:creationId xmlns:p14="http://schemas.microsoft.com/office/powerpoint/2010/main" val="3930254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425019" y="533400"/>
            <a:ext cx="6771009" cy="906308"/>
          </a:xfrm>
        </p:spPr>
        <p:txBody>
          <a:bodyPr>
            <a:noAutofit/>
          </a:bodyPr>
          <a:lstStyle/>
          <a:p>
            <a:r>
              <a:rPr lang="en-US" sz="4000" dirty="0"/>
              <a:t>Off Campus? </a:t>
            </a:r>
            <a:r>
              <a:rPr lang="en-US" sz="3200" dirty="0"/>
              <a:t>1 of 2</a:t>
            </a:r>
          </a:p>
        </p:txBody>
      </p:sp>
      <p:sp>
        <p:nvSpPr>
          <p:cNvPr id="5124" name="Rectangle 3"/>
          <p:cNvSpPr>
            <a:spLocks noGrp="1" noChangeArrowheads="1"/>
          </p:cNvSpPr>
          <p:nvPr>
            <p:ph type="body" sz="quarter" idx="4294967295"/>
          </p:nvPr>
        </p:nvSpPr>
        <p:spPr>
          <a:xfrm>
            <a:off x="418641" y="1752600"/>
            <a:ext cx="8328710" cy="4921250"/>
          </a:xfrm>
        </p:spPr>
        <p:txBody>
          <a:bodyPr>
            <a:noAutofit/>
          </a:bodyPr>
          <a:lstStyle/>
          <a:p>
            <a:pPr marL="0" indent="0">
              <a:spcBef>
                <a:spcPts val="0"/>
              </a:spcBef>
              <a:spcAft>
                <a:spcPts val="2400"/>
              </a:spcAft>
              <a:buNone/>
            </a:pPr>
            <a:r>
              <a:rPr lang="en-US" altLang="en-US" sz="2800" dirty="0">
                <a:latin typeface="Calibri" panose="020F0502020204030204" pitchFamily="34" charset="0"/>
                <a:ea typeface="Segoe UI" panose="020B0502040204020203" pitchFamily="34" charset="0"/>
                <a:cs typeface="Calibri" panose="020F0502020204030204" pitchFamily="34" charset="0"/>
              </a:rPr>
              <a:t>Any of the three conditions must apply to extend Title IX jurisdiction off campus:</a:t>
            </a:r>
          </a:p>
          <a:p>
            <a:pPr marL="457200" lvl="1" indent="0">
              <a:spcBef>
                <a:spcPts val="0"/>
              </a:spcBef>
              <a:spcAft>
                <a:spcPts val="1800"/>
              </a:spcAft>
              <a:buNone/>
            </a:pPr>
            <a:r>
              <a:rPr lang="en-US" altLang="en-US" sz="2800" dirty="0">
                <a:latin typeface="Calibri" panose="020F0502020204030204" pitchFamily="34" charset="0"/>
                <a:ea typeface="Segoe UI" panose="020B0502040204020203" pitchFamily="34" charset="0"/>
                <a:cs typeface="Calibri" panose="020F0502020204030204" pitchFamily="34" charset="0"/>
              </a:rPr>
              <a:t>(1) Incident occurs as part of the recipient’s “operations” (meaning as a “recipient” as defined in the Title IX statute or the Regs 106.2(h));</a:t>
            </a:r>
          </a:p>
          <a:p>
            <a:pPr marL="457200" lvl="1" indent="0">
              <a:spcBef>
                <a:spcPts val="0"/>
              </a:spcBef>
              <a:spcAft>
                <a:spcPts val="1800"/>
              </a:spcAft>
              <a:buNone/>
            </a:pPr>
            <a:r>
              <a:rPr lang="en-US" altLang="en-US" sz="2800" dirty="0">
                <a:latin typeface="Calibri" panose="020F0502020204030204" pitchFamily="34" charset="0"/>
                <a:ea typeface="Segoe UI" panose="020B0502040204020203" pitchFamily="34" charset="0"/>
                <a:cs typeface="Calibri" panose="020F0502020204030204" pitchFamily="34" charset="0"/>
              </a:rPr>
              <a:t>(2) If the recipient exercised substantial control over the respondent and the context of alleged sexual harassment that occurred off campus; and</a:t>
            </a:r>
          </a:p>
        </p:txBody>
      </p:sp>
      <p:sp>
        <p:nvSpPr>
          <p:cNvPr id="2" name="Slide Number Placeholder 1"/>
          <p:cNvSpPr>
            <a:spLocks noGrp="1"/>
          </p:cNvSpPr>
          <p:nvPr>
            <p:ph type="sldNum" sz="quarter" idx="4"/>
          </p:nvPr>
        </p:nvSpPr>
        <p:spPr/>
        <p:txBody>
          <a:bodyPr/>
          <a:lstStyle/>
          <a:p>
            <a:fld id="{2268B489-3880-4EF0-AEB8-F6FDF431A241}" type="slidenum">
              <a:rPr lang="en-US" smtClean="0"/>
              <a:pPr/>
              <a:t>40</a:t>
            </a:fld>
            <a:endParaRPr lang="en-US" dirty="0"/>
          </a:p>
        </p:txBody>
      </p:sp>
    </p:spTree>
    <p:extLst>
      <p:ext uri="{BB962C8B-B14F-4D97-AF65-F5344CB8AC3E}">
        <p14:creationId xmlns:p14="http://schemas.microsoft.com/office/powerpoint/2010/main" val="1261786088"/>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2"/>
          <p:cNvSpPr>
            <a:spLocks noGrp="1"/>
          </p:cNvSpPr>
          <p:nvPr>
            <p:ph type="title"/>
          </p:nvPr>
        </p:nvSpPr>
        <p:spPr>
          <a:xfrm>
            <a:off x="425052" y="533400"/>
            <a:ext cx="6771009" cy="906308"/>
          </a:xfrm>
        </p:spPr>
        <p:txBody>
          <a:bodyPr>
            <a:noAutofit/>
          </a:bodyPr>
          <a:lstStyle/>
          <a:p>
            <a:r>
              <a:rPr lang="en-US" sz="4000" dirty="0"/>
              <a:t>Off Campus? </a:t>
            </a:r>
            <a:r>
              <a:rPr lang="en-US" sz="3200" dirty="0"/>
              <a:t>2 of 2</a:t>
            </a:r>
          </a:p>
        </p:txBody>
      </p:sp>
      <p:sp>
        <p:nvSpPr>
          <p:cNvPr id="2" name="Text Placeholder 1"/>
          <p:cNvSpPr>
            <a:spLocks noGrp="1"/>
          </p:cNvSpPr>
          <p:nvPr>
            <p:ph type="body" sz="quarter" idx="12"/>
          </p:nvPr>
        </p:nvSpPr>
        <p:spPr/>
        <p:txBody>
          <a:bodyPr>
            <a:normAutofit lnSpcReduction="10000"/>
          </a:bodyPr>
          <a:lstStyle/>
          <a:p>
            <a:pPr lvl="1" indent="0">
              <a:lnSpc>
                <a:spcPct val="110000"/>
              </a:lnSpc>
              <a:spcBef>
                <a:spcPts val="0"/>
              </a:spcBef>
              <a:spcAft>
                <a:spcPts val="600"/>
              </a:spcAft>
              <a:buNone/>
            </a:pPr>
            <a:r>
              <a:rPr lang="en-US" altLang="en-US" sz="2800" dirty="0">
                <a:ea typeface="Segoe UI" panose="020B0502040204020203" pitchFamily="34" charset="0"/>
              </a:rPr>
              <a:t>(</a:t>
            </a:r>
            <a:r>
              <a:rPr lang="en-US" altLang="en-US" sz="2800" dirty="0">
                <a:latin typeface="Calibri" panose="020F0502020204030204" pitchFamily="34" charset="0"/>
                <a:ea typeface="Segoe UI" panose="020B0502040204020203" pitchFamily="34" charset="0"/>
                <a:cs typeface="Calibri" panose="020F0502020204030204" pitchFamily="34" charset="0"/>
              </a:rPr>
              <a:t>3) Incident occurred in an off-campus building owned or controlled by a student organization officially recognized by a post secondary institution </a:t>
            </a:r>
          </a:p>
          <a:p>
            <a:pPr marL="1090613" lvl="1" indent="-400050">
              <a:lnSpc>
                <a:spcPct val="110000"/>
              </a:lnSpc>
              <a:spcBef>
                <a:spcPts val="0"/>
              </a:spcBef>
              <a:spcAft>
                <a:spcPts val="600"/>
              </a:spcAft>
              <a:buFont typeface="Courier New" panose="02070309020205020404" pitchFamily="49" charset="0"/>
              <a:buChar char="o"/>
            </a:pPr>
            <a:r>
              <a:rPr lang="en-US" altLang="en-US" sz="2800" dirty="0">
                <a:latin typeface="Calibri" panose="020F0502020204030204" pitchFamily="34" charset="0"/>
                <a:ea typeface="Segoe UI" panose="020B0502040204020203" pitchFamily="34" charset="0"/>
                <a:cs typeface="Calibri" panose="020F0502020204030204" pitchFamily="34" charset="0"/>
              </a:rPr>
              <a:t>Discussion specifically addresses off campus sorority and fraternity housing and, as long as </a:t>
            </a:r>
            <a:r>
              <a:rPr lang="en-US" altLang="en-US" sz="2800" b="1" u="sng" dirty="0">
                <a:latin typeface="Calibri" panose="020F0502020204030204" pitchFamily="34" charset="0"/>
                <a:ea typeface="Segoe UI" panose="020B0502040204020203" pitchFamily="34" charset="0"/>
                <a:cs typeface="Calibri" panose="020F0502020204030204" pitchFamily="34" charset="0"/>
              </a:rPr>
              <a:t>owned by or under control of organization</a:t>
            </a:r>
            <a:r>
              <a:rPr lang="en-US" altLang="en-US" sz="2800" dirty="0">
                <a:latin typeface="Calibri" panose="020F0502020204030204" pitchFamily="34" charset="0"/>
                <a:ea typeface="Segoe UI" panose="020B0502040204020203" pitchFamily="34" charset="0"/>
                <a:cs typeface="Calibri" panose="020F0502020204030204" pitchFamily="34" charset="0"/>
              </a:rPr>
              <a:t> </a:t>
            </a:r>
            <a:r>
              <a:rPr lang="en-US" altLang="en-US" sz="2800" b="1" u="sng" dirty="0">
                <a:latin typeface="Calibri" panose="020F0502020204030204" pitchFamily="34" charset="0"/>
                <a:ea typeface="Segoe UI" panose="020B0502040204020203" pitchFamily="34" charset="0"/>
                <a:cs typeface="Calibri" panose="020F0502020204030204" pitchFamily="34" charset="0"/>
              </a:rPr>
              <a:t>that is recognized by the postsecondary institution</a:t>
            </a:r>
            <a:r>
              <a:rPr lang="en-US" altLang="en-US" sz="2800" dirty="0">
                <a:latin typeface="Calibri" panose="020F0502020204030204" pitchFamily="34" charset="0"/>
                <a:ea typeface="Segoe UI" panose="020B0502040204020203" pitchFamily="34" charset="0"/>
                <a:cs typeface="Calibri" panose="020F0502020204030204" pitchFamily="34" charset="0"/>
              </a:rPr>
              <a:t>, it falls within Title IX jurisdiction</a:t>
            </a:r>
          </a:p>
          <a:p>
            <a:pPr marL="1090613" lvl="1" indent="-400050">
              <a:lnSpc>
                <a:spcPct val="110000"/>
              </a:lnSpc>
              <a:spcBef>
                <a:spcPts val="0"/>
              </a:spcBef>
              <a:spcAft>
                <a:spcPts val="600"/>
              </a:spcAft>
              <a:buFont typeface="Courier New" panose="02070309020205020404" pitchFamily="49" charset="0"/>
              <a:buChar char="o"/>
            </a:pPr>
            <a:r>
              <a:rPr lang="en-US" altLang="en-US" sz="2800" dirty="0">
                <a:latin typeface="Calibri" panose="020F0502020204030204" pitchFamily="34" charset="0"/>
                <a:ea typeface="Segoe UI" panose="020B0502040204020203" pitchFamily="34" charset="0"/>
                <a:cs typeface="Calibri" panose="020F0502020204030204" pitchFamily="34" charset="0"/>
              </a:rPr>
              <a:t>Must investigate in these locations (30196-97)</a:t>
            </a:r>
          </a:p>
          <a:p>
            <a:endParaRPr lang="en-US" dirty="0"/>
          </a:p>
        </p:txBody>
      </p:sp>
      <p:sp>
        <p:nvSpPr>
          <p:cNvPr id="3" name="Slide Number Placeholder 2"/>
          <p:cNvSpPr>
            <a:spLocks noGrp="1"/>
          </p:cNvSpPr>
          <p:nvPr>
            <p:ph type="sldNum" sz="quarter" idx="4"/>
          </p:nvPr>
        </p:nvSpPr>
        <p:spPr/>
        <p:txBody>
          <a:bodyPr/>
          <a:lstStyle/>
          <a:p>
            <a:fld id="{2268B489-3880-4EF0-AEB8-F6FDF431A241}" type="slidenum">
              <a:rPr lang="en-US" smtClean="0"/>
              <a:pPr/>
              <a:t>41</a:t>
            </a:fld>
            <a:endParaRPr lang="en-US" dirty="0"/>
          </a:p>
        </p:txBody>
      </p:sp>
    </p:spTree>
    <p:extLst>
      <p:ext uri="{BB962C8B-B14F-4D97-AF65-F5344CB8AC3E}">
        <p14:creationId xmlns:p14="http://schemas.microsoft.com/office/powerpoint/2010/main" val="3311258098"/>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3"/>
          <p:cNvSpPr>
            <a:spLocks noGrp="1" noChangeArrowheads="1"/>
          </p:cNvSpPr>
          <p:nvPr>
            <p:ph type="body" sz="quarter" idx="12"/>
          </p:nvPr>
        </p:nvSpPr>
        <p:spPr>
          <a:xfrm>
            <a:off x="529756" y="1738033"/>
            <a:ext cx="4194644" cy="4191675"/>
          </a:xfrm>
        </p:spPr>
        <p:txBody>
          <a:bodyPr>
            <a:noAutofit/>
          </a:bodyPr>
          <a:lstStyle/>
          <a:p>
            <a:pPr>
              <a:spcBef>
                <a:spcPts val="600"/>
              </a:spcBef>
              <a:spcAft>
                <a:spcPts val="600"/>
              </a:spcAft>
            </a:pPr>
            <a:r>
              <a:rPr lang="en-US" altLang="en-US" sz="2400" dirty="0">
                <a:ea typeface="Segoe UI" panose="020B0502040204020203" pitchFamily="34" charset="0"/>
                <a:cs typeface="Segoe UI" panose="020B0502040204020203" pitchFamily="34" charset="0"/>
              </a:rPr>
              <a:t>Locations, events, or circumstances with</a:t>
            </a:r>
            <a:r>
              <a:rPr lang="en-US" altLang="en-US" sz="2400" u="sng" dirty="0">
                <a:ea typeface="Segoe UI" panose="020B0502040204020203" pitchFamily="34" charset="0"/>
                <a:cs typeface="Segoe UI" panose="020B0502040204020203" pitchFamily="34" charset="0"/>
              </a:rPr>
              <a:t>out</a:t>
            </a:r>
            <a:r>
              <a:rPr lang="en-US" altLang="en-US" sz="2400" dirty="0">
                <a:ea typeface="Segoe UI" panose="020B0502040204020203" pitchFamily="34" charset="0"/>
                <a:cs typeface="Segoe UI" panose="020B0502040204020203" pitchFamily="34" charset="0"/>
              </a:rPr>
              <a:t> substantial control:</a:t>
            </a:r>
          </a:p>
          <a:p>
            <a:pPr marL="571500" indent="-457200">
              <a:spcBef>
                <a:spcPts val="600"/>
              </a:spcBef>
              <a:spcAft>
                <a:spcPts val="600"/>
              </a:spcAft>
              <a:buClr>
                <a:srgbClr val="404040"/>
              </a:buClr>
              <a:buFont typeface="Arial" panose="020B0604020202020204" pitchFamily="34" charset="0"/>
              <a:buChar char="•"/>
            </a:pPr>
            <a:r>
              <a:rPr lang="en-US" altLang="en-US" sz="2400" b="1" u="sng" dirty="0">
                <a:ea typeface="Segoe UI" panose="020B0502040204020203" pitchFamily="34" charset="0"/>
                <a:cs typeface="Segoe UI" panose="020B0502040204020203" pitchFamily="34" charset="0"/>
              </a:rPr>
              <a:t>Anything</a:t>
            </a:r>
            <a:r>
              <a:rPr lang="en-US" altLang="en-US" sz="2400" dirty="0">
                <a:ea typeface="Segoe UI" panose="020B0502040204020203" pitchFamily="34" charset="0"/>
                <a:cs typeface="Segoe UI" panose="020B0502040204020203" pitchFamily="34" charset="0"/>
              </a:rPr>
              <a:t> outside of the United States;</a:t>
            </a:r>
          </a:p>
          <a:p>
            <a:pPr marL="571500" indent="-457200">
              <a:spcBef>
                <a:spcPts val="600"/>
              </a:spcBef>
              <a:spcAft>
                <a:spcPts val="600"/>
              </a:spcAft>
              <a:buClr>
                <a:srgbClr val="404040"/>
              </a:buClr>
              <a:buFont typeface="Arial" panose="020B0604020202020204" pitchFamily="34" charset="0"/>
              <a:buChar char="•"/>
            </a:pPr>
            <a:r>
              <a:rPr lang="en-US" altLang="en-US" sz="2400" dirty="0">
                <a:ea typeface="Segoe UI" panose="020B0502040204020203" pitchFamily="34" charset="0"/>
                <a:cs typeface="Segoe UI" panose="020B0502040204020203" pitchFamily="34" charset="0"/>
              </a:rPr>
              <a:t>Privately-owned off campus apartments and residences that do not otherwise fall under the control of the postsecondary institution (example: privately owned apartment complex not run by a student organization)</a:t>
            </a:r>
          </a:p>
          <a:p>
            <a:pPr>
              <a:spcBef>
                <a:spcPts val="0"/>
              </a:spcBef>
              <a:spcAft>
                <a:spcPts val="1800"/>
              </a:spcAft>
            </a:pPr>
            <a:endParaRPr lang="en-US" altLang="en-US" sz="2000" dirty="0">
              <a:ea typeface="Segoe UI" panose="020B0502040204020203" pitchFamily="34" charset="0"/>
              <a:cs typeface="Segoe UI" panose="020B0502040204020203" pitchFamily="34" charset="0"/>
            </a:endParaRPr>
          </a:p>
        </p:txBody>
      </p:sp>
      <p:pic>
        <p:nvPicPr>
          <p:cNvPr id="5" name="Picture Placeholder 4" descr=" The United States"/>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l="794" r="794"/>
          <a:stretch>
            <a:fillRect/>
          </a:stretch>
        </p:blipFill>
        <p:spPr>
          <a:xfrm>
            <a:off x="4724400" y="1733986"/>
            <a:ext cx="4132681" cy="4199768"/>
          </a:xfrm>
        </p:spPr>
      </p:pic>
      <p:sp>
        <p:nvSpPr>
          <p:cNvPr id="2" name="Title 1"/>
          <p:cNvSpPr>
            <a:spLocks noGrp="1"/>
          </p:cNvSpPr>
          <p:nvPr>
            <p:ph type="title"/>
          </p:nvPr>
        </p:nvSpPr>
        <p:spPr>
          <a:xfrm>
            <a:off x="425053" y="609600"/>
            <a:ext cx="6860022" cy="702659"/>
          </a:xfrm>
        </p:spPr>
        <p:txBody>
          <a:bodyPr>
            <a:normAutofit/>
          </a:bodyPr>
          <a:lstStyle/>
          <a:p>
            <a:r>
              <a:rPr lang="en-US" sz="3000" u="sng" dirty="0"/>
              <a:t>Not</a:t>
            </a:r>
            <a:r>
              <a:rPr lang="en-US" sz="3000" dirty="0"/>
              <a:t> an Education Program or Activity</a:t>
            </a:r>
          </a:p>
        </p:txBody>
      </p:sp>
      <p:sp>
        <p:nvSpPr>
          <p:cNvPr id="3" name="Slide Number Placeholder 2"/>
          <p:cNvSpPr>
            <a:spLocks noGrp="1"/>
          </p:cNvSpPr>
          <p:nvPr>
            <p:ph type="sldNum" sz="quarter" idx="4"/>
          </p:nvPr>
        </p:nvSpPr>
        <p:spPr/>
        <p:txBody>
          <a:bodyPr/>
          <a:lstStyle/>
          <a:p>
            <a:fld id="{2268B489-3880-4EF0-AEB8-F6FDF431A241}" type="slidenum">
              <a:rPr lang="en-US" smtClean="0"/>
              <a:pPr/>
              <a:t>42</a:t>
            </a:fld>
            <a:endParaRPr lang="en-US" dirty="0"/>
          </a:p>
        </p:txBody>
      </p:sp>
    </p:spTree>
    <p:extLst>
      <p:ext uri="{BB962C8B-B14F-4D97-AF65-F5344CB8AC3E}">
        <p14:creationId xmlns:p14="http://schemas.microsoft.com/office/powerpoint/2010/main" val="1767565563"/>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425052" y="337495"/>
            <a:ext cx="6771009" cy="906308"/>
          </a:xfrm>
        </p:spPr>
        <p:txBody>
          <a:bodyPr>
            <a:noAutofit/>
          </a:bodyPr>
          <a:lstStyle/>
          <a:p>
            <a:r>
              <a:rPr lang="en-US" sz="3600" spc="0" dirty="0"/>
              <a:t>Education Program or Activity </a:t>
            </a:r>
          </a:p>
        </p:txBody>
      </p:sp>
      <p:sp>
        <p:nvSpPr>
          <p:cNvPr id="2" name="Text Placeholder 1"/>
          <p:cNvSpPr>
            <a:spLocks noGrp="1"/>
          </p:cNvSpPr>
          <p:nvPr>
            <p:ph type="body" sz="quarter" idx="12"/>
          </p:nvPr>
        </p:nvSpPr>
        <p:spPr/>
        <p:txBody>
          <a:bodyPr/>
          <a:lstStyle/>
          <a:p>
            <a:pPr>
              <a:spcBef>
                <a:spcPts val="0"/>
              </a:spcBef>
              <a:spcAft>
                <a:spcPts val="1800"/>
              </a:spcAft>
            </a:pPr>
            <a:r>
              <a:rPr lang="en-US" altLang="en-US" sz="3200" dirty="0">
                <a:latin typeface="Calibri" panose="020F0502020204030204" pitchFamily="34" charset="0"/>
                <a:ea typeface="Segoe UI" panose="020B0502040204020203" pitchFamily="34" charset="0"/>
                <a:cs typeface="Calibri" panose="020F0502020204030204" pitchFamily="34" charset="0"/>
              </a:rPr>
              <a:t>Depends on fact-analysis under “substantial control”:</a:t>
            </a:r>
          </a:p>
          <a:p>
            <a:pPr marL="571500" indent="-400050">
              <a:spcBef>
                <a:spcPts val="0"/>
              </a:spcBef>
              <a:spcAft>
                <a:spcPts val="1800"/>
              </a:spcAft>
              <a:buClr>
                <a:srgbClr val="404040"/>
              </a:buClr>
              <a:buFont typeface="Arial" panose="020B0604020202020204" pitchFamily="34" charset="0"/>
              <a:buChar char="•"/>
            </a:pPr>
            <a:r>
              <a:rPr lang="en-US" altLang="en-US" sz="3200" dirty="0">
                <a:latin typeface="Calibri" panose="020F0502020204030204" pitchFamily="34" charset="0"/>
                <a:ea typeface="Segoe UI" panose="020B0502040204020203" pitchFamily="34" charset="0"/>
                <a:cs typeface="Calibri" panose="020F0502020204030204" pitchFamily="34" charset="0"/>
              </a:rPr>
              <a:t>Conventions in the United States</a:t>
            </a:r>
          </a:p>
          <a:p>
            <a:pPr marL="571500" indent="-400050">
              <a:spcBef>
                <a:spcPts val="0"/>
              </a:spcBef>
              <a:spcAft>
                <a:spcPts val="1800"/>
              </a:spcAft>
              <a:buClr>
                <a:srgbClr val="404040"/>
              </a:buClr>
              <a:buFont typeface="Arial" panose="020B0604020202020204" pitchFamily="34" charset="0"/>
              <a:buChar char="•"/>
            </a:pPr>
            <a:r>
              <a:rPr lang="en-US" altLang="en-US" sz="3200" dirty="0">
                <a:latin typeface="Calibri" panose="020F0502020204030204" pitchFamily="34" charset="0"/>
                <a:ea typeface="Segoe UI" panose="020B0502040204020203" pitchFamily="34" charset="0"/>
                <a:cs typeface="Calibri" panose="020F0502020204030204" pitchFamily="34" charset="0"/>
              </a:rPr>
              <a:t>Holiday party for an academic department</a:t>
            </a:r>
          </a:p>
          <a:p>
            <a:pPr marL="571500" indent="-400050">
              <a:spcBef>
                <a:spcPts val="0"/>
              </a:spcBef>
              <a:spcAft>
                <a:spcPts val="1800"/>
              </a:spcAft>
              <a:buClr>
                <a:srgbClr val="404040"/>
              </a:buClr>
              <a:buFont typeface="Arial" panose="020B0604020202020204" pitchFamily="34" charset="0"/>
              <a:buChar char="•"/>
            </a:pPr>
            <a:r>
              <a:rPr lang="en-US" altLang="en-US" sz="3200" dirty="0">
                <a:latin typeface="Calibri" panose="020F0502020204030204" pitchFamily="34" charset="0"/>
                <a:ea typeface="Segoe UI" panose="020B0502040204020203" pitchFamily="34" charset="0"/>
                <a:cs typeface="Calibri" panose="020F0502020204030204" pitchFamily="34" charset="0"/>
              </a:rPr>
              <a:t>Professor has students over to house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43</a:t>
            </a:fld>
            <a:endParaRPr lang="en-US" dirty="0"/>
          </a:p>
        </p:txBody>
      </p:sp>
    </p:spTree>
    <p:extLst>
      <p:ext uri="{BB962C8B-B14F-4D97-AF65-F5344CB8AC3E}">
        <p14:creationId xmlns:p14="http://schemas.microsoft.com/office/powerpoint/2010/main" val="739292442"/>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nSpc>
                <a:spcPts val="3900"/>
              </a:lnSpc>
            </a:pPr>
            <a:r>
              <a:rPr lang="en-US" sz="3600" dirty="0"/>
              <a:t>Jurisdiction and Mandatory Dismissal </a:t>
            </a:r>
            <a:r>
              <a:rPr lang="en-US" sz="2800" dirty="0"/>
              <a:t>1 of 3</a:t>
            </a:r>
          </a:p>
        </p:txBody>
      </p:sp>
      <p:sp>
        <p:nvSpPr>
          <p:cNvPr id="5124" name="Rectangle 3"/>
          <p:cNvSpPr>
            <a:spLocks noGrp="1" noChangeArrowheads="1"/>
          </p:cNvSpPr>
          <p:nvPr>
            <p:ph type="body" sz="quarter" idx="4294967295"/>
          </p:nvPr>
        </p:nvSpPr>
        <p:spPr>
          <a:xfrm>
            <a:off x="568325" y="1828799"/>
            <a:ext cx="8118475" cy="3733801"/>
          </a:xfrm>
        </p:spPr>
        <p:txBody>
          <a:bodyPr>
            <a:noAutofit/>
          </a:bodyPr>
          <a:lstStyle/>
          <a:p>
            <a:pPr marL="0" indent="0">
              <a:spcBef>
                <a:spcPts val="0"/>
              </a:spcBef>
              <a:spcAft>
                <a:spcPts val="1800"/>
              </a:spcAft>
              <a:buNone/>
            </a:pPr>
            <a:r>
              <a:rPr lang="en-US" sz="2800" b="1" dirty="0">
                <a:latin typeface="Calibri" panose="020F0502020204030204" pitchFamily="34" charset="0"/>
                <a:cs typeface="Calibri" panose="020F0502020204030204" pitchFamily="34" charset="0"/>
              </a:rPr>
              <a:t>Dismissal of a formal complaint</a:t>
            </a:r>
            <a:r>
              <a:rPr lang="en-US" sz="2800" dirty="0">
                <a:latin typeface="Calibri" panose="020F0502020204030204" pitchFamily="34" charset="0"/>
                <a:cs typeface="Calibri" panose="020F0502020204030204" pitchFamily="34" charset="0"/>
              </a:rPr>
              <a:t>— §106.45(b)(3)(i)</a:t>
            </a:r>
          </a:p>
          <a:p>
            <a:pPr marL="0" indent="0">
              <a:spcBef>
                <a:spcPts val="0"/>
              </a:spcBef>
              <a:spcAft>
                <a:spcPts val="1800"/>
              </a:spcAft>
              <a:buNone/>
            </a:pPr>
            <a:r>
              <a:rPr lang="en-US" sz="2800" dirty="0">
                <a:latin typeface="Calibri" panose="020F0502020204030204" pitchFamily="34" charset="0"/>
                <a:cs typeface="Calibri" panose="020F0502020204030204" pitchFamily="34" charset="0"/>
              </a:rPr>
              <a:t>The recipient </a:t>
            </a:r>
            <a:r>
              <a:rPr lang="en-US" sz="2800" b="1" u="sng" dirty="0">
                <a:latin typeface="Calibri" panose="020F0502020204030204" pitchFamily="34" charset="0"/>
                <a:cs typeface="Calibri" panose="020F0502020204030204" pitchFamily="34" charset="0"/>
              </a:rPr>
              <a:t>must</a:t>
            </a:r>
            <a:r>
              <a:rPr lang="en-US" sz="2800" dirty="0">
                <a:latin typeface="Calibri" panose="020F0502020204030204" pitchFamily="34" charset="0"/>
                <a:cs typeface="Calibri" panose="020F0502020204030204" pitchFamily="34" charset="0"/>
              </a:rPr>
              <a:t> investigate the allegations in a formal complaint. </a:t>
            </a:r>
          </a:p>
          <a:p>
            <a:pPr marL="0" indent="0">
              <a:spcBef>
                <a:spcPts val="0"/>
              </a:spcBef>
              <a:spcAft>
                <a:spcPts val="1800"/>
              </a:spcAft>
              <a:buNone/>
            </a:pPr>
            <a:r>
              <a:rPr lang="en-US" sz="2800" b="1" u="sng" dirty="0">
                <a:latin typeface="Calibri" panose="020F0502020204030204" pitchFamily="34" charset="0"/>
                <a:cs typeface="Calibri" panose="020F0502020204030204" pitchFamily="34" charset="0"/>
              </a:rPr>
              <a:t>(BUT)</a:t>
            </a:r>
            <a:r>
              <a:rPr lang="en-US" sz="2800" b="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If the conduct alleged in the formal complaint would not constitute sexual harassment as defined in §106.30 even if proved, did not occur in the recipient’s </a:t>
            </a:r>
            <a:r>
              <a:rPr lang="en-US" sz="2800" dirty="0">
                <a:solidFill>
                  <a:srgbClr val="A46833"/>
                </a:solidFill>
                <a:latin typeface="Calibri" panose="020F0502020204030204" pitchFamily="34" charset="0"/>
                <a:cs typeface="Calibri" panose="020F0502020204030204" pitchFamily="34" charset="0"/>
              </a:rPr>
              <a:t>education program or activity</a:t>
            </a:r>
            <a:r>
              <a:rPr lang="en-US" sz="2800" dirty="0">
                <a:latin typeface="Calibri" panose="020F0502020204030204" pitchFamily="34" charset="0"/>
                <a:cs typeface="Calibri" panose="020F0502020204030204" pitchFamily="34" charset="0"/>
              </a:rPr>
              <a:t>, …</a:t>
            </a:r>
            <a:endParaRPr lang="en-US" altLang="en-US" sz="3400" spc="-300" dirty="0">
              <a:latin typeface="Calibri" panose="020F0502020204030204" pitchFamily="34" charset="0"/>
              <a:ea typeface="Segoe UI" panose="020B0502040204020203" pitchFamily="34" charset="0"/>
              <a:cs typeface="Calibri" panose="020F0502020204030204" pitchFamily="34" charset="0"/>
            </a:endParaRPr>
          </a:p>
        </p:txBody>
      </p:sp>
      <p:sp>
        <p:nvSpPr>
          <p:cNvPr id="4" name="Slide Number Placeholder 3"/>
          <p:cNvSpPr>
            <a:spLocks noGrp="1"/>
          </p:cNvSpPr>
          <p:nvPr>
            <p:ph type="sldNum" sz="quarter" idx="4"/>
          </p:nvPr>
        </p:nvSpPr>
        <p:spPr/>
        <p:txBody>
          <a:bodyPr/>
          <a:lstStyle/>
          <a:p>
            <a:fld id="{2268B489-3880-4EF0-AEB8-F6FDF431A241}" type="slidenum">
              <a:rPr lang="en-US" smtClean="0"/>
              <a:pPr/>
              <a:t>44</a:t>
            </a:fld>
            <a:endParaRPr lang="en-US" dirty="0"/>
          </a:p>
        </p:txBody>
      </p:sp>
    </p:spTree>
    <p:extLst>
      <p:ext uri="{BB962C8B-B14F-4D97-AF65-F5344CB8AC3E}">
        <p14:creationId xmlns:p14="http://schemas.microsoft.com/office/powerpoint/2010/main" val="409006967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Title 2"/>
          <p:cNvSpPr>
            <a:spLocks noGrp="1"/>
          </p:cNvSpPr>
          <p:nvPr>
            <p:ph type="title"/>
          </p:nvPr>
        </p:nvSpPr>
        <p:spPr/>
        <p:txBody>
          <a:bodyPr>
            <a:noAutofit/>
          </a:bodyPr>
          <a:lstStyle/>
          <a:p>
            <a:pPr>
              <a:lnSpc>
                <a:spcPts val="3900"/>
              </a:lnSpc>
            </a:pPr>
            <a:r>
              <a:rPr lang="en-US" sz="3600" dirty="0"/>
              <a:t>Jurisdiction and Mandatory Dismissal </a:t>
            </a:r>
            <a:r>
              <a:rPr lang="en-US" sz="2800" dirty="0"/>
              <a:t>2 of 3</a:t>
            </a:r>
          </a:p>
        </p:txBody>
      </p:sp>
      <p:sp>
        <p:nvSpPr>
          <p:cNvPr id="5124" name="Rectangle 3"/>
          <p:cNvSpPr>
            <a:spLocks noGrp="1" noChangeArrowheads="1"/>
          </p:cNvSpPr>
          <p:nvPr>
            <p:ph type="body" sz="quarter" idx="4294967295"/>
          </p:nvPr>
        </p:nvSpPr>
        <p:spPr>
          <a:xfrm>
            <a:off x="803275" y="1752600"/>
            <a:ext cx="8340725" cy="4619625"/>
          </a:xfrm>
        </p:spPr>
        <p:txBody>
          <a:bodyPr>
            <a:noAutofit/>
          </a:bodyPr>
          <a:lstStyle/>
          <a:p>
            <a:pPr marL="0" indent="0">
              <a:buNone/>
            </a:pPr>
            <a:endParaRPr lang="en-US" dirty="0">
              <a:latin typeface="Segoe UI" panose="020B0502040204020203" pitchFamily="34" charset="0"/>
              <a:cs typeface="Segoe UI" panose="020B0502040204020203" pitchFamily="34" charset="0"/>
            </a:endParaRPr>
          </a:p>
          <a:p>
            <a:pPr marL="0" indent="0">
              <a:spcBef>
                <a:spcPts val="0"/>
              </a:spcBef>
              <a:buNone/>
            </a:pPr>
            <a:r>
              <a:rPr lang="en-US" sz="3600" dirty="0">
                <a:latin typeface="Calibri" panose="020F0502020204030204" pitchFamily="34" charset="0"/>
                <a:cs typeface="Calibri" panose="020F0502020204030204" pitchFamily="34" charset="0"/>
              </a:rPr>
              <a:t>or </a:t>
            </a:r>
            <a:r>
              <a:rPr lang="en-US" sz="3600" b="1" dirty="0">
                <a:latin typeface="Calibri" panose="020F0502020204030204" pitchFamily="34" charset="0"/>
                <a:cs typeface="Calibri" panose="020F0502020204030204" pitchFamily="34" charset="0"/>
              </a:rPr>
              <a:t>did not occur against a person in the United States</a:t>
            </a:r>
            <a:r>
              <a:rPr lang="en-US" sz="3600" dirty="0">
                <a:latin typeface="Calibri" panose="020F0502020204030204" pitchFamily="34" charset="0"/>
                <a:cs typeface="Calibri" panose="020F0502020204030204" pitchFamily="34" charset="0"/>
              </a:rPr>
              <a:t>, ….</a:t>
            </a:r>
            <a:endParaRPr lang="en-US" altLang="en-US" sz="3600" dirty="0">
              <a:latin typeface="Calibri" panose="020F0502020204030204" pitchFamily="34" charset="0"/>
              <a:ea typeface="Segoe UI" panose="020B0502040204020203" pitchFamily="34" charset="0"/>
              <a:cs typeface="Calibri" panose="020F0502020204030204" pitchFamily="34" charset="0"/>
            </a:endParaRPr>
          </a:p>
          <a:p>
            <a:pPr marL="609600" indent="-609600">
              <a:spcBef>
                <a:spcPts val="0"/>
              </a:spcBef>
            </a:pPr>
            <a:endParaRPr lang="en-US" altLang="en-US" sz="4800" dirty="0">
              <a:ea typeface="Segoe UI" panose="020B0502040204020203" pitchFamily="34" charset="0"/>
              <a:cs typeface="Segoe UI" panose="020B0502040204020203" pitchFamily="34" charset="0"/>
            </a:endParaRPr>
          </a:p>
        </p:txBody>
      </p:sp>
      <p:sp>
        <p:nvSpPr>
          <p:cNvPr id="2" name="Slide Number Placeholder 1"/>
          <p:cNvSpPr>
            <a:spLocks noGrp="1"/>
          </p:cNvSpPr>
          <p:nvPr>
            <p:ph type="sldNum" sz="quarter" idx="4"/>
          </p:nvPr>
        </p:nvSpPr>
        <p:spPr/>
        <p:txBody>
          <a:bodyPr/>
          <a:lstStyle/>
          <a:p>
            <a:fld id="{2268B489-3880-4EF0-AEB8-F6FDF431A241}" type="slidenum">
              <a:rPr lang="en-US" smtClean="0"/>
              <a:pPr/>
              <a:t>45</a:t>
            </a:fld>
            <a:endParaRPr lang="en-US" dirty="0"/>
          </a:p>
        </p:txBody>
      </p:sp>
    </p:spTree>
    <p:extLst>
      <p:ext uri="{BB962C8B-B14F-4D97-AF65-F5344CB8AC3E}">
        <p14:creationId xmlns:p14="http://schemas.microsoft.com/office/powerpoint/2010/main" val="55248001"/>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Autofit/>
          </a:bodyPr>
          <a:lstStyle/>
          <a:p>
            <a:pPr>
              <a:lnSpc>
                <a:spcPts val="3900"/>
              </a:lnSpc>
            </a:pPr>
            <a:r>
              <a:rPr lang="en-US" sz="3600" dirty="0"/>
              <a:t>Jurisdiction and Mandatory Dismissal </a:t>
            </a:r>
            <a:r>
              <a:rPr lang="en-US" sz="2800" dirty="0"/>
              <a:t>3 of 3</a:t>
            </a:r>
          </a:p>
        </p:txBody>
      </p:sp>
      <p:sp>
        <p:nvSpPr>
          <p:cNvPr id="5124" name="Rectangle 3"/>
          <p:cNvSpPr>
            <a:spLocks noGrp="1" noChangeArrowheads="1"/>
          </p:cNvSpPr>
          <p:nvPr>
            <p:ph type="body" sz="quarter" idx="4294967295"/>
          </p:nvPr>
        </p:nvSpPr>
        <p:spPr>
          <a:xfrm>
            <a:off x="609601" y="1981200"/>
            <a:ext cx="8153400" cy="4391024"/>
          </a:xfrm>
        </p:spPr>
        <p:txBody>
          <a:bodyPr>
            <a:noAutofit/>
          </a:bodyPr>
          <a:lstStyle/>
          <a:p>
            <a:pPr marL="0" indent="0">
              <a:spcBef>
                <a:spcPts val="0"/>
              </a:spcBef>
              <a:spcAft>
                <a:spcPts val="1200"/>
              </a:spcAft>
              <a:buNone/>
            </a:pPr>
            <a:r>
              <a:rPr lang="en-US" sz="3200" dirty="0">
                <a:latin typeface="Calibri" panose="020F0502020204030204" pitchFamily="34" charset="0"/>
                <a:cs typeface="Calibri" panose="020F0502020204030204" pitchFamily="34" charset="0"/>
              </a:rPr>
              <a:t>then the recipient </a:t>
            </a:r>
            <a:r>
              <a:rPr lang="en-US" sz="3200" b="1" u="sng" dirty="0">
                <a:latin typeface="Calibri" panose="020F0502020204030204" pitchFamily="34" charset="0"/>
                <a:cs typeface="Calibri" panose="020F0502020204030204" pitchFamily="34" charset="0"/>
              </a:rPr>
              <a:t>must</a:t>
            </a:r>
            <a:r>
              <a:rPr lang="en-US" sz="3200" dirty="0">
                <a:latin typeface="Calibri" panose="020F0502020204030204" pitchFamily="34" charset="0"/>
                <a:cs typeface="Calibri" panose="020F0502020204030204" pitchFamily="34" charset="0"/>
              </a:rPr>
              <a:t> dismiss the formal complaint with regard to that conduct for purposes of sexual harassment under title IX or this part; </a:t>
            </a:r>
            <a:r>
              <a:rPr lang="en-US" sz="3200" b="1" u="sng" dirty="0">
                <a:latin typeface="Calibri" panose="020F0502020204030204" pitchFamily="34" charset="0"/>
                <a:cs typeface="Calibri" panose="020F0502020204030204" pitchFamily="34" charset="0"/>
              </a:rPr>
              <a:t>such a dismissal does not preclude action under another provision of the recipient’s code of conduct. </a:t>
            </a:r>
          </a:p>
          <a:p>
            <a:pPr marL="914400" lvl="3" indent="-457200">
              <a:buClr>
                <a:srgbClr val="404040"/>
              </a:buClr>
            </a:pPr>
            <a:r>
              <a:rPr lang="en-US" altLang="en-US" sz="2800" dirty="0">
                <a:solidFill>
                  <a:srgbClr val="0176BB"/>
                </a:solidFill>
                <a:latin typeface="Calibri" panose="020F0502020204030204" pitchFamily="34" charset="0"/>
                <a:ea typeface="Segoe UI" panose="020B0502040204020203" pitchFamily="34" charset="0"/>
                <a:cs typeface="Calibri" panose="020F0502020204030204" pitchFamily="34" charset="0"/>
              </a:rPr>
              <a:t>When and Where are your exit ramps?</a:t>
            </a:r>
          </a:p>
        </p:txBody>
      </p:sp>
      <p:sp>
        <p:nvSpPr>
          <p:cNvPr id="2" name="Slide Number Placeholder 1"/>
          <p:cNvSpPr>
            <a:spLocks noGrp="1"/>
          </p:cNvSpPr>
          <p:nvPr>
            <p:ph type="sldNum" sz="quarter" idx="4"/>
          </p:nvPr>
        </p:nvSpPr>
        <p:spPr/>
        <p:txBody>
          <a:bodyPr/>
          <a:lstStyle/>
          <a:p>
            <a:fld id="{2268B489-3880-4EF0-AEB8-F6FDF431A241}" type="slidenum">
              <a:rPr lang="en-US" smtClean="0"/>
              <a:pPr/>
              <a:t>46</a:t>
            </a:fld>
            <a:endParaRPr lang="en-US" dirty="0"/>
          </a:p>
        </p:txBody>
      </p:sp>
    </p:spTree>
    <p:extLst>
      <p:ext uri="{BB962C8B-B14F-4D97-AF65-F5344CB8AC3E}">
        <p14:creationId xmlns:p14="http://schemas.microsoft.com/office/powerpoint/2010/main" val="3711411532"/>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Title 2"/>
          <p:cNvSpPr>
            <a:spLocks noGrp="1"/>
          </p:cNvSpPr>
          <p:nvPr>
            <p:ph type="title"/>
          </p:nvPr>
        </p:nvSpPr>
        <p:spPr>
          <a:xfrm>
            <a:off x="416719" y="685800"/>
            <a:ext cx="5831807" cy="721896"/>
          </a:xfrm>
        </p:spPr>
        <p:txBody>
          <a:bodyPr>
            <a:noAutofit/>
          </a:bodyPr>
          <a:lstStyle/>
          <a:p>
            <a:r>
              <a:rPr lang="en-US" sz="4000" dirty="0"/>
              <a:t>Study Abroad Programs</a:t>
            </a:r>
          </a:p>
        </p:txBody>
      </p:sp>
      <p:sp>
        <p:nvSpPr>
          <p:cNvPr id="5124" name="Rectangle 3"/>
          <p:cNvSpPr>
            <a:spLocks noGrp="1" noChangeArrowheads="1"/>
          </p:cNvSpPr>
          <p:nvPr>
            <p:ph type="body" sz="quarter" idx="17"/>
          </p:nvPr>
        </p:nvSpPr>
        <p:spPr/>
        <p:txBody>
          <a:bodyPr>
            <a:noAutofit/>
          </a:bodyPr>
          <a:lstStyle/>
          <a:p>
            <a:pPr marL="457200" indent="-457200">
              <a:spcAft>
                <a:spcPts val="2400"/>
              </a:spcAft>
              <a:buClr>
                <a:srgbClr val="00355F"/>
              </a:buClr>
              <a:buFont typeface="Arial" panose="020B0604020202020204" pitchFamily="34" charset="0"/>
              <a:buChar char="•"/>
            </a:pPr>
            <a:r>
              <a:rPr lang="en-US" altLang="en-US" sz="3100" spc="-70" dirty="0">
                <a:ea typeface="Segoe UI" panose="020B0502040204020203" pitchFamily="34" charset="0"/>
              </a:rPr>
              <a:t>Draws a bright line-not outside of the United States: plain text of Title IX “no person in the United States,” means no extraterritorial application.  Must dismiss. (30205-06) </a:t>
            </a:r>
          </a:p>
          <a:p>
            <a:pPr marL="457200" indent="-457200">
              <a:spcAft>
                <a:spcPts val="2400"/>
              </a:spcAft>
              <a:buClr>
                <a:srgbClr val="00355F"/>
              </a:buClr>
              <a:buFont typeface="Arial" panose="020B0604020202020204" pitchFamily="34" charset="0"/>
              <a:buChar char="•"/>
            </a:pPr>
            <a:r>
              <a:rPr lang="en-US" altLang="en-US" sz="3100" spc="-70" dirty="0">
                <a:ea typeface="Segoe UI" panose="020B0502040204020203" pitchFamily="34" charset="0"/>
              </a:rPr>
              <a:t>Programs of college based in other countries? No jurisdiction and must dismiss.</a:t>
            </a:r>
          </a:p>
          <a:p>
            <a:pPr marL="457200" indent="-457200">
              <a:spcAft>
                <a:spcPts val="1800"/>
              </a:spcAft>
              <a:buClr>
                <a:srgbClr val="00355F"/>
              </a:buClr>
              <a:buFont typeface="Arial" panose="020B0604020202020204" pitchFamily="34" charset="0"/>
              <a:buChar char="•"/>
            </a:pPr>
            <a:r>
              <a:rPr lang="en-US" altLang="en-US" sz="3100" spc="-70" dirty="0">
                <a:ea typeface="Segoe UI" panose="020B0502040204020203" pitchFamily="34" charset="0"/>
              </a:rPr>
              <a:t>Foreign nationals in the United States covered.</a:t>
            </a:r>
          </a:p>
        </p:txBody>
      </p:sp>
      <p:sp>
        <p:nvSpPr>
          <p:cNvPr id="2" name="Slide Number Placeholder 1"/>
          <p:cNvSpPr>
            <a:spLocks noGrp="1"/>
          </p:cNvSpPr>
          <p:nvPr>
            <p:ph type="sldNum" sz="quarter" idx="4"/>
          </p:nvPr>
        </p:nvSpPr>
        <p:spPr/>
        <p:txBody>
          <a:bodyPr/>
          <a:lstStyle/>
          <a:p>
            <a:fld id="{2268B489-3880-4EF0-AEB8-F6FDF431A241}" type="slidenum">
              <a:rPr lang="en-US" smtClean="0"/>
              <a:pPr/>
              <a:t>47</a:t>
            </a:fld>
            <a:endParaRPr lang="en-US" dirty="0"/>
          </a:p>
        </p:txBody>
      </p:sp>
    </p:spTree>
    <p:extLst>
      <p:ext uri="{BB962C8B-B14F-4D97-AF65-F5344CB8AC3E}">
        <p14:creationId xmlns:p14="http://schemas.microsoft.com/office/powerpoint/2010/main" val="2098091770"/>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435112" y="685800"/>
            <a:ext cx="5831807" cy="721896"/>
          </a:xfrm>
        </p:spPr>
        <p:txBody>
          <a:bodyPr>
            <a:noAutofit/>
          </a:bodyPr>
          <a:lstStyle/>
          <a:p>
            <a:r>
              <a:rPr lang="en-US" sz="4400" dirty="0"/>
              <a:t>Online Study</a:t>
            </a:r>
          </a:p>
        </p:txBody>
      </p:sp>
      <p:sp>
        <p:nvSpPr>
          <p:cNvPr id="5124" name="Rectangle 3"/>
          <p:cNvSpPr>
            <a:spLocks noGrp="1" noChangeArrowheads="1"/>
          </p:cNvSpPr>
          <p:nvPr>
            <p:ph type="body" sz="quarter" idx="17"/>
          </p:nvPr>
        </p:nvSpPr>
        <p:spPr/>
        <p:txBody>
          <a:bodyPr>
            <a:noAutofit/>
          </a:bodyPr>
          <a:lstStyle/>
          <a:p>
            <a:pPr marL="457200" indent="-457200">
              <a:spcBef>
                <a:spcPts val="0"/>
              </a:spcBef>
              <a:spcAft>
                <a:spcPts val="1800"/>
              </a:spcAft>
              <a:buClr>
                <a:srgbClr val="00355F"/>
              </a:buClr>
              <a:buFont typeface="Arial" panose="020B0604020202020204" pitchFamily="34" charset="0"/>
              <a:buChar char="•"/>
            </a:pPr>
            <a:r>
              <a:rPr lang="en-US" altLang="en-US" sz="3200" dirty="0">
                <a:ea typeface="Segoe UI" panose="020B0502040204020203" pitchFamily="34" charset="0"/>
              </a:rPr>
              <a:t>“Operations” of the recipient may </a:t>
            </a:r>
            <a:br>
              <a:rPr lang="en-US" altLang="en-US" sz="3200" dirty="0">
                <a:ea typeface="Segoe UI" panose="020B0502040204020203" pitchFamily="34" charset="0"/>
              </a:rPr>
            </a:br>
            <a:r>
              <a:rPr lang="en-US" altLang="en-US" sz="3200" dirty="0">
                <a:ea typeface="Segoe UI" panose="020B0502040204020203" pitchFamily="34" charset="0"/>
              </a:rPr>
              <a:t>include computer and online programs </a:t>
            </a:r>
            <a:br>
              <a:rPr lang="en-US" altLang="en-US" sz="3200" dirty="0">
                <a:ea typeface="Segoe UI" panose="020B0502040204020203" pitchFamily="34" charset="0"/>
              </a:rPr>
            </a:br>
            <a:r>
              <a:rPr lang="en-US" altLang="en-US" sz="3200" dirty="0">
                <a:ea typeface="Segoe UI" panose="020B0502040204020203" pitchFamily="34" charset="0"/>
              </a:rPr>
              <a:t>and platforms “owned and operated </a:t>
            </a:r>
            <a:br>
              <a:rPr lang="en-US" altLang="en-US" sz="3200" dirty="0">
                <a:ea typeface="Segoe UI" panose="020B0502040204020203" pitchFamily="34" charset="0"/>
              </a:rPr>
            </a:br>
            <a:r>
              <a:rPr lang="en-US" altLang="en-US" sz="3200" dirty="0">
                <a:ea typeface="Segoe UI" panose="020B0502040204020203" pitchFamily="34" charset="0"/>
              </a:rPr>
              <a:t>by, or used in the operation of, the recipient.” (30202)</a:t>
            </a:r>
          </a:p>
          <a:p>
            <a:pPr marL="457200" indent="-457200">
              <a:spcBef>
                <a:spcPts val="0"/>
              </a:spcBef>
              <a:spcAft>
                <a:spcPts val="1800"/>
              </a:spcAft>
              <a:buClr>
                <a:srgbClr val="00355F"/>
              </a:buClr>
              <a:buFont typeface="Arial" panose="020B0604020202020204" pitchFamily="34" charset="0"/>
              <a:buChar char="•"/>
            </a:pPr>
            <a:r>
              <a:rPr lang="en-US" altLang="en-US" sz="3200" dirty="0">
                <a:ea typeface="Segoe UI" panose="020B0502040204020203" pitchFamily="34" charset="0"/>
              </a:rPr>
              <a:t>Still has to occur in educational program or activity</a:t>
            </a:r>
          </a:p>
          <a:p>
            <a:pPr marL="457200" indent="-457200">
              <a:spcBef>
                <a:spcPts val="0"/>
              </a:spcBef>
              <a:spcAft>
                <a:spcPts val="1800"/>
              </a:spcAft>
              <a:buClr>
                <a:srgbClr val="00355F"/>
              </a:buClr>
              <a:buFont typeface="Arial" panose="020B0604020202020204" pitchFamily="34" charset="0"/>
              <a:buChar char="•"/>
            </a:pPr>
            <a:r>
              <a:rPr lang="en-US" altLang="en-US" sz="3200" dirty="0">
                <a:ea typeface="Segoe UI" panose="020B0502040204020203" pitchFamily="34" charset="0"/>
              </a:rPr>
              <a:t>And in United States…</a:t>
            </a:r>
          </a:p>
        </p:txBody>
      </p:sp>
      <p:sp>
        <p:nvSpPr>
          <p:cNvPr id="2" name="Slide Number Placeholder 1"/>
          <p:cNvSpPr>
            <a:spLocks noGrp="1"/>
          </p:cNvSpPr>
          <p:nvPr>
            <p:ph type="sldNum" sz="quarter" idx="4"/>
          </p:nvPr>
        </p:nvSpPr>
        <p:spPr/>
        <p:txBody>
          <a:bodyPr/>
          <a:lstStyle/>
          <a:p>
            <a:fld id="{2268B489-3880-4EF0-AEB8-F6FDF431A241}" type="slidenum">
              <a:rPr lang="en-US" smtClean="0"/>
              <a:pPr/>
              <a:t>48</a:t>
            </a:fld>
            <a:endParaRPr lang="en-US" dirty="0"/>
          </a:p>
        </p:txBody>
      </p:sp>
    </p:spTree>
    <p:extLst>
      <p:ext uri="{BB962C8B-B14F-4D97-AF65-F5344CB8AC3E}">
        <p14:creationId xmlns:p14="http://schemas.microsoft.com/office/powerpoint/2010/main" val="2735995493"/>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685800"/>
            <a:ext cx="8341645" cy="721896"/>
          </a:xfrm>
        </p:spPr>
        <p:txBody>
          <a:bodyPr>
            <a:normAutofit/>
          </a:bodyPr>
          <a:lstStyle/>
          <a:p>
            <a:r>
              <a:rPr lang="en-US" sz="4000" dirty="0"/>
              <a:t>TIXC: Mandatory Dismissal</a:t>
            </a:r>
          </a:p>
        </p:txBody>
      </p:sp>
      <p:sp>
        <p:nvSpPr>
          <p:cNvPr id="7" name="Text Placeholder 6"/>
          <p:cNvSpPr>
            <a:spLocks noGrp="1"/>
          </p:cNvSpPr>
          <p:nvPr>
            <p:ph type="body" sz="quarter" idx="17"/>
          </p:nvPr>
        </p:nvSpPr>
        <p:spPr>
          <a:xfrm>
            <a:off x="533399" y="1712496"/>
            <a:ext cx="8209297" cy="5145504"/>
          </a:xfrm>
        </p:spPr>
        <p:txBody>
          <a:bodyPr>
            <a:normAutofit/>
          </a:bodyPr>
          <a:lstStyle/>
          <a:p>
            <a:pPr marL="0" indent="0">
              <a:buNone/>
            </a:pPr>
            <a:r>
              <a:rPr lang="en-US" sz="3200" b="1" dirty="0">
                <a:solidFill>
                  <a:srgbClr val="0176BB"/>
                </a:solidFill>
              </a:rPr>
              <a:t>Mandatory Dismissals</a:t>
            </a:r>
          </a:p>
          <a:p>
            <a:pPr marL="914400" lvl="1" indent="-468313">
              <a:buFontTx/>
              <a:buChar char="-"/>
            </a:pPr>
            <a:r>
              <a:rPr lang="en-US" sz="2800" dirty="0">
                <a:latin typeface="Calibri" panose="020F0502020204030204" pitchFamily="34" charset="0"/>
                <a:cs typeface="Calibri" panose="020F0502020204030204" pitchFamily="34" charset="0"/>
              </a:rPr>
              <a:t>Would not constitute sexual harassment even if proved</a:t>
            </a:r>
          </a:p>
          <a:p>
            <a:pPr marL="1376363" lvl="2" indent="-468313">
              <a:buFontTx/>
              <a:buChar char="-"/>
            </a:pPr>
            <a:r>
              <a:rPr lang="en-US" sz="2800" dirty="0">
                <a:latin typeface="Calibri" panose="020F0502020204030204" pitchFamily="34" charset="0"/>
                <a:cs typeface="Calibri" panose="020F0502020204030204" pitchFamily="34" charset="0"/>
              </a:rPr>
              <a:t>Quid pro quo, unwelcome conduct, Clery crimes</a:t>
            </a:r>
          </a:p>
          <a:p>
            <a:pPr marL="914400" lvl="1" indent="-468313">
              <a:buFontTx/>
              <a:buChar char="-"/>
            </a:pPr>
            <a:r>
              <a:rPr lang="en-US" sz="2800" dirty="0">
                <a:latin typeface="Calibri" panose="020F0502020204030204" pitchFamily="34" charset="0"/>
                <a:cs typeface="Calibri" panose="020F0502020204030204" pitchFamily="34" charset="0"/>
              </a:rPr>
              <a:t>Did not occur in the recipient’s education program or activity</a:t>
            </a:r>
          </a:p>
          <a:p>
            <a:pPr marL="914400" lvl="1" indent="-468313">
              <a:buFontTx/>
              <a:buChar char="-"/>
            </a:pPr>
            <a:r>
              <a:rPr lang="en-US" sz="2800" dirty="0">
                <a:latin typeface="Calibri" panose="020F0502020204030204" pitchFamily="34" charset="0"/>
                <a:cs typeface="Calibri" panose="020F0502020204030204" pitchFamily="34" charset="0"/>
              </a:rPr>
              <a:t>Did not occur against a person in the United States</a:t>
            </a:r>
          </a:p>
          <a:p>
            <a:pPr marL="1028700" lvl="2" indent="-342900">
              <a:spcAft>
                <a:spcPts val="900"/>
              </a:spcAft>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49</a:t>
            </a:fld>
            <a:endParaRPr lang="en-US" dirty="0"/>
          </a:p>
        </p:txBody>
      </p:sp>
    </p:spTree>
    <p:extLst>
      <p:ext uri="{BB962C8B-B14F-4D97-AF65-F5344CB8AC3E}">
        <p14:creationId xmlns:p14="http://schemas.microsoft.com/office/powerpoint/2010/main" val="1846458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6593" y="685800"/>
            <a:ext cx="8341645" cy="721896"/>
          </a:xfrm>
        </p:spPr>
        <p:txBody>
          <a:bodyPr>
            <a:noAutofit/>
          </a:bodyPr>
          <a:lstStyle/>
          <a:p>
            <a:r>
              <a:rPr lang="en-US" sz="4400" dirty="0"/>
              <a:t>TIXC: Topics 1 of 2</a:t>
            </a:r>
          </a:p>
        </p:txBody>
      </p:sp>
      <p:sp>
        <p:nvSpPr>
          <p:cNvPr id="8" name="Text Placeholder 7"/>
          <p:cNvSpPr>
            <a:spLocks noGrp="1"/>
          </p:cNvSpPr>
          <p:nvPr>
            <p:ph type="body" sz="quarter" idx="17"/>
          </p:nvPr>
        </p:nvSpPr>
        <p:spPr>
          <a:xfrm>
            <a:off x="416719" y="1890713"/>
            <a:ext cx="8341519" cy="4648200"/>
          </a:xfrm>
        </p:spPr>
        <p:txBody>
          <a:bodyPr>
            <a:normAutofit/>
          </a:bodyPr>
          <a:lstStyle/>
          <a:p>
            <a:pPr marL="571500" indent="-571500">
              <a:spcAft>
                <a:spcPts val="1200"/>
              </a:spcAft>
              <a:buFont typeface="Arial" panose="020B0604020202020204" pitchFamily="34" charset="0"/>
              <a:buChar char="•"/>
            </a:pPr>
            <a:r>
              <a:rPr lang="en-US" sz="3200" dirty="0"/>
              <a:t>Expectations of the Title IX Coordinator:</a:t>
            </a:r>
          </a:p>
          <a:p>
            <a:pPr marL="1347788" lvl="4" indent="-485775">
              <a:buClr>
                <a:srgbClr val="404040"/>
              </a:buClr>
            </a:pPr>
            <a:r>
              <a:rPr lang="en-US" sz="2800" dirty="0">
                <a:latin typeface="Calibri" panose="020F0502020204030204" pitchFamily="34" charset="0"/>
                <a:cs typeface="Calibri" panose="020F0502020204030204" pitchFamily="34" charset="0"/>
              </a:rPr>
              <a:t>Preparing to implement the process</a:t>
            </a:r>
          </a:p>
          <a:p>
            <a:pPr marL="1347788" lvl="4" indent="-485775">
              <a:buClr>
                <a:srgbClr val="404040"/>
              </a:buClr>
            </a:pPr>
            <a:r>
              <a:rPr lang="en-US" sz="2800" dirty="0">
                <a:latin typeface="Calibri" panose="020F0502020204030204" pitchFamily="34" charset="0"/>
                <a:cs typeface="Calibri" panose="020F0502020204030204" pitchFamily="34" charset="0"/>
              </a:rPr>
              <a:t>Upon receipt of a report or complaint</a:t>
            </a:r>
          </a:p>
          <a:p>
            <a:pPr marL="1347788" lvl="4" indent="-485775">
              <a:buClr>
                <a:srgbClr val="404040"/>
              </a:buClr>
            </a:pPr>
            <a:r>
              <a:rPr lang="en-US" sz="2800" dirty="0">
                <a:latin typeface="Calibri" panose="020F0502020204030204" pitchFamily="34" charset="0"/>
                <a:cs typeface="Calibri" panose="020F0502020204030204" pitchFamily="34" charset="0"/>
              </a:rPr>
              <a:t>Understand the process from report through resolution in order to shepherd the process and coordinate efforts</a:t>
            </a:r>
          </a:p>
          <a:p>
            <a:pPr indent="-571500">
              <a:buFont typeface="Arial" panose="020B0604020202020204" pitchFamily="34" charset="0"/>
              <a:buChar char="•"/>
            </a:pPr>
            <a:r>
              <a:rPr lang="en-US" sz="3200" dirty="0"/>
              <a:t>Serving Impartially and without Bias</a:t>
            </a:r>
          </a:p>
          <a:p>
            <a:pPr marL="571500" indent="-571500">
              <a:buFont typeface="Arial" panose="020B0604020202020204" pitchFamily="34" charset="0"/>
              <a:buChar char="•"/>
            </a:pPr>
            <a:r>
              <a:rPr lang="en-US" sz="3200" dirty="0"/>
              <a:t>Checklist and Resources for additional information</a:t>
            </a:r>
          </a:p>
        </p:txBody>
      </p:sp>
      <p:sp>
        <p:nvSpPr>
          <p:cNvPr id="2" name="Slide Number Placeholder 1"/>
          <p:cNvSpPr>
            <a:spLocks noGrp="1"/>
          </p:cNvSpPr>
          <p:nvPr>
            <p:ph type="sldNum" sz="quarter" idx="4"/>
          </p:nvPr>
        </p:nvSpPr>
        <p:spPr/>
        <p:txBody>
          <a:bodyPr/>
          <a:lstStyle/>
          <a:p>
            <a:fld id="{2268B489-3880-4EF0-AEB8-F6FDF431A241}" type="slidenum">
              <a:rPr lang="en-US" smtClean="0"/>
              <a:pPr/>
              <a:t>5</a:t>
            </a:fld>
            <a:endParaRPr lang="en-US" dirty="0"/>
          </a:p>
        </p:txBody>
      </p:sp>
    </p:spTree>
    <p:extLst>
      <p:ext uri="{BB962C8B-B14F-4D97-AF65-F5344CB8AC3E}">
        <p14:creationId xmlns:p14="http://schemas.microsoft.com/office/powerpoint/2010/main" val="2348557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47" y="685800"/>
            <a:ext cx="8341645" cy="721896"/>
          </a:xfrm>
        </p:spPr>
        <p:txBody>
          <a:bodyPr>
            <a:normAutofit/>
          </a:bodyPr>
          <a:lstStyle/>
          <a:p>
            <a:r>
              <a:rPr lang="en-US" sz="3600" dirty="0"/>
              <a:t>TIXC: Discretionary Dismissals</a:t>
            </a:r>
          </a:p>
        </p:txBody>
      </p:sp>
      <p:sp>
        <p:nvSpPr>
          <p:cNvPr id="3" name="Text Placeholder 2"/>
          <p:cNvSpPr>
            <a:spLocks noGrp="1"/>
          </p:cNvSpPr>
          <p:nvPr>
            <p:ph type="body" sz="quarter" idx="17"/>
          </p:nvPr>
        </p:nvSpPr>
        <p:spPr>
          <a:xfrm>
            <a:off x="533400" y="1967930"/>
            <a:ext cx="8224838" cy="4404296"/>
          </a:xfrm>
        </p:spPr>
        <p:txBody>
          <a:bodyPr>
            <a:normAutofit/>
          </a:bodyPr>
          <a:lstStyle/>
          <a:p>
            <a:pPr marL="461963" indent="-461963">
              <a:spcBef>
                <a:spcPts val="0"/>
              </a:spcBef>
              <a:spcAft>
                <a:spcPts val="1200"/>
              </a:spcAft>
              <a:buFont typeface="Arial" panose="020B0604020202020204" pitchFamily="34" charset="0"/>
              <a:buChar char="•"/>
            </a:pPr>
            <a:r>
              <a:rPr lang="en-US" b="1" dirty="0"/>
              <a:t>Jurisdictional Determination </a:t>
            </a:r>
            <a:r>
              <a:rPr lang="en-US" dirty="0"/>
              <a:t>§ 106.45(b)(3)</a:t>
            </a:r>
            <a:endParaRPr lang="en-US" b="1" dirty="0"/>
          </a:p>
          <a:p>
            <a:pPr marL="461963" indent="-461963">
              <a:spcBef>
                <a:spcPts val="0"/>
              </a:spcBef>
              <a:spcAft>
                <a:spcPts val="1200"/>
              </a:spcAft>
              <a:buFont typeface="Arial" panose="020B0604020202020204" pitchFamily="34" charset="0"/>
              <a:buChar char="•"/>
            </a:pPr>
            <a:r>
              <a:rPr lang="en-US" b="1" dirty="0">
                <a:solidFill>
                  <a:srgbClr val="0176BB"/>
                </a:solidFill>
              </a:rPr>
              <a:t>Discretionary Dismissals</a:t>
            </a:r>
          </a:p>
          <a:p>
            <a:pPr marL="1023938" lvl="1" indent="-342900">
              <a:spcBef>
                <a:spcPts val="0"/>
              </a:spcBef>
              <a:spcAft>
                <a:spcPts val="1200"/>
              </a:spcAft>
              <a:buFontTx/>
              <a:buChar char="-"/>
            </a:pPr>
            <a:r>
              <a:rPr lang="en-US" sz="2800" dirty="0">
                <a:latin typeface="Calibri" panose="020F0502020204030204" pitchFamily="34" charset="0"/>
                <a:cs typeface="Calibri" panose="020F0502020204030204" pitchFamily="34" charset="0"/>
              </a:rPr>
              <a:t>Complainant notifies TIX Coordinator in writing they would like to withdraw the formal complaint</a:t>
            </a:r>
          </a:p>
          <a:p>
            <a:pPr marL="1023938" lvl="1" indent="-342900">
              <a:spcBef>
                <a:spcPts val="0"/>
              </a:spcBef>
              <a:spcAft>
                <a:spcPts val="1200"/>
              </a:spcAft>
              <a:buFontTx/>
              <a:buChar char="-"/>
            </a:pPr>
            <a:r>
              <a:rPr lang="en-US" sz="2800" dirty="0">
                <a:latin typeface="Calibri" panose="020F0502020204030204" pitchFamily="34" charset="0"/>
                <a:cs typeface="Calibri" panose="020F0502020204030204" pitchFamily="34" charset="0"/>
              </a:rPr>
              <a:t>Respondent is no longer enrolled or employed by the recipient</a:t>
            </a:r>
          </a:p>
          <a:p>
            <a:pPr marL="1023938" lvl="1" indent="-342900">
              <a:spcBef>
                <a:spcPts val="0"/>
              </a:spcBef>
              <a:spcAft>
                <a:spcPts val="1200"/>
              </a:spcAft>
              <a:buFontTx/>
              <a:buChar char="-"/>
            </a:pPr>
            <a:r>
              <a:rPr lang="en-US" sz="2800" dirty="0">
                <a:latin typeface="Calibri" panose="020F0502020204030204" pitchFamily="34" charset="0"/>
                <a:cs typeface="Calibri" panose="020F0502020204030204" pitchFamily="34" charset="0"/>
              </a:rPr>
              <a:t>Specific circumstances prevent the recipient from gathering sufficient evidence</a:t>
            </a:r>
          </a:p>
        </p:txBody>
      </p:sp>
      <p:sp>
        <p:nvSpPr>
          <p:cNvPr id="4" name="Slide Number Placeholder 3"/>
          <p:cNvSpPr>
            <a:spLocks noGrp="1"/>
          </p:cNvSpPr>
          <p:nvPr>
            <p:ph type="sldNum" sz="quarter" idx="4"/>
          </p:nvPr>
        </p:nvSpPr>
        <p:spPr/>
        <p:txBody>
          <a:bodyPr/>
          <a:lstStyle/>
          <a:p>
            <a:fld id="{2268B489-3880-4EF0-AEB8-F6FDF431A241}" type="slidenum">
              <a:rPr lang="en-US" smtClean="0"/>
              <a:pPr/>
              <a:t>50</a:t>
            </a:fld>
            <a:endParaRPr lang="en-US" dirty="0"/>
          </a:p>
        </p:txBody>
      </p:sp>
    </p:spTree>
    <p:extLst>
      <p:ext uri="{BB962C8B-B14F-4D97-AF65-F5344CB8AC3E}">
        <p14:creationId xmlns:p14="http://schemas.microsoft.com/office/powerpoint/2010/main" val="3174002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457200"/>
            <a:ext cx="8341645" cy="1026696"/>
          </a:xfrm>
        </p:spPr>
        <p:txBody>
          <a:bodyPr>
            <a:noAutofit/>
          </a:bodyPr>
          <a:lstStyle/>
          <a:p>
            <a:r>
              <a:rPr lang="en-US" sz="3600" dirty="0"/>
              <a:t>Jurisdictional Determinations</a:t>
            </a:r>
            <a:br>
              <a:rPr lang="en-US" sz="3600" dirty="0"/>
            </a:br>
            <a:r>
              <a:rPr lang="en-US" sz="2800" dirty="0"/>
              <a:t>34 C.F.R </a:t>
            </a:r>
            <a:r>
              <a:rPr lang="en-US" sz="2800" b="0" dirty="0"/>
              <a:t>§ </a:t>
            </a:r>
            <a:r>
              <a:rPr lang="en-US" sz="2800" dirty="0"/>
              <a:t>106.45(b)(3)</a:t>
            </a:r>
          </a:p>
        </p:txBody>
      </p:sp>
      <p:sp>
        <p:nvSpPr>
          <p:cNvPr id="3" name="Text Placeholder 2"/>
          <p:cNvSpPr>
            <a:spLocks noGrp="1"/>
          </p:cNvSpPr>
          <p:nvPr>
            <p:ph type="body" sz="quarter" idx="17"/>
          </p:nvPr>
        </p:nvSpPr>
        <p:spPr>
          <a:xfrm>
            <a:off x="533400" y="1967930"/>
            <a:ext cx="8224838" cy="4404296"/>
          </a:xfrm>
        </p:spPr>
        <p:txBody>
          <a:bodyPr/>
          <a:lstStyle/>
          <a:p>
            <a:pPr marL="342900" indent="-342900">
              <a:buFont typeface="Arial" panose="020B0604020202020204" pitchFamily="34" charset="0"/>
              <a:buChar char="•"/>
            </a:pPr>
            <a:r>
              <a:rPr lang="en-US" dirty="0"/>
              <a:t>Preamble: Permitting recipient to dismiss because they deem allegation meritless or frivolous without following grievance procedure would defeat the purpose of the regulations</a:t>
            </a:r>
          </a:p>
          <a:p>
            <a:pPr marL="342900" indent="-342900">
              <a:buFont typeface="Arial" panose="020B0604020202020204" pitchFamily="34" charset="0"/>
              <a:buChar char="•"/>
            </a:pPr>
            <a:r>
              <a:rPr lang="en-US" dirty="0"/>
              <a:t>Must promptly send written notice of dismissal/reasons simultaneously to the parties</a:t>
            </a:r>
          </a:p>
          <a:p>
            <a:pPr marL="342900" indent="-342900">
              <a:buFont typeface="Arial" panose="020B0604020202020204" pitchFamily="34" charset="0"/>
              <a:buChar char="•"/>
            </a:pPr>
            <a:r>
              <a:rPr lang="en-US" dirty="0"/>
              <a:t>Jurisdictional issues can arise at any time, even during the investigation</a:t>
            </a:r>
          </a:p>
        </p:txBody>
      </p:sp>
      <p:sp>
        <p:nvSpPr>
          <p:cNvPr id="4" name="Slide Number Placeholder 3"/>
          <p:cNvSpPr>
            <a:spLocks noGrp="1"/>
          </p:cNvSpPr>
          <p:nvPr>
            <p:ph type="sldNum" sz="quarter" idx="4"/>
          </p:nvPr>
        </p:nvSpPr>
        <p:spPr/>
        <p:txBody>
          <a:bodyPr/>
          <a:lstStyle/>
          <a:p>
            <a:fld id="{2268B489-3880-4EF0-AEB8-F6FDF431A241}" type="slidenum">
              <a:rPr lang="en-US" smtClean="0"/>
              <a:pPr/>
              <a:t>51</a:t>
            </a:fld>
            <a:endParaRPr lang="en-US" dirty="0"/>
          </a:p>
        </p:txBody>
      </p:sp>
    </p:spTree>
    <p:extLst>
      <p:ext uri="{BB962C8B-B14F-4D97-AF65-F5344CB8AC3E}">
        <p14:creationId xmlns:p14="http://schemas.microsoft.com/office/powerpoint/2010/main" val="20724995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9" y="609600"/>
            <a:ext cx="7051007" cy="721896"/>
          </a:xfrm>
        </p:spPr>
        <p:txBody>
          <a:bodyPr>
            <a:normAutofit/>
          </a:bodyPr>
          <a:lstStyle/>
          <a:p>
            <a:r>
              <a:rPr lang="en-US" sz="3200" dirty="0"/>
              <a:t>Dismissal/Exit Ramp Hypotheticals</a:t>
            </a:r>
          </a:p>
        </p:txBody>
      </p:sp>
      <p:sp>
        <p:nvSpPr>
          <p:cNvPr id="3" name="Text Placeholder 2"/>
          <p:cNvSpPr>
            <a:spLocks noGrp="1"/>
          </p:cNvSpPr>
          <p:nvPr>
            <p:ph type="body" sz="quarter" idx="17"/>
          </p:nvPr>
        </p:nvSpPr>
        <p:spPr>
          <a:xfrm>
            <a:off x="437835" y="1828800"/>
            <a:ext cx="8341519" cy="4404296"/>
          </a:xfrm>
        </p:spPr>
        <p:txBody>
          <a:bodyPr>
            <a:normAutofit/>
          </a:bodyPr>
          <a:lstStyle/>
          <a:p>
            <a:pPr marL="0" indent="0">
              <a:spcBef>
                <a:spcPts val="0"/>
              </a:spcBef>
              <a:spcAft>
                <a:spcPts val="600"/>
              </a:spcAft>
              <a:buNone/>
            </a:pPr>
            <a:r>
              <a:rPr lang="en-US" dirty="0"/>
              <a:t>Each of the hypothetical facts below will build upon one another.  Consider the following questions for each new fact:</a:t>
            </a:r>
          </a:p>
          <a:p>
            <a:pPr marL="804863" indent="-342900">
              <a:spcBef>
                <a:spcPts val="0"/>
              </a:spcBef>
              <a:spcAft>
                <a:spcPts val="600"/>
              </a:spcAft>
              <a:buFont typeface="Arial" panose="020B0604020202020204" pitchFamily="34" charset="0"/>
              <a:buChar char="•"/>
            </a:pPr>
            <a:r>
              <a:rPr lang="en-US" dirty="0"/>
              <a:t>What do I do with this if it comes to the TIX Office?</a:t>
            </a:r>
          </a:p>
          <a:p>
            <a:pPr marL="804863" indent="-342900">
              <a:spcBef>
                <a:spcPts val="0"/>
              </a:spcBef>
              <a:spcAft>
                <a:spcPts val="600"/>
              </a:spcAft>
              <a:buFont typeface="Arial" panose="020B0604020202020204" pitchFamily="34" charset="0"/>
              <a:buChar char="•"/>
            </a:pPr>
            <a:r>
              <a:rPr lang="en-US" dirty="0"/>
              <a:t>Does the conduct at issue, if true, fall under TIX’s definition of Sexual Harassment?</a:t>
            </a:r>
          </a:p>
          <a:p>
            <a:pPr marL="1376363" lvl="2" indent="-342900">
              <a:spcBef>
                <a:spcPts val="0"/>
              </a:spcBef>
              <a:spcAft>
                <a:spcPts val="12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it need to go somewhere else?</a:t>
            </a:r>
          </a:p>
          <a:p>
            <a:pPr marL="804863" indent="-342900">
              <a:spcBef>
                <a:spcPts val="0"/>
              </a:spcBef>
              <a:spcAft>
                <a:spcPts val="600"/>
              </a:spcAft>
              <a:buFont typeface="Arial" panose="020B0604020202020204" pitchFamily="34" charset="0"/>
              <a:buChar char="•"/>
            </a:pPr>
            <a:r>
              <a:rPr lang="en-US" dirty="0"/>
              <a:t>Does the conduct at issue, if true, fall under TIX’s jurisdiction?</a:t>
            </a:r>
          </a:p>
          <a:p>
            <a:pPr marL="1376363" lvl="2" indent="-342900">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not need to go somewhere else?</a:t>
            </a:r>
          </a:p>
        </p:txBody>
      </p:sp>
      <p:sp>
        <p:nvSpPr>
          <p:cNvPr id="4" name="Slide Number Placeholder 3"/>
          <p:cNvSpPr>
            <a:spLocks noGrp="1"/>
          </p:cNvSpPr>
          <p:nvPr>
            <p:ph type="sldNum" sz="quarter" idx="4"/>
          </p:nvPr>
        </p:nvSpPr>
        <p:spPr/>
        <p:txBody>
          <a:bodyPr/>
          <a:lstStyle/>
          <a:p>
            <a:fld id="{2268B489-3880-4EF0-AEB8-F6FDF431A241}" type="slidenum">
              <a:rPr lang="en-US" smtClean="0"/>
              <a:pPr/>
              <a:t>52</a:t>
            </a:fld>
            <a:endParaRPr lang="en-US" dirty="0"/>
          </a:p>
        </p:txBody>
      </p:sp>
    </p:spTree>
    <p:extLst>
      <p:ext uri="{BB962C8B-B14F-4D97-AF65-F5344CB8AC3E}">
        <p14:creationId xmlns:p14="http://schemas.microsoft.com/office/powerpoint/2010/main" val="22022358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raising hands"/>
          <p:cNvPicPr>
            <a:picLocks noGrp="1" noChangeAspect="1"/>
          </p:cNvPicPr>
          <p:nvPr>
            <p:ph type="pic" sz="quarter" idx="21"/>
          </p:nvPr>
        </p:nvPicPr>
        <p:blipFill>
          <a:blip r:embed="rId2" cstate="print">
            <a:extLst>
              <a:ext uri="{28A0092B-C50C-407E-A947-70E740481C1C}">
                <a14:useLocalDpi xmlns:a14="http://schemas.microsoft.com/office/drawing/2010/main" val="0"/>
              </a:ext>
            </a:extLst>
          </a:blip>
          <a:srcRect t="6540" b="6540"/>
          <a:stretch>
            <a:fillRect/>
          </a:stretch>
        </p:blipFill>
        <p:spPr/>
      </p:pic>
      <p:sp>
        <p:nvSpPr>
          <p:cNvPr id="4" name="Title 3"/>
          <p:cNvSpPr>
            <a:spLocks noGrp="1"/>
          </p:cNvSpPr>
          <p:nvPr>
            <p:ph type="title"/>
          </p:nvPr>
        </p:nvSpPr>
        <p:spPr>
          <a:xfrm>
            <a:off x="328612" y="5659860"/>
            <a:ext cx="8465345" cy="893340"/>
          </a:xfrm>
        </p:spPr>
        <p:txBody>
          <a:bodyPr anchor="ctr"/>
          <a:lstStyle/>
          <a:p>
            <a:r>
              <a:rPr lang="en-US" sz="3600" dirty="0">
                <a:solidFill>
                  <a:srgbClr val="0155A6"/>
                </a:solidFill>
              </a:rPr>
              <a:t>Practice, practice, practice</a:t>
            </a:r>
          </a:p>
        </p:txBody>
      </p:sp>
    </p:spTree>
    <p:extLst>
      <p:ext uri="{BB962C8B-B14F-4D97-AF65-F5344CB8AC3E}">
        <p14:creationId xmlns:p14="http://schemas.microsoft.com/office/powerpoint/2010/main" val="9876793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6084055" cy="721896"/>
          </a:xfrm>
        </p:spPr>
        <p:txBody>
          <a:bodyPr>
            <a:noAutofit/>
          </a:bodyPr>
          <a:lstStyle/>
          <a:p>
            <a:pPr>
              <a:lnSpc>
                <a:spcPts val="3500"/>
              </a:lnSpc>
            </a:pPr>
            <a:r>
              <a:rPr lang="en-US" sz="3600" spc="0" dirty="0"/>
              <a:t>Dismissal/Exit Ramp </a:t>
            </a:r>
            <a:br>
              <a:rPr lang="en-US" sz="3600" spc="0" dirty="0"/>
            </a:br>
            <a:r>
              <a:rPr lang="en-US" sz="3600" spc="0" dirty="0"/>
              <a:t>Hypothetical 1</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Joe and Sally are dating.  Sally suspects Joe is cheating on her and calls the Title IX office to report him.</a:t>
            </a:r>
          </a:p>
          <a:p>
            <a:pPr marL="0" indent="0">
              <a:spcBef>
                <a:spcPts val="0"/>
              </a:spcBef>
              <a:spcAft>
                <a:spcPts val="1200"/>
              </a:spcAft>
              <a:buNone/>
              <a:tabLst>
                <a:tab pos="1146175" algn="l"/>
              </a:tabLst>
            </a:pPr>
            <a:r>
              <a:rPr lang="en-US" u="sng" dirty="0"/>
              <a:t>Questions</a:t>
            </a:r>
          </a:p>
          <a:p>
            <a:pPr marL="404813" indent="-404813">
              <a:lnSpc>
                <a:spcPct val="100000"/>
              </a:lnSpc>
              <a:spcBef>
                <a:spcPts val="0"/>
              </a:spcBef>
              <a:spcAft>
                <a:spcPts val="600"/>
              </a:spcAft>
              <a:buFont typeface="Arial" panose="020B0604020202020204" pitchFamily="34" charset="0"/>
              <a:buChar char="•"/>
            </a:pPr>
            <a:r>
              <a:rPr lang="en-US" dirty="0"/>
              <a:t>What do I do with this if it comes to the TIX Office?</a:t>
            </a:r>
          </a:p>
          <a:p>
            <a:pPr marL="404813" indent="-404813">
              <a:lnSpc>
                <a:spcPct val="100000"/>
              </a:lnSpc>
              <a:spcBef>
                <a:spcPts val="0"/>
              </a:spcBef>
              <a:spcAft>
                <a:spcPts val="600"/>
              </a:spcAft>
              <a:buFont typeface="Arial" panose="020B0604020202020204" pitchFamily="34" charset="0"/>
              <a:buChar char="•"/>
            </a:pPr>
            <a:r>
              <a:rPr lang="en-US"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54</a:t>
            </a:fld>
            <a:endParaRPr lang="en-US" dirty="0"/>
          </a:p>
        </p:txBody>
      </p:sp>
    </p:spTree>
    <p:extLst>
      <p:ext uri="{BB962C8B-B14F-4D97-AF65-F5344CB8AC3E}">
        <p14:creationId xmlns:p14="http://schemas.microsoft.com/office/powerpoint/2010/main" val="41502507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762000"/>
            <a:ext cx="6517607" cy="721896"/>
          </a:xfrm>
        </p:spPr>
        <p:txBody>
          <a:bodyPr>
            <a:noAutofit/>
          </a:bodyPr>
          <a:lstStyle/>
          <a:p>
            <a:pPr>
              <a:lnSpc>
                <a:spcPts val="3500"/>
              </a:lnSpc>
            </a:pPr>
            <a:r>
              <a:rPr lang="en-US" sz="3600" spc="0" dirty="0"/>
              <a:t>Dismissal/Exit Ramp </a:t>
            </a:r>
            <a:br>
              <a:rPr lang="en-US" sz="3600" spc="0" dirty="0"/>
            </a:br>
            <a:r>
              <a:rPr lang="en-US" sz="3600" spc="0" dirty="0"/>
              <a:t>Hypothetical 2</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Sally logs on to Joe’s email account and finds an email from Becky that sets up a rendezvous in Joe’s room.  </a:t>
            </a:r>
          </a:p>
          <a:p>
            <a:pPr marL="0" indent="0">
              <a:spcBef>
                <a:spcPts val="0"/>
              </a:spcBef>
              <a:spcAft>
                <a:spcPts val="1200"/>
              </a:spcAft>
              <a:buNone/>
              <a:tabLst>
                <a:tab pos="1146175" algn="l"/>
              </a:tabLst>
            </a:pPr>
            <a:r>
              <a:rPr lang="en-US" u="sng" dirty="0"/>
              <a:t>Questions</a:t>
            </a:r>
          </a:p>
          <a:p>
            <a:pPr marL="404813" indent="-404813">
              <a:lnSpc>
                <a:spcPct val="100000"/>
              </a:lnSpc>
              <a:spcBef>
                <a:spcPts val="0"/>
              </a:spcBef>
              <a:spcAft>
                <a:spcPts val="600"/>
              </a:spcAft>
            </a:pPr>
            <a:r>
              <a:rPr lang="en-US" dirty="0"/>
              <a:t>What do I do with this if it comes to the TIX Office?</a:t>
            </a:r>
          </a:p>
          <a:p>
            <a:pPr marL="404813" indent="-404813">
              <a:lnSpc>
                <a:spcPct val="100000"/>
              </a:lnSpc>
              <a:spcBef>
                <a:spcPts val="0"/>
              </a:spcBef>
              <a:spcAft>
                <a:spcPts val="600"/>
              </a:spcAft>
            </a:pPr>
            <a:r>
              <a:rPr lang="en-US"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55</a:t>
            </a:fld>
            <a:endParaRPr lang="en-US" dirty="0"/>
          </a:p>
        </p:txBody>
      </p:sp>
    </p:spTree>
    <p:extLst>
      <p:ext uri="{BB962C8B-B14F-4D97-AF65-F5344CB8AC3E}">
        <p14:creationId xmlns:p14="http://schemas.microsoft.com/office/powerpoint/2010/main" val="590868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359" y="762000"/>
            <a:ext cx="6670007" cy="721896"/>
          </a:xfrm>
        </p:spPr>
        <p:txBody>
          <a:bodyPr>
            <a:noAutofit/>
          </a:bodyPr>
          <a:lstStyle/>
          <a:p>
            <a:pPr>
              <a:lnSpc>
                <a:spcPts val="3500"/>
              </a:lnSpc>
            </a:pPr>
            <a:r>
              <a:rPr lang="en-US" sz="3600" spc="0" dirty="0"/>
              <a:t>Dismissal/Exit Ramp </a:t>
            </a:r>
            <a:br>
              <a:rPr lang="en-US" sz="3600" spc="0" dirty="0"/>
            </a:br>
            <a:r>
              <a:rPr lang="en-US" sz="3600" spc="0" dirty="0"/>
              <a:t>Hypothetical 3</a:t>
            </a:r>
          </a:p>
        </p:txBody>
      </p:sp>
      <p:sp>
        <p:nvSpPr>
          <p:cNvPr id="3" name="Text Placeholder 2"/>
          <p:cNvSpPr>
            <a:spLocks noGrp="1"/>
          </p:cNvSpPr>
          <p:nvPr>
            <p:ph type="body" sz="quarter" idx="17"/>
          </p:nvPr>
        </p:nvSpPr>
        <p:spPr>
          <a:xfrm>
            <a:off x="416593" y="1752600"/>
            <a:ext cx="8341519" cy="4800600"/>
          </a:xfrm>
        </p:spPr>
        <p:txBody>
          <a:bodyPr>
            <a:normAutofit/>
          </a:bodyPr>
          <a:lstStyle/>
          <a:p>
            <a:pPr marL="0" indent="0">
              <a:spcBef>
                <a:spcPts val="0"/>
              </a:spcBef>
              <a:spcAft>
                <a:spcPts val="1200"/>
              </a:spcAft>
              <a:buNone/>
              <a:tabLst>
                <a:tab pos="1146175" algn="l"/>
              </a:tabLst>
            </a:pPr>
            <a:r>
              <a:rPr lang="en-US" dirty="0"/>
              <a:t>Sally physically grabs her best friend, Angela, out of the hallway to go confront Joe.</a:t>
            </a:r>
          </a:p>
          <a:p>
            <a:pPr marL="0" indent="0">
              <a:spcBef>
                <a:spcPts val="0"/>
              </a:spcBef>
              <a:spcAft>
                <a:spcPts val="1200"/>
              </a:spcAft>
              <a:buNone/>
              <a:tabLst>
                <a:tab pos="1146175" algn="l"/>
              </a:tabLst>
            </a:pPr>
            <a:r>
              <a:rPr lang="en-US" sz="2600" u="sng" dirty="0"/>
              <a:t>Questions</a:t>
            </a:r>
          </a:p>
          <a:p>
            <a:pPr marL="404813" indent="-404813">
              <a:lnSpc>
                <a:spcPct val="100000"/>
              </a:lnSpc>
              <a:spcBef>
                <a:spcPts val="0"/>
              </a:spcBef>
              <a:spcAft>
                <a:spcPts val="600"/>
              </a:spcAft>
            </a:pPr>
            <a:r>
              <a:rPr lang="en-US" sz="2600" dirty="0"/>
              <a:t>What do I do with this if it comes to the TIX Office?</a:t>
            </a:r>
          </a:p>
          <a:p>
            <a:pPr marL="404813" indent="-404813">
              <a:lnSpc>
                <a:spcPct val="100000"/>
              </a:lnSpc>
              <a:spcBef>
                <a:spcPts val="0"/>
              </a:spcBef>
              <a:spcAft>
                <a:spcPts val="600"/>
              </a:spcAft>
            </a:pPr>
            <a:r>
              <a:rPr lang="en-US" sz="2600" dirty="0"/>
              <a:t>Does the conduct at issue, if true, fall u</a:t>
            </a:r>
            <a:r>
              <a:rPr lang="en-US" dirty="0"/>
              <a:t>nder TIX’s definition of Sexual Harassment?</a:t>
            </a:r>
          </a:p>
          <a:p>
            <a:pPr marL="1146175" lvl="2" indent="-404813">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sz="2600"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56</a:t>
            </a:fld>
            <a:endParaRPr lang="en-US" dirty="0"/>
          </a:p>
        </p:txBody>
      </p:sp>
    </p:spTree>
    <p:extLst>
      <p:ext uri="{BB962C8B-B14F-4D97-AF65-F5344CB8AC3E}">
        <p14:creationId xmlns:p14="http://schemas.microsoft.com/office/powerpoint/2010/main" val="15024451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6517607" cy="721896"/>
          </a:xfrm>
        </p:spPr>
        <p:txBody>
          <a:bodyPr>
            <a:noAutofit/>
          </a:bodyPr>
          <a:lstStyle/>
          <a:p>
            <a:pPr>
              <a:lnSpc>
                <a:spcPts val="3500"/>
              </a:lnSpc>
            </a:pPr>
            <a:r>
              <a:rPr lang="en-US" sz="3600" spc="0" dirty="0"/>
              <a:t>Dismissal/Exit Ramp </a:t>
            </a:r>
            <a:br>
              <a:rPr lang="en-US" sz="3600" spc="0" dirty="0"/>
            </a:br>
            <a:r>
              <a:rPr lang="en-US" sz="3600" spc="0" dirty="0"/>
              <a:t>Hypothetical 4</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Sally is mad and busts the lock on Joe’s door to get into his room.</a:t>
            </a:r>
          </a:p>
          <a:p>
            <a:pPr marL="0" indent="0">
              <a:spcBef>
                <a:spcPts val="0"/>
              </a:spcBef>
              <a:spcAft>
                <a:spcPts val="1200"/>
              </a:spcAft>
              <a:buNone/>
              <a:tabLst>
                <a:tab pos="1146175" algn="l"/>
              </a:tabLst>
            </a:pPr>
            <a:r>
              <a:rPr lang="en-US" u="sng" dirty="0"/>
              <a:t>Questions</a:t>
            </a:r>
          </a:p>
          <a:p>
            <a:pPr marL="404813" indent="-404813">
              <a:lnSpc>
                <a:spcPct val="100000"/>
              </a:lnSpc>
              <a:spcBef>
                <a:spcPts val="0"/>
              </a:spcBef>
              <a:spcAft>
                <a:spcPts val="600"/>
              </a:spcAft>
            </a:pPr>
            <a:r>
              <a:rPr lang="en-US" dirty="0"/>
              <a:t>What do I do with this if it comes to the TIX Office?</a:t>
            </a:r>
          </a:p>
          <a:p>
            <a:pPr marL="404813" indent="-404813">
              <a:lnSpc>
                <a:spcPct val="100000"/>
              </a:lnSpc>
              <a:spcBef>
                <a:spcPts val="0"/>
              </a:spcBef>
              <a:spcAft>
                <a:spcPts val="600"/>
              </a:spcAft>
            </a:pPr>
            <a:r>
              <a:rPr lang="en-US" dirty="0"/>
              <a:t>Does the conduct at issue, if true, fall under </a:t>
            </a:r>
            <a:r>
              <a:rPr lang="en-US" dirty="0" err="1"/>
              <a:t>TIX’s</a:t>
            </a:r>
            <a:r>
              <a:rPr lang="en-US" dirty="0"/>
              <a:t>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57</a:t>
            </a:fld>
            <a:endParaRPr lang="en-US" dirty="0"/>
          </a:p>
        </p:txBody>
      </p:sp>
    </p:spTree>
    <p:extLst>
      <p:ext uri="{BB962C8B-B14F-4D97-AF65-F5344CB8AC3E}">
        <p14:creationId xmlns:p14="http://schemas.microsoft.com/office/powerpoint/2010/main" val="38292059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965" y="762000"/>
            <a:ext cx="6670007" cy="721896"/>
          </a:xfrm>
        </p:spPr>
        <p:txBody>
          <a:bodyPr>
            <a:noAutofit/>
          </a:bodyPr>
          <a:lstStyle/>
          <a:p>
            <a:pPr>
              <a:lnSpc>
                <a:spcPts val="3500"/>
              </a:lnSpc>
            </a:pPr>
            <a:r>
              <a:rPr lang="en-US" sz="3600" spc="0" dirty="0"/>
              <a:t>Dismissal/Exit Ramp </a:t>
            </a:r>
            <a:br>
              <a:rPr lang="en-US" sz="3600" spc="0" dirty="0"/>
            </a:br>
            <a:r>
              <a:rPr lang="en-US" sz="3600" spc="0" dirty="0"/>
              <a:t>Hypothetical 5</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Angela (Sally’s friend) turns on her Go Pro to record the encounter.</a:t>
            </a:r>
          </a:p>
          <a:p>
            <a:pPr marL="0" indent="0">
              <a:spcBef>
                <a:spcPts val="0"/>
              </a:spcBef>
              <a:spcAft>
                <a:spcPts val="1200"/>
              </a:spcAft>
              <a:buNone/>
              <a:tabLst>
                <a:tab pos="1146175" algn="l"/>
              </a:tabLst>
            </a:pPr>
            <a:r>
              <a:rPr lang="en-US" u="sng" dirty="0"/>
              <a:t>Questions</a:t>
            </a:r>
          </a:p>
          <a:p>
            <a:pPr marL="404813" indent="-404813">
              <a:lnSpc>
                <a:spcPct val="100000"/>
              </a:lnSpc>
              <a:spcBef>
                <a:spcPts val="0"/>
              </a:spcBef>
              <a:spcAft>
                <a:spcPts val="600"/>
              </a:spcAft>
            </a:pPr>
            <a:r>
              <a:rPr lang="en-US" dirty="0"/>
              <a:t>What do I do with this if it comes to the TIX Office?</a:t>
            </a:r>
          </a:p>
          <a:p>
            <a:pPr marL="404813" indent="-404813">
              <a:lnSpc>
                <a:spcPct val="100000"/>
              </a:lnSpc>
              <a:spcBef>
                <a:spcPts val="0"/>
              </a:spcBef>
              <a:spcAft>
                <a:spcPts val="600"/>
              </a:spcAft>
            </a:pPr>
            <a:r>
              <a:rPr lang="en-US"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58</a:t>
            </a:fld>
            <a:endParaRPr lang="en-US" dirty="0"/>
          </a:p>
        </p:txBody>
      </p:sp>
    </p:spTree>
    <p:extLst>
      <p:ext uri="{BB962C8B-B14F-4D97-AF65-F5344CB8AC3E}">
        <p14:creationId xmlns:p14="http://schemas.microsoft.com/office/powerpoint/2010/main" val="25808381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6212807" cy="721896"/>
          </a:xfrm>
        </p:spPr>
        <p:txBody>
          <a:bodyPr>
            <a:noAutofit/>
          </a:bodyPr>
          <a:lstStyle/>
          <a:p>
            <a:pPr>
              <a:lnSpc>
                <a:spcPts val="3500"/>
              </a:lnSpc>
            </a:pPr>
            <a:r>
              <a:rPr lang="en-US" sz="3600" spc="0" dirty="0"/>
              <a:t>Dismissal/Exit Ramp </a:t>
            </a:r>
            <a:br>
              <a:rPr lang="en-US" sz="3600" spc="0" dirty="0"/>
            </a:br>
            <a:r>
              <a:rPr lang="en-US" sz="3600" spc="0" dirty="0"/>
              <a:t>Hypothetical 6</a:t>
            </a:r>
          </a:p>
        </p:txBody>
      </p:sp>
      <p:sp>
        <p:nvSpPr>
          <p:cNvPr id="3" name="Text Placeholder 2"/>
          <p:cNvSpPr>
            <a:spLocks noGrp="1"/>
          </p:cNvSpPr>
          <p:nvPr>
            <p:ph type="body" sz="quarter" idx="17"/>
          </p:nvPr>
        </p:nvSpPr>
        <p:spPr>
          <a:xfrm>
            <a:off x="416593" y="1752600"/>
            <a:ext cx="8341519" cy="4800600"/>
          </a:xfrm>
        </p:spPr>
        <p:txBody>
          <a:bodyPr>
            <a:normAutofit/>
          </a:bodyPr>
          <a:lstStyle/>
          <a:p>
            <a:pPr marL="0" indent="0">
              <a:lnSpc>
                <a:spcPct val="100000"/>
              </a:lnSpc>
              <a:spcBef>
                <a:spcPts val="0"/>
              </a:spcBef>
              <a:spcAft>
                <a:spcPts val="1200"/>
              </a:spcAft>
              <a:buNone/>
              <a:tabLst>
                <a:tab pos="1146175" algn="l"/>
              </a:tabLst>
            </a:pPr>
            <a:r>
              <a:rPr lang="en-US" dirty="0"/>
              <a:t>Joe and Becky are in bed having sex.</a:t>
            </a:r>
          </a:p>
          <a:p>
            <a:pPr marL="0" indent="0">
              <a:spcBef>
                <a:spcPts val="0"/>
              </a:spcBef>
              <a:spcAft>
                <a:spcPts val="1200"/>
              </a:spcAft>
              <a:buNone/>
              <a:tabLst>
                <a:tab pos="1146175" algn="l"/>
              </a:tabLst>
            </a:pPr>
            <a:r>
              <a:rPr lang="en-US" sz="2600" u="sng" dirty="0"/>
              <a:t>Questions</a:t>
            </a:r>
          </a:p>
          <a:p>
            <a:pPr marL="404813" indent="-404813">
              <a:lnSpc>
                <a:spcPct val="100000"/>
              </a:lnSpc>
              <a:spcBef>
                <a:spcPts val="0"/>
              </a:spcBef>
              <a:spcAft>
                <a:spcPts val="600"/>
              </a:spcAft>
            </a:pPr>
            <a:r>
              <a:rPr lang="en-US" sz="2600" dirty="0"/>
              <a:t>What do I do with this if it comes to the TIX Office?</a:t>
            </a:r>
          </a:p>
          <a:p>
            <a:pPr marL="404813" indent="-404813">
              <a:lnSpc>
                <a:spcPct val="100000"/>
              </a:lnSpc>
              <a:spcBef>
                <a:spcPts val="0"/>
              </a:spcBef>
              <a:spcAft>
                <a:spcPts val="600"/>
              </a:spcAft>
            </a:pPr>
            <a:r>
              <a:rPr lang="en-US" sz="2600"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sz="2600"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59</a:t>
            </a:fld>
            <a:endParaRPr lang="en-US" dirty="0"/>
          </a:p>
        </p:txBody>
      </p:sp>
    </p:spTree>
    <p:extLst>
      <p:ext uri="{BB962C8B-B14F-4D97-AF65-F5344CB8AC3E}">
        <p14:creationId xmlns:p14="http://schemas.microsoft.com/office/powerpoint/2010/main" val="330333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6719" y="685800"/>
            <a:ext cx="5831807" cy="721896"/>
          </a:xfrm>
        </p:spPr>
        <p:txBody>
          <a:bodyPr>
            <a:noAutofit/>
          </a:bodyPr>
          <a:lstStyle/>
          <a:p>
            <a:r>
              <a:rPr lang="en-US" sz="4400" dirty="0"/>
              <a:t>TIXC: Topics 2 of 2</a:t>
            </a:r>
          </a:p>
        </p:txBody>
      </p:sp>
      <p:sp>
        <p:nvSpPr>
          <p:cNvPr id="8" name="Text Placeholder 7"/>
          <p:cNvSpPr>
            <a:spLocks noGrp="1"/>
          </p:cNvSpPr>
          <p:nvPr>
            <p:ph type="body" sz="quarter" idx="17"/>
          </p:nvPr>
        </p:nvSpPr>
        <p:spPr>
          <a:xfrm>
            <a:off x="416719" y="1676400"/>
            <a:ext cx="8341519" cy="4953000"/>
          </a:xfrm>
        </p:spPr>
        <p:txBody>
          <a:bodyPr numCol="2">
            <a:normAutofit lnSpcReduction="10000"/>
          </a:bodyPr>
          <a:lstStyle/>
          <a:p>
            <a:pPr marL="52388" indent="0">
              <a:lnSpc>
                <a:spcPct val="110000"/>
              </a:lnSpc>
              <a:buNone/>
            </a:pPr>
            <a:r>
              <a:rPr lang="en-US" sz="3600" dirty="0"/>
              <a:t>Additional Topics:</a:t>
            </a:r>
          </a:p>
          <a:p>
            <a:pPr marL="1028700" lvl="1" indent="-571500">
              <a:lnSpc>
                <a:spcPct val="110000"/>
              </a:lnSpc>
            </a:pPr>
            <a:r>
              <a:rPr lang="en-US" sz="3200" dirty="0">
                <a:latin typeface="Calibri" panose="020F0502020204030204" pitchFamily="34" charset="0"/>
                <a:cs typeface="Calibri" panose="020F0502020204030204" pitchFamily="34" charset="0"/>
              </a:rPr>
              <a:t>Training</a:t>
            </a:r>
          </a:p>
          <a:p>
            <a:pPr marL="1028700" lvl="1" indent="-571500">
              <a:lnSpc>
                <a:spcPct val="110000"/>
              </a:lnSpc>
            </a:pPr>
            <a:r>
              <a:rPr lang="en-US" sz="3200" dirty="0">
                <a:latin typeface="Calibri" panose="020F0502020204030204" pitchFamily="34" charset="0"/>
                <a:cs typeface="Calibri" panose="020F0502020204030204" pitchFamily="34" charset="0"/>
              </a:rPr>
              <a:t>Actual Notice</a:t>
            </a:r>
          </a:p>
          <a:p>
            <a:pPr marL="1028700" lvl="1" indent="-571500">
              <a:lnSpc>
                <a:spcPct val="110000"/>
              </a:lnSpc>
            </a:pPr>
            <a:r>
              <a:rPr lang="en-US" sz="3200" dirty="0">
                <a:latin typeface="Calibri" panose="020F0502020204030204" pitchFamily="34" charset="0"/>
                <a:cs typeface="Calibri" panose="020F0502020204030204" pitchFamily="34" charset="0"/>
              </a:rPr>
              <a:t>Jurisdiction</a:t>
            </a:r>
          </a:p>
          <a:p>
            <a:pPr marL="1028700" lvl="1" indent="-571500">
              <a:lnSpc>
                <a:spcPct val="110000"/>
              </a:lnSpc>
            </a:pPr>
            <a:r>
              <a:rPr lang="en-US" sz="3200" dirty="0">
                <a:latin typeface="Calibri" panose="020F0502020204030204" pitchFamily="34" charset="0"/>
                <a:cs typeface="Calibri" panose="020F0502020204030204" pitchFamily="34" charset="0"/>
              </a:rPr>
              <a:t>Mandatory and Discretionary Dismissal</a:t>
            </a:r>
          </a:p>
          <a:p>
            <a:pPr marL="1028700" lvl="1" indent="-571500">
              <a:lnSpc>
                <a:spcPct val="110000"/>
              </a:lnSpc>
            </a:pPr>
            <a:r>
              <a:rPr lang="en-US" sz="3200" dirty="0">
                <a:latin typeface="Calibri" panose="020F0502020204030204" pitchFamily="34" charset="0"/>
                <a:cs typeface="Calibri" panose="020F0502020204030204" pitchFamily="34" charset="0"/>
              </a:rPr>
              <a:t>Supportive Measures</a:t>
            </a:r>
          </a:p>
          <a:p>
            <a:pPr marL="530362" indent="0">
              <a:lnSpc>
                <a:spcPct val="110000"/>
              </a:lnSpc>
              <a:buNone/>
            </a:pPr>
            <a:endParaRPr lang="en-US" sz="3600" dirty="0">
              <a:latin typeface="Calibri" panose="020F0502020204030204" pitchFamily="34" charset="0"/>
              <a:cs typeface="Calibri" panose="020F0502020204030204" pitchFamily="34" charset="0"/>
            </a:endParaRPr>
          </a:p>
          <a:p>
            <a:pPr marL="746125" lvl="1" indent="-571500">
              <a:lnSpc>
                <a:spcPct val="110000"/>
              </a:lnSpc>
            </a:pPr>
            <a:r>
              <a:rPr lang="en-US" sz="3200" dirty="0">
                <a:latin typeface="Calibri" panose="020F0502020204030204" pitchFamily="34" charset="0"/>
                <a:cs typeface="Calibri" panose="020F0502020204030204" pitchFamily="34" charset="0"/>
              </a:rPr>
              <a:t>Emergency Removal</a:t>
            </a:r>
          </a:p>
          <a:p>
            <a:pPr marL="746125" lvl="1" indent="-571500">
              <a:lnSpc>
                <a:spcPct val="110000"/>
              </a:lnSpc>
            </a:pPr>
            <a:r>
              <a:rPr lang="en-US" sz="3200" dirty="0">
                <a:latin typeface="Calibri" panose="020F0502020204030204" pitchFamily="34" charset="0"/>
                <a:cs typeface="Calibri" panose="020F0502020204030204" pitchFamily="34" charset="0"/>
              </a:rPr>
              <a:t>Formal Complaints</a:t>
            </a:r>
          </a:p>
          <a:p>
            <a:pPr marL="746125" lvl="1" indent="-571500">
              <a:lnSpc>
                <a:spcPct val="110000"/>
              </a:lnSpc>
            </a:pPr>
            <a:r>
              <a:rPr lang="en-US" sz="3200" dirty="0">
                <a:latin typeface="Calibri" panose="020F0502020204030204" pitchFamily="34" charset="0"/>
                <a:cs typeface="Calibri" panose="020F0502020204030204" pitchFamily="34" charset="0"/>
              </a:rPr>
              <a:t>Informal Resolution</a:t>
            </a:r>
          </a:p>
          <a:p>
            <a:pPr marL="746125" lvl="1" indent="-571500">
              <a:lnSpc>
                <a:spcPct val="110000"/>
              </a:lnSpc>
            </a:pPr>
            <a:r>
              <a:rPr lang="en-US" sz="3200" dirty="0">
                <a:latin typeface="Calibri" panose="020F0502020204030204" pitchFamily="34" charset="0"/>
                <a:cs typeface="Calibri" panose="020F0502020204030204" pitchFamily="34" charset="0"/>
              </a:rPr>
              <a:t>Advisors</a:t>
            </a:r>
          </a:p>
          <a:p>
            <a:pPr marL="746125" lvl="1" indent="-571500">
              <a:lnSpc>
                <a:spcPct val="110000"/>
              </a:lnSpc>
            </a:pPr>
            <a:r>
              <a:rPr lang="en-US" sz="3200" dirty="0">
                <a:latin typeface="Calibri" panose="020F0502020204030204" pitchFamily="34" charset="0"/>
                <a:cs typeface="Calibri" panose="020F0502020204030204" pitchFamily="34" charset="0"/>
              </a:rPr>
              <a:t>Recordkeeping</a:t>
            </a:r>
          </a:p>
          <a:p>
            <a:pPr marL="746125" lvl="1" indent="-571500">
              <a:lnSpc>
                <a:spcPct val="110000"/>
              </a:lnSpc>
            </a:pPr>
            <a:r>
              <a:rPr lang="en-US" sz="3200" dirty="0">
                <a:latin typeface="Calibri" panose="020F0502020204030204" pitchFamily="34" charset="0"/>
                <a:cs typeface="Calibri" panose="020F0502020204030204" pitchFamily="34" charset="0"/>
              </a:rPr>
              <a:t>Title VII</a:t>
            </a:r>
          </a:p>
        </p:txBody>
      </p:sp>
      <p:sp>
        <p:nvSpPr>
          <p:cNvPr id="2" name="Slide Number Placeholder 1"/>
          <p:cNvSpPr>
            <a:spLocks noGrp="1"/>
          </p:cNvSpPr>
          <p:nvPr>
            <p:ph type="sldNum" sz="quarter" idx="4"/>
          </p:nvPr>
        </p:nvSpPr>
        <p:spPr/>
        <p:txBody>
          <a:bodyPr/>
          <a:lstStyle/>
          <a:p>
            <a:fld id="{2268B489-3880-4EF0-AEB8-F6FDF431A241}" type="slidenum">
              <a:rPr lang="en-US" smtClean="0"/>
              <a:pPr/>
              <a:t>6</a:t>
            </a:fld>
            <a:endParaRPr lang="en-US" dirty="0"/>
          </a:p>
        </p:txBody>
      </p:sp>
    </p:spTree>
    <p:extLst>
      <p:ext uri="{BB962C8B-B14F-4D97-AF65-F5344CB8AC3E}">
        <p14:creationId xmlns:p14="http://schemas.microsoft.com/office/powerpoint/2010/main" val="28491638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6822407" cy="721896"/>
          </a:xfrm>
        </p:spPr>
        <p:txBody>
          <a:bodyPr>
            <a:noAutofit/>
          </a:bodyPr>
          <a:lstStyle/>
          <a:p>
            <a:pPr>
              <a:lnSpc>
                <a:spcPts val="3500"/>
              </a:lnSpc>
            </a:pPr>
            <a:r>
              <a:rPr lang="en-US" sz="3600" spc="0" dirty="0"/>
              <a:t>Dismissal/Exit Ramp </a:t>
            </a:r>
            <a:br>
              <a:rPr lang="en-US" sz="3600" spc="0" dirty="0"/>
            </a:br>
            <a:r>
              <a:rPr lang="en-US" sz="3600" spc="0" dirty="0"/>
              <a:t>Hypothetical 7</a:t>
            </a:r>
          </a:p>
        </p:txBody>
      </p:sp>
      <p:sp>
        <p:nvSpPr>
          <p:cNvPr id="3" name="Text Placeholder 2"/>
          <p:cNvSpPr>
            <a:spLocks noGrp="1"/>
          </p:cNvSpPr>
          <p:nvPr>
            <p:ph type="body" sz="quarter" idx="17"/>
          </p:nvPr>
        </p:nvSpPr>
        <p:spPr>
          <a:xfrm>
            <a:off x="416593" y="1752600"/>
            <a:ext cx="8341519" cy="4800600"/>
          </a:xfrm>
        </p:spPr>
        <p:txBody>
          <a:bodyPr>
            <a:normAutofit/>
          </a:bodyPr>
          <a:lstStyle/>
          <a:p>
            <a:pPr marL="0" indent="0">
              <a:lnSpc>
                <a:spcPct val="100000"/>
              </a:lnSpc>
              <a:spcBef>
                <a:spcPts val="0"/>
              </a:spcBef>
              <a:spcAft>
                <a:spcPts val="1200"/>
              </a:spcAft>
              <a:buNone/>
              <a:tabLst>
                <a:tab pos="1146175" algn="l"/>
              </a:tabLst>
            </a:pPr>
            <a:r>
              <a:rPr lang="en-US" dirty="0"/>
              <a:t>Sally and Angela enter Joe’s room.</a:t>
            </a:r>
          </a:p>
          <a:p>
            <a:pPr marL="0" indent="0">
              <a:spcBef>
                <a:spcPts val="0"/>
              </a:spcBef>
              <a:spcAft>
                <a:spcPts val="1200"/>
              </a:spcAft>
              <a:buNone/>
              <a:tabLst>
                <a:tab pos="1146175" algn="l"/>
              </a:tabLst>
            </a:pPr>
            <a:r>
              <a:rPr lang="en-US" sz="2600" u="sng" dirty="0"/>
              <a:t>Questions</a:t>
            </a:r>
          </a:p>
          <a:p>
            <a:pPr marL="404813" indent="-404813">
              <a:lnSpc>
                <a:spcPct val="100000"/>
              </a:lnSpc>
              <a:spcBef>
                <a:spcPts val="0"/>
              </a:spcBef>
              <a:spcAft>
                <a:spcPts val="600"/>
              </a:spcAft>
            </a:pPr>
            <a:r>
              <a:rPr lang="en-US" sz="2600" dirty="0"/>
              <a:t>What do I do with this if it comes to the TIX Office?</a:t>
            </a:r>
          </a:p>
          <a:p>
            <a:pPr marL="404813" indent="-404813">
              <a:lnSpc>
                <a:spcPct val="100000"/>
              </a:lnSpc>
              <a:spcBef>
                <a:spcPts val="0"/>
              </a:spcBef>
              <a:spcAft>
                <a:spcPts val="600"/>
              </a:spcAft>
            </a:pPr>
            <a:r>
              <a:rPr lang="en-US" sz="2600"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sz="2600"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60</a:t>
            </a:fld>
            <a:endParaRPr lang="en-US" dirty="0"/>
          </a:p>
        </p:txBody>
      </p:sp>
    </p:spTree>
    <p:extLst>
      <p:ext uri="{BB962C8B-B14F-4D97-AF65-F5344CB8AC3E}">
        <p14:creationId xmlns:p14="http://schemas.microsoft.com/office/powerpoint/2010/main" val="3640523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0" y="762000"/>
            <a:ext cx="6670007" cy="721896"/>
          </a:xfrm>
        </p:spPr>
        <p:txBody>
          <a:bodyPr>
            <a:noAutofit/>
          </a:bodyPr>
          <a:lstStyle/>
          <a:p>
            <a:pPr>
              <a:lnSpc>
                <a:spcPts val="3500"/>
              </a:lnSpc>
            </a:pPr>
            <a:r>
              <a:rPr lang="en-US" sz="3600" spc="0" dirty="0"/>
              <a:t>Dismissal/Exit Ramp </a:t>
            </a:r>
            <a:br>
              <a:rPr lang="en-US" sz="3600" spc="0" dirty="0"/>
            </a:br>
            <a:r>
              <a:rPr lang="en-US" sz="3600" spc="0" dirty="0"/>
              <a:t>Hypothetical 8</a:t>
            </a:r>
          </a:p>
        </p:txBody>
      </p:sp>
      <p:sp>
        <p:nvSpPr>
          <p:cNvPr id="3" name="Text Placeholder 2"/>
          <p:cNvSpPr>
            <a:spLocks noGrp="1"/>
          </p:cNvSpPr>
          <p:nvPr>
            <p:ph type="body" sz="quarter" idx="17"/>
          </p:nvPr>
        </p:nvSpPr>
        <p:spPr>
          <a:xfrm>
            <a:off x="416593" y="1752600"/>
            <a:ext cx="8341519" cy="4800600"/>
          </a:xfrm>
        </p:spPr>
        <p:txBody>
          <a:bodyPr>
            <a:normAutofit/>
          </a:bodyPr>
          <a:lstStyle/>
          <a:p>
            <a:pPr marL="0" indent="0">
              <a:spcBef>
                <a:spcPts val="0"/>
              </a:spcBef>
              <a:spcAft>
                <a:spcPts val="1200"/>
              </a:spcAft>
              <a:buNone/>
              <a:tabLst>
                <a:tab pos="1146175" algn="l"/>
              </a:tabLst>
            </a:pPr>
            <a:r>
              <a:rPr lang="en-US" dirty="0"/>
              <a:t>Sally screams at Joe and slaps him across the face.</a:t>
            </a:r>
          </a:p>
          <a:p>
            <a:pPr marL="0" indent="0">
              <a:lnSpc>
                <a:spcPct val="80000"/>
              </a:lnSpc>
              <a:spcBef>
                <a:spcPts val="0"/>
              </a:spcBef>
              <a:spcAft>
                <a:spcPts val="1200"/>
              </a:spcAft>
              <a:buNone/>
              <a:tabLst>
                <a:tab pos="1146175" algn="l"/>
              </a:tabLst>
            </a:pPr>
            <a:r>
              <a:rPr lang="en-US" sz="2600" u="sng" dirty="0"/>
              <a:t>Questions</a:t>
            </a:r>
          </a:p>
          <a:p>
            <a:pPr marL="404813" indent="-404813">
              <a:spcBef>
                <a:spcPts val="0"/>
              </a:spcBef>
              <a:spcAft>
                <a:spcPts val="600"/>
              </a:spcAft>
              <a:tabLst>
                <a:tab pos="1146175" algn="l"/>
              </a:tabLst>
            </a:pPr>
            <a:r>
              <a:rPr lang="en-US" sz="2600" dirty="0"/>
              <a:t>What do I do with this if it comes to the TIX Office?</a:t>
            </a:r>
          </a:p>
          <a:p>
            <a:pPr marL="404813" indent="-404813">
              <a:spcBef>
                <a:spcPts val="0"/>
              </a:spcBef>
              <a:spcAft>
                <a:spcPts val="600"/>
              </a:spcAft>
            </a:pPr>
            <a:r>
              <a:rPr lang="en-US" sz="2600" dirty="0"/>
              <a:t>Does the conduct at issue, if true, fall under TIX’s definition of Sexual Harassment?</a:t>
            </a:r>
          </a:p>
          <a:p>
            <a:pPr marL="1146175" lvl="2" indent="-404813">
              <a:lnSpc>
                <a:spcPct val="80000"/>
              </a:lnSpc>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it need to go somewhere else?</a:t>
            </a:r>
          </a:p>
          <a:p>
            <a:pPr marL="404813" indent="-404813">
              <a:spcBef>
                <a:spcPts val="0"/>
              </a:spcBef>
              <a:spcAft>
                <a:spcPts val="600"/>
              </a:spcAft>
            </a:pPr>
            <a:r>
              <a:rPr lang="en-US" sz="2600" dirty="0"/>
              <a:t>Does the conduct at issue, if true, fall under TIX’s jurisdiction?</a:t>
            </a:r>
          </a:p>
          <a:p>
            <a:pPr marL="1146175" lvl="2" indent="-404813">
              <a:lnSpc>
                <a:spcPct val="80000"/>
              </a:lnSpc>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61</a:t>
            </a:fld>
            <a:endParaRPr lang="en-US" dirty="0"/>
          </a:p>
        </p:txBody>
      </p:sp>
    </p:spTree>
    <p:extLst>
      <p:ext uri="{BB962C8B-B14F-4D97-AF65-F5344CB8AC3E}">
        <p14:creationId xmlns:p14="http://schemas.microsoft.com/office/powerpoint/2010/main" val="2665330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690" y="762000"/>
            <a:ext cx="7051007" cy="721896"/>
          </a:xfrm>
        </p:spPr>
        <p:txBody>
          <a:bodyPr>
            <a:noAutofit/>
          </a:bodyPr>
          <a:lstStyle/>
          <a:p>
            <a:pPr>
              <a:lnSpc>
                <a:spcPts val="3500"/>
              </a:lnSpc>
            </a:pPr>
            <a:r>
              <a:rPr lang="en-US" sz="3600" spc="0" dirty="0"/>
              <a:t>Dismissal/Exit Ramp </a:t>
            </a:r>
            <a:br>
              <a:rPr lang="en-US" sz="3600" spc="0" dirty="0"/>
            </a:br>
            <a:r>
              <a:rPr lang="en-US" sz="3600" spc="0" dirty="0"/>
              <a:t>Hypothetical 9</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Sally pulls Becky out of bed, naked, and kicks her while she is on the floor.</a:t>
            </a:r>
          </a:p>
          <a:p>
            <a:pPr marL="0" indent="0">
              <a:spcBef>
                <a:spcPts val="0"/>
              </a:spcBef>
              <a:spcAft>
                <a:spcPts val="1200"/>
              </a:spcAft>
              <a:buNone/>
              <a:tabLst>
                <a:tab pos="1146175" algn="l"/>
              </a:tabLst>
            </a:pPr>
            <a:r>
              <a:rPr lang="en-US" u="sng" dirty="0"/>
              <a:t>Questions</a:t>
            </a:r>
          </a:p>
          <a:p>
            <a:pPr marL="404813" indent="-404813">
              <a:lnSpc>
                <a:spcPct val="100000"/>
              </a:lnSpc>
              <a:spcBef>
                <a:spcPts val="0"/>
              </a:spcBef>
              <a:spcAft>
                <a:spcPts val="600"/>
              </a:spcAft>
            </a:pPr>
            <a:r>
              <a:rPr lang="en-US" dirty="0"/>
              <a:t>What do I do with this if it comes to the TIX Office?</a:t>
            </a:r>
          </a:p>
          <a:p>
            <a:pPr marL="404813" indent="-404813">
              <a:lnSpc>
                <a:spcPct val="100000"/>
              </a:lnSpc>
              <a:spcBef>
                <a:spcPts val="0"/>
              </a:spcBef>
              <a:spcAft>
                <a:spcPts val="600"/>
              </a:spcAft>
            </a:pPr>
            <a:r>
              <a:rPr lang="en-US"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62</a:t>
            </a:fld>
            <a:endParaRPr lang="en-US" dirty="0"/>
          </a:p>
        </p:txBody>
      </p:sp>
    </p:spTree>
    <p:extLst>
      <p:ext uri="{BB962C8B-B14F-4D97-AF65-F5344CB8AC3E}">
        <p14:creationId xmlns:p14="http://schemas.microsoft.com/office/powerpoint/2010/main" val="3621205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457200"/>
            <a:ext cx="8341645" cy="1026696"/>
          </a:xfrm>
        </p:spPr>
        <p:txBody>
          <a:bodyPr>
            <a:noAutofit/>
          </a:bodyPr>
          <a:lstStyle/>
          <a:p>
            <a:pPr>
              <a:lnSpc>
                <a:spcPts val="3500"/>
              </a:lnSpc>
            </a:pPr>
            <a:r>
              <a:rPr lang="en-US" sz="3600" spc="0" dirty="0"/>
              <a:t>Dismissal/Exit Ramp </a:t>
            </a:r>
            <a:br>
              <a:rPr lang="en-US" sz="3600" spc="0" dirty="0"/>
            </a:br>
            <a:r>
              <a:rPr lang="en-US" sz="3600" spc="0" dirty="0"/>
              <a:t>Hypothetical 10</a:t>
            </a:r>
          </a:p>
        </p:txBody>
      </p:sp>
      <p:sp>
        <p:nvSpPr>
          <p:cNvPr id="3" name="Text Placeholder 2"/>
          <p:cNvSpPr>
            <a:spLocks noGrp="1"/>
          </p:cNvSpPr>
          <p:nvPr>
            <p:ph type="body" sz="quarter" idx="17"/>
          </p:nvPr>
        </p:nvSpPr>
        <p:spPr>
          <a:xfrm>
            <a:off x="416593" y="1752600"/>
            <a:ext cx="8341519" cy="4800600"/>
          </a:xfrm>
        </p:spPr>
        <p:txBody>
          <a:bodyPr>
            <a:normAutofit fontScale="92500" lnSpcReduction="20000"/>
          </a:bodyPr>
          <a:lstStyle/>
          <a:p>
            <a:pPr marL="0" indent="0">
              <a:lnSpc>
                <a:spcPct val="110000"/>
              </a:lnSpc>
              <a:spcBef>
                <a:spcPts val="0"/>
              </a:spcBef>
              <a:spcAft>
                <a:spcPts val="1200"/>
              </a:spcAft>
              <a:buNone/>
              <a:tabLst>
                <a:tab pos="1146175" algn="l"/>
              </a:tabLst>
            </a:pPr>
            <a:r>
              <a:rPr lang="en-US" sz="3000" dirty="0"/>
              <a:t>When Becky tries to leave the room, Sally grabs her breast and twists it, then threatens to kill her if she comes anywhere near Joe again. </a:t>
            </a:r>
          </a:p>
          <a:p>
            <a:pPr marL="0" indent="0">
              <a:lnSpc>
                <a:spcPct val="100000"/>
              </a:lnSpc>
              <a:spcBef>
                <a:spcPts val="0"/>
              </a:spcBef>
              <a:spcAft>
                <a:spcPts val="1200"/>
              </a:spcAft>
              <a:buNone/>
              <a:tabLst>
                <a:tab pos="1146175" algn="l"/>
              </a:tabLst>
            </a:pPr>
            <a:r>
              <a:rPr lang="en-US" u="sng" dirty="0"/>
              <a:t>Questions</a:t>
            </a:r>
          </a:p>
          <a:p>
            <a:pPr marL="404813" indent="-404813">
              <a:lnSpc>
                <a:spcPct val="110000"/>
              </a:lnSpc>
              <a:spcBef>
                <a:spcPts val="0"/>
              </a:spcBef>
              <a:spcAft>
                <a:spcPts val="600"/>
              </a:spcAft>
            </a:pPr>
            <a:r>
              <a:rPr lang="en-US" dirty="0"/>
              <a:t>What do I do with this if it comes to the TIX Office?</a:t>
            </a:r>
          </a:p>
          <a:p>
            <a:pPr marL="404813" indent="-404813">
              <a:lnSpc>
                <a:spcPct val="110000"/>
              </a:lnSpc>
              <a:spcBef>
                <a:spcPts val="0"/>
              </a:spcBef>
              <a:spcAft>
                <a:spcPts val="600"/>
              </a:spcAft>
            </a:pPr>
            <a:r>
              <a:rPr lang="en-US" dirty="0"/>
              <a:t>Does the conduct at issue, if true, fall under TIX’s definition of Sexual Harassment?</a:t>
            </a:r>
          </a:p>
          <a:p>
            <a:pPr marL="1146175" lvl="2" indent="-404813">
              <a:lnSpc>
                <a:spcPct val="100000"/>
              </a:lnSpc>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10000"/>
              </a:lnSpc>
              <a:spcBef>
                <a:spcPts val="0"/>
              </a:spcBef>
              <a:spcAft>
                <a:spcPts val="600"/>
              </a:spcAft>
            </a:pPr>
            <a:r>
              <a:rPr lang="en-US" dirty="0"/>
              <a:t>Does the conduct at issue, if true, fall under TIX’s jurisdiction?</a:t>
            </a:r>
          </a:p>
          <a:p>
            <a:pPr marL="1146175" lvl="2" indent="-404813">
              <a:lnSpc>
                <a:spcPct val="100000"/>
              </a:lnSpc>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63</a:t>
            </a:fld>
            <a:endParaRPr lang="en-US" dirty="0"/>
          </a:p>
        </p:txBody>
      </p:sp>
    </p:spTree>
    <p:extLst>
      <p:ext uri="{BB962C8B-B14F-4D97-AF65-F5344CB8AC3E}">
        <p14:creationId xmlns:p14="http://schemas.microsoft.com/office/powerpoint/2010/main" val="6157471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8341645" cy="721896"/>
          </a:xfrm>
        </p:spPr>
        <p:txBody>
          <a:bodyPr>
            <a:noAutofit/>
          </a:bodyPr>
          <a:lstStyle/>
          <a:p>
            <a:pPr>
              <a:lnSpc>
                <a:spcPts val="3500"/>
              </a:lnSpc>
            </a:pPr>
            <a:r>
              <a:rPr lang="en-US" sz="3600" spc="0" dirty="0"/>
              <a:t>Dismissal/Exit</a:t>
            </a:r>
            <a:r>
              <a:rPr lang="en-US" sz="3600" dirty="0"/>
              <a:t> Ramp </a:t>
            </a:r>
            <a:br>
              <a:rPr lang="en-US" sz="3600" dirty="0"/>
            </a:br>
            <a:r>
              <a:rPr lang="en-US" sz="3600" dirty="0"/>
              <a:t>Hypothetical 11</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Becky leaves and runs out the door naked to her room down the hall to get away from Sally.</a:t>
            </a:r>
          </a:p>
          <a:p>
            <a:pPr marL="0" indent="0">
              <a:spcBef>
                <a:spcPts val="0"/>
              </a:spcBef>
              <a:spcAft>
                <a:spcPts val="1200"/>
              </a:spcAft>
              <a:buNone/>
              <a:tabLst>
                <a:tab pos="1146175" algn="l"/>
              </a:tabLst>
            </a:pPr>
            <a:r>
              <a:rPr lang="en-US" u="sng" dirty="0"/>
              <a:t>Questions</a:t>
            </a:r>
          </a:p>
          <a:p>
            <a:pPr marL="404813" indent="-404813">
              <a:lnSpc>
                <a:spcPct val="100000"/>
              </a:lnSpc>
              <a:spcBef>
                <a:spcPts val="0"/>
              </a:spcBef>
              <a:spcAft>
                <a:spcPts val="600"/>
              </a:spcAft>
            </a:pPr>
            <a:r>
              <a:rPr lang="en-US" dirty="0"/>
              <a:t>What do I do with this if it comes to the TIX Office?</a:t>
            </a:r>
          </a:p>
          <a:p>
            <a:pPr marL="404813" indent="-404813">
              <a:lnSpc>
                <a:spcPct val="100000"/>
              </a:lnSpc>
              <a:spcBef>
                <a:spcPts val="0"/>
              </a:spcBef>
              <a:spcAft>
                <a:spcPts val="600"/>
              </a:spcAft>
            </a:pPr>
            <a:r>
              <a:rPr lang="en-US"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64</a:t>
            </a:fld>
            <a:endParaRPr lang="en-US" dirty="0"/>
          </a:p>
        </p:txBody>
      </p:sp>
    </p:spTree>
    <p:extLst>
      <p:ext uri="{BB962C8B-B14F-4D97-AF65-F5344CB8AC3E}">
        <p14:creationId xmlns:p14="http://schemas.microsoft.com/office/powerpoint/2010/main" val="7007641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8341645" cy="721896"/>
          </a:xfrm>
        </p:spPr>
        <p:txBody>
          <a:bodyPr>
            <a:noAutofit/>
          </a:bodyPr>
          <a:lstStyle/>
          <a:p>
            <a:pPr>
              <a:lnSpc>
                <a:spcPts val="3500"/>
              </a:lnSpc>
            </a:pPr>
            <a:r>
              <a:rPr lang="en-US" sz="3600" spc="0" dirty="0"/>
              <a:t>Dismissal/Exit Ramp </a:t>
            </a:r>
            <a:br>
              <a:rPr lang="en-US" sz="3600" spc="0" dirty="0"/>
            </a:br>
            <a:r>
              <a:rPr lang="en-US" sz="3600" spc="0" dirty="0"/>
              <a:t>Hypothetical 12</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Joe physically shoves Sally and Angela out of his room so he can get dressed.</a:t>
            </a:r>
          </a:p>
          <a:p>
            <a:pPr marL="0" indent="0">
              <a:spcBef>
                <a:spcPts val="0"/>
              </a:spcBef>
              <a:spcAft>
                <a:spcPts val="1200"/>
              </a:spcAft>
              <a:buNone/>
              <a:tabLst>
                <a:tab pos="1146175" algn="l"/>
              </a:tabLst>
            </a:pPr>
            <a:r>
              <a:rPr lang="en-US" u="sng" dirty="0"/>
              <a:t>Questions</a:t>
            </a:r>
          </a:p>
          <a:p>
            <a:pPr marL="404813" indent="-404813">
              <a:lnSpc>
                <a:spcPct val="100000"/>
              </a:lnSpc>
              <a:spcBef>
                <a:spcPts val="0"/>
              </a:spcBef>
              <a:spcAft>
                <a:spcPts val="600"/>
              </a:spcAft>
            </a:pPr>
            <a:r>
              <a:rPr lang="en-US" dirty="0"/>
              <a:t>What do I do with this if it comes to the TIX Office?</a:t>
            </a:r>
          </a:p>
          <a:p>
            <a:pPr marL="404813" indent="-404813">
              <a:lnSpc>
                <a:spcPct val="100000"/>
              </a:lnSpc>
              <a:spcBef>
                <a:spcPts val="0"/>
              </a:spcBef>
              <a:spcAft>
                <a:spcPts val="600"/>
              </a:spcAft>
            </a:pPr>
            <a:r>
              <a:rPr lang="en-US"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65</a:t>
            </a:fld>
            <a:endParaRPr lang="en-US" dirty="0"/>
          </a:p>
        </p:txBody>
      </p:sp>
    </p:spTree>
    <p:extLst>
      <p:ext uri="{BB962C8B-B14F-4D97-AF65-F5344CB8AC3E}">
        <p14:creationId xmlns:p14="http://schemas.microsoft.com/office/powerpoint/2010/main" val="3392710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8341645" cy="721896"/>
          </a:xfrm>
        </p:spPr>
        <p:txBody>
          <a:bodyPr>
            <a:noAutofit/>
          </a:bodyPr>
          <a:lstStyle/>
          <a:p>
            <a:pPr>
              <a:lnSpc>
                <a:spcPts val="3500"/>
              </a:lnSpc>
            </a:pPr>
            <a:r>
              <a:rPr lang="en-US" sz="3600" spc="0" dirty="0"/>
              <a:t>Dismissal/Exit Ramp </a:t>
            </a:r>
            <a:br>
              <a:rPr lang="en-US" sz="3600" spc="0" dirty="0"/>
            </a:br>
            <a:r>
              <a:rPr lang="en-US" sz="3600" spc="0" dirty="0"/>
              <a:t>Hypothetical 13</a:t>
            </a:r>
          </a:p>
        </p:txBody>
      </p:sp>
      <p:sp>
        <p:nvSpPr>
          <p:cNvPr id="3" name="Text Placeholder 2"/>
          <p:cNvSpPr>
            <a:spLocks noGrp="1"/>
          </p:cNvSpPr>
          <p:nvPr>
            <p:ph type="body" sz="quarter" idx="17"/>
          </p:nvPr>
        </p:nvSpPr>
        <p:spPr>
          <a:xfrm>
            <a:off x="416593" y="1752600"/>
            <a:ext cx="8341519" cy="4800600"/>
          </a:xfrm>
        </p:spPr>
        <p:txBody>
          <a:bodyPr>
            <a:normAutofit fontScale="92500" lnSpcReduction="20000"/>
          </a:bodyPr>
          <a:lstStyle/>
          <a:p>
            <a:pPr marL="0" indent="0">
              <a:lnSpc>
                <a:spcPct val="100000"/>
              </a:lnSpc>
              <a:spcBef>
                <a:spcPts val="0"/>
              </a:spcBef>
              <a:spcAft>
                <a:spcPts val="1200"/>
              </a:spcAft>
              <a:buNone/>
              <a:tabLst>
                <a:tab pos="1146175" algn="l"/>
              </a:tabLst>
            </a:pPr>
            <a:r>
              <a:rPr lang="en-US" sz="3000" dirty="0"/>
              <a:t>Angela uploads the video onto YouTube, then tweets the link and tags Joe and Becky.  She titles the video, “Little Dick and the Skank.”</a:t>
            </a:r>
          </a:p>
          <a:p>
            <a:pPr marL="0" indent="0">
              <a:lnSpc>
                <a:spcPct val="100000"/>
              </a:lnSpc>
              <a:spcBef>
                <a:spcPts val="0"/>
              </a:spcBef>
              <a:spcAft>
                <a:spcPts val="1200"/>
              </a:spcAft>
              <a:buNone/>
              <a:tabLst>
                <a:tab pos="1146175" algn="l"/>
              </a:tabLst>
            </a:pPr>
            <a:r>
              <a:rPr lang="en-US" u="sng" dirty="0"/>
              <a:t>Questions</a:t>
            </a:r>
          </a:p>
          <a:p>
            <a:pPr marL="404813" indent="-404813">
              <a:lnSpc>
                <a:spcPct val="110000"/>
              </a:lnSpc>
              <a:spcBef>
                <a:spcPts val="0"/>
              </a:spcBef>
              <a:spcAft>
                <a:spcPts val="600"/>
              </a:spcAft>
            </a:pPr>
            <a:r>
              <a:rPr lang="en-US" dirty="0"/>
              <a:t>What do I do with this if it comes to the TIX Office?</a:t>
            </a:r>
          </a:p>
          <a:p>
            <a:pPr marL="404813" indent="-404813">
              <a:lnSpc>
                <a:spcPct val="110000"/>
              </a:lnSpc>
              <a:spcBef>
                <a:spcPts val="0"/>
              </a:spcBef>
              <a:spcAft>
                <a:spcPts val="600"/>
              </a:spcAft>
            </a:pPr>
            <a:r>
              <a:rPr lang="en-US" dirty="0"/>
              <a:t>Does the conduct at issue, if true, fall under TIX’s definition of Sexual Harassment?</a:t>
            </a:r>
          </a:p>
          <a:p>
            <a:pPr marL="1146175" lvl="2" indent="-404813">
              <a:lnSpc>
                <a:spcPct val="100000"/>
              </a:lnSpc>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10000"/>
              </a:lnSpc>
              <a:spcBef>
                <a:spcPts val="0"/>
              </a:spcBef>
              <a:spcAft>
                <a:spcPts val="600"/>
              </a:spcAft>
            </a:pPr>
            <a:r>
              <a:rPr lang="en-US" dirty="0"/>
              <a:t>Does the conduct at issue, if true, fall under TIX’s jurisdiction?</a:t>
            </a:r>
          </a:p>
          <a:p>
            <a:pPr marL="1146175" lvl="2" indent="-404813">
              <a:lnSpc>
                <a:spcPct val="100000"/>
              </a:lnSpc>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66</a:t>
            </a:fld>
            <a:endParaRPr lang="en-US" dirty="0"/>
          </a:p>
        </p:txBody>
      </p:sp>
    </p:spTree>
    <p:extLst>
      <p:ext uri="{BB962C8B-B14F-4D97-AF65-F5344CB8AC3E}">
        <p14:creationId xmlns:p14="http://schemas.microsoft.com/office/powerpoint/2010/main" val="25628326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8341645" cy="721896"/>
          </a:xfrm>
        </p:spPr>
        <p:txBody>
          <a:bodyPr>
            <a:noAutofit/>
          </a:bodyPr>
          <a:lstStyle/>
          <a:p>
            <a:pPr>
              <a:lnSpc>
                <a:spcPts val="3500"/>
              </a:lnSpc>
            </a:pPr>
            <a:r>
              <a:rPr lang="en-US" sz="3600" spc="0" dirty="0"/>
              <a:t>Dismissal/Exit Ramp</a:t>
            </a:r>
            <a:br>
              <a:rPr lang="en-US" sz="3600" spc="0" dirty="0"/>
            </a:br>
            <a:r>
              <a:rPr lang="en-US" sz="3600" spc="0" dirty="0"/>
              <a:t>Hypothetical 14</a:t>
            </a:r>
          </a:p>
        </p:txBody>
      </p:sp>
      <p:sp>
        <p:nvSpPr>
          <p:cNvPr id="3" name="Text Placeholder 2"/>
          <p:cNvSpPr>
            <a:spLocks noGrp="1"/>
          </p:cNvSpPr>
          <p:nvPr>
            <p:ph type="body" sz="quarter" idx="17"/>
          </p:nvPr>
        </p:nvSpPr>
        <p:spPr>
          <a:xfrm>
            <a:off x="416593" y="1752600"/>
            <a:ext cx="8341519" cy="4800600"/>
          </a:xfrm>
        </p:spPr>
        <p:txBody>
          <a:bodyPr>
            <a:normAutofit fontScale="92500" lnSpcReduction="20000"/>
          </a:bodyPr>
          <a:lstStyle/>
          <a:p>
            <a:pPr marL="0" indent="0">
              <a:lnSpc>
                <a:spcPct val="100000"/>
              </a:lnSpc>
              <a:spcBef>
                <a:spcPts val="0"/>
              </a:spcBef>
              <a:spcAft>
                <a:spcPts val="1200"/>
              </a:spcAft>
              <a:buNone/>
              <a:tabLst>
                <a:tab pos="1146175" algn="l"/>
              </a:tabLst>
            </a:pPr>
            <a:r>
              <a:rPr lang="en-US" sz="3000" dirty="0"/>
              <a:t>Within minutes, Joe and Becky have hundreds of comments directed towards them on social media.  Some are negative and some are threatening.</a:t>
            </a:r>
          </a:p>
          <a:p>
            <a:pPr marL="0" indent="0">
              <a:lnSpc>
                <a:spcPct val="100000"/>
              </a:lnSpc>
              <a:spcBef>
                <a:spcPts val="0"/>
              </a:spcBef>
              <a:spcAft>
                <a:spcPts val="1200"/>
              </a:spcAft>
              <a:buNone/>
              <a:tabLst>
                <a:tab pos="1146175" algn="l"/>
              </a:tabLst>
            </a:pPr>
            <a:r>
              <a:rPr lang="en-US" u="sng" dirty="0"/>
              <a:t>Questions</a:t>
            </a:r>
          </a:p>
          <a:p>
            <a:pPr marL="404813" indent="-404813">
              <a:lnSpc>
                <a:spcPct val="110000"/>
              </a:lnSpc>
              <a:spcBef>
                <a:spcPts val="0"/>
              </a:spcBef>
              <a:spcAft>
                <a:spcPts val="600"/>
              </a:spcAft>
            </a:pPr>
            <a:r>
              <a:rPr lang="en-US" dirty="0"/>
              <a:t>What do I do with this if it comes to the TIX Office?</a:t>
            </a:r>
          </a:p>
          <a:p>
            <a:pPr marL="404813" indent="-404813">
              <a:lnSpc>
                <a:spcPct val="110000"/>
              </a:lnSpc>
              <a:spcBef>
                <a:spcPts val="0"/>
              </a:spcBef>
              <a:spcAft>
                <a:spcPts val="600"/>
              </a:spcAft>
            </a:pPr>
            <a:r>
              <a:rPr lang="en-US" dirty="0"/>
              <a:t>Does the conduct at issue, if true, fall under TIX’s definition of Sexual Harassment?</a:t>
            </a:r>
          </a:p>
          <a:p>
            <a:pPr marL="1146175" lvl="2" indent="-404813">
              <a:lnSpc>
                <a:spcPct val="100000"/>
              </a:lnSpc>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10000"/>
              </a:lnSpc>
              <a:spcBef>
                <a:spcPts val="0"/>
              </a:spcBef>
              <a:spcAft>
                <a:spcPts val="600"/>
              </a:spcAft>
            </a:pPr>
            <a:r>
              <a:rPr lang="en-US" dirty="0"/>
              <a:t>Does the conduct at issue, if true, fall under TIX’s jurisdiction?</a:t>
            </a:r>
          </a:p>
          <a:p>
            <a:pPr marL="1146175" lvl="2" indent="-404813">
              <a:lnSpc>
                <a:spcPct val="100000"/>
              </a:lnSpc>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67</a:t>
            </a:fld>
            <a:endParaRPr lang="en-US" dirty="0"/>
          </a:p>
        </p:txBody>
      </p:sp>
    </p:spTree>
    <p:extLst>
      <p:ext uri="{BB962C8B-B14F-4D97-AF65-F5344CB8AC3E}">
        <p14:creationId xmlns:p14="http://schemas.microsoft.com/office/powerpoint/2010/main" val="3624480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8341645" cy="721896"/>
          </a:xfrm>
        </p:spPr>
        <p:txBody>
          <a:bodyPr>
            <a:noAutofit/>
          </a:bodyPr>
          <a:lstStyle/>
          <a:p>
            <a:pPr>
              <a:lnSpc>
                <a:spcPts val="3500"/>
              </a:lnSpc>
            </a:pPr>
            <a:r>
              <a:rPr lang="en-US" sz="3600" spc="0" dirty="0"/>
              <a:t>Dismissal/Exit Ramp </a:t>
            </a:r>
            <a:br>
              <a:rPr lang="en-US" sz="3600" spc="0" dirty="0"/>
            </a:br>
            <a:r>
              <a:rPr lang="en-US" sz="3600" spc="0" dirty="0"/>
              <a:t>Hypothetical 15</a:t>
            </a:r>
          </a:p>
        </p:txBody>
      </p:sp>
      <p:sp>
        <p:nvSpPr>
          <p:cNvPr id="3" name="Text Placeholder 2"/>
          <p:cNvSpPr>
            <a:spLocks noGrp="1"/>
          </p:cNvSpPr>
          <p:nvPr>
            <p:ph type="body" sz="quarter" idx="17"/>
          </p:nvPr>
        </p:nvSpPr>
        <p:spPr>
          <a:xfrm>
            <a:off x="416593" y="1737269"/>
            <a:ext cx="8341519" cy="4800600"/>
          </a:xfrm>
        </p:spPr>
        <p:txBody>
          <a:bodyPr>
            <a:normAutofit fontScale="77500" lnSpcReduction="20000"/>
          </a:bodyPr>
          <a:lstStyle/>
          <a:p>
            <a:pPr marL="0" indent="0">
              <a:lnSpc>
                <a:spcPct val="100000"/>
              </a:lnSpc>
              <a:spcBef>
                <a:spcPts val="0"/>
              </a:spcBef>
              <a:spcAft>
                <a:spcPts val="1200"/>
              </a:spcAft>
              <a:buNone/>
              <a:tabLst>
                <a:tab pos="1146175" algn="l"/>
              </a:tabLst>
            </a:pPr>
            <a:r>
              <a:rPr lang="en-US" sz="3300" dirty="0"/>
              <a:t>When Becky reads the messages, she begins to send texts to Sally: “I’m coming after you.”  “I see you across the Quad.” “Don’t go into that room alone or I’ll get you.” Becky sends approximately fifty similar messages over the course of the next two hours.</a:t>
            </a:r>
          </a:p>
          <a:p>
            <a:pPr marL="0" indent="0">
              <a:lnSpc>
                <a:spcPct val="100000"/>
              </a:lnSpc>
              <a:spcBef>
                <a:spcPts val="0"/>
              </a:spcBef>
              <a:spcAft>
                <a:spcPts val="1200"/>
              </a:spcAft>
              <a:buNone/>
              <a:tabLst>
                <a:tab pos="1146175" algn="l"/>
              </a:tabLst>
            </a:pPr>
            <a:r>
              <a:rPr lang="en-US" sz="3100" u="sng" dirty="0"/>
              <a:t>Questions</a:t>
            </a:r>
          </a:p>
          <a:p>
            <a:pPr marL="404813" indent="-404813">
              <a:lnSpc>
                <a:spcPct val="110000"/>
              </a:lnSpc>
              <a:spcBef>
                <a:spcPts val="0"/>
              </a:spcBef>
              <a:spcAft>
                <a:spcPts val="600"/>
              </a:spcAft>
            </a:pPr>
            <a:r>
              <a:rPr lang="en-US" sz="3100" dirty="0"/>
              <a:t>What do I do with this if it comes to the TIX Office?</a:t>
            </a:r>
          </a:p>
          <a:p>
            <a:pPr marL="404813" indent="-404813">
              <a:lnSpc>
                <a:spcPct val="110000"/>
              </a:lnSpc>
              <a:spcBef>
                <a:spcPts val="0"/>
              </a:spcBef>
              <a:spcAft>
                <a:spcPts val="600"/>
              </a:spcAft>
            </a:pPr>
            <a:r>
              <a:rPr lang="en-US" sz="3100" dirty="0"/>
              <a:t>Does the conduct at issue, if true, fall under TIX’s definition of Sexual Harassment?</a:t>
            </a:r>
          </a:p>
          <a:p>
            <a:pPr marL="1146175" lvl="2" indent="-404813">
              <a:lnSpc>
                <a:spcPct val="100000"/>
              </a:lnSpc>
              <a:spcBef>
                <a:spcPts val="0"/>
              </a:spcBef>
              <a:spcAft>
                <a:spcPts val="600"/>
              </a:spcAft>
              <a:buFont typeface="Calibri" panose="020F0502020204030204" pitchFamily="34" charset="0"/>
              <a:buChar char="̶"/>
            </a:pPr>
            <a:r>
              <a:rPr lang="en-US" sz="2800" dirty="0">
                <a:latin typeface="Calibri" panose="020F0502020204030204" pitchFamily="34" charset="0"/>
                <a:cs typeface="Calibri" panose="020F0502020204030204" pitchFamily="34" charset="0"/>
              </a:rPr>
              <a:t>If not, does it need to go somewhere else?</a:t>
            </a:r>
          </a:p>
          <a:p>
            <a:pPr marL="342900" indent="-342900">
              <a:buFont typeface="Arial" panose="020B0604020202020204" pitchFamily="34" charset="0"/>
              <a:buChar char="•"/>
            </a:pPr>
            <a:r>
              <a:rPr lang="en-US" sz="3100" dirty="0"/>
              <a:t>Does the conduct at issue, if true, fall under TIX’s jurisdiction?</a:t>
            </a:r>
          </a:p>
          <a:p>
            <a:pPr marL="1146175" lvl="2" indent="-404813">
              <a:lnSpc>
                <a:spcPct val="100000"/>
              </a:lnSpc>
              <a:spcBef>
                <a:spcPts val="0"/>
              </a:spcBef>
              <a:spcAft>
                <a:spcPts val="600"/>
              </a:spcAft>
              <a:buFont typeface="Calibri" panose="020F0502020204030204" pitchFamily="34" charset="0"/>
              <a:buChar char="̶"/>
            </a:pPr>
            <a:r>
              <a:rPr lang="en-US" sz="28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68</a:t>
            </a:fld>
            <a:endParaRPr lang="en-US" dirty="0"/>
          </a:p>
        </p:txBody>
      </p:sp>
    </p:spTree>
    <p:extLst>
      <p:ext uri="{BB962C8B-B14F-4D97-AF65-F5344CB8AC3E}">
        <p14:creationId xmlns:p14="http://schemas.microsoft.com/office/powerpoint/2010/main" val="33302156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593" y="762000"/>
            <a:ext cx="8341645" cy="721896"/>
          </a:xfrm>
        </p:spPr>
        <p:txBody>
          <a:bodyPr>
            <a:noAutofit/>
          </a:bodyPr>
          <a:lstStyle/>
          <a:p>
            <a:pPr>
              <a:lnSpc>
                <a:spcPts val="3500"/>
              </a:lnSpc>
            </a:pPr>
            <a:r>
              <a:rPr lang="en-US" sz="3600" spc="0" dirty="0"/>
              <a:t>Dismissal/Exit Ramp </a:t>
            </a:r>
            <a:br>
              <a:rPr lang="en-US" sz="3600" spc="0" dirty="0"/>
            </a:br>
            <a:r>
              <a:rPr lang="en-US" sz="3600" spc="0" dirty="0"/>
              <a:t>Hypothetical 16</a:t>
            </a:r>
          </a:p>
        </p:txBody>
      </p:sp>
      <p:sp>
        <p:nvSpPr>
          <p:cNvPr id="3" name="Text Placeholder 2"/>
          <p:cNvSpPr>
            <a:spLocks noGrp="1"/>
          </p:cNvSpPr>
          <p:nvPr>
            <p:ph type="body" sz="quarter" idx="17"/>
          </p:nvPr>
        </p:nvSpPr>
        <p:spPr>
          <a:xfrm>
            <a:off x="416593" y="1752600"/>
            <a:ext cx="8341519" cy="4800600"/>
          </a:xfrm>
        </p:spPr>
        <p:txBody>
          <a:bodyPr>
            <a:normAutofit lnSpcReduction="10000"/>
          </a:bodyPr>
          <a:lstStyle/>
          <a:p>
            <a:pPr marL="0" indent="0">
              <a:lnSpc>
                <a:spcPct val="100000"/>
              </a:lnSpc>
              <a:spcBef>
                <a:spcPts val="0"/>
              </a:spcBef>
              <a:spcAft>
                <a:spcPts val="1200"/>
              </a:spcAft>
              <a:buNone/>
              <a:tabLst>
                <a:tab pos="1146175" algn="l"/>
              </a:tabLst>
            </a:pPr>
            <a:r>
              <a:rPr lang="en-US" sz="3000" dirty="0"/>
              <a:t>Joe opens his closet to get dressed and lets his friend, Jim, out from where he was watching it all.</a:t>
            </a:r>
          </a:p>
          <a:p>
            <a:pPr marL="0" indent="0">
              <a:spcBef>
                <a:spcPts val="0"/>
              </a:spcBef>
              <a:spcAft>
                <a:spcPts val="1200"/>
              </a:spcAft>
              <a:buNone/>
              <a:tabLst>
                <a:tab pos="1146175" algn="l"/>
              </a:tabLst>
            </a:pPr>
            <a:r>
              <a:rPr lang="en-US" u="sng" dirty="0"/>
              <a:t>Questions</a:t>
            </a:r>
          </a:p>
          <a:p>
            <a:pPr marL="404813" indent="-404813">
              <a:lnSpc>
                <a:spcPct val="100000"/>
              </a:lnSpc>
              <a:spcBef>
                <a:spcPts val="0"/>
              </a:spcBef>
              <a:spcAft>
                <a:spcPts val="600"/>
              </a:spcAft>
            </a:pPr>
            <a:r>
              <a:rPr lang="en-US" dirty="0"/>
              <a:t>What do I do with this if it comes to the TIX Office?</a:t>
            </a:r>
          </a:p>
          <a:p>
            <a:pPr marL="404813" indent="-404813">
              <a:lnSpc>
                <a:spcPct val="100000"/>
              </a:lnSpc>
              <a:spcBef>
                <a:spcPts val="0"/>
              </a:spcBef>
              <a:spcAft>
                <a:spcPts val="600"/>
              </a:spcAft>
            </a:pPr>
            <a:r>
              <a:rPr lang="en-US" dirty="0"/>
              <a:t>Does the conduct at issue, if true, fall under TIX’s definition of Sexual Harassment?</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it need to go somewhere else?</a:t>
            </a:r>
          </a:p>
          <a:p>
            <a:pPr marL="404813" indent="-404813">
              <a:lnSpc>
                <a:spcPct val="100000"/>
              </a:lnSpc>
              <a:spcBef>
                <a:spcPts val="0"/>
              </a:spcBef>
              <a:spcAft>
                <a:spcPts val="600"/>
              </a:spcAft>
            </a:pPr>
            <a:r>
              <a:rPr lang="en-US" dirty="0"/>
              <a:t>Does the conduct at issue, if true, fall under TIX’s jurisdiction?</a:t>
            </a:r>
          </a:p>
          <a:p>
            <a:pPr marL="1146175" lvl="2" indent="-404813">
              <a:spcBef>
                <a:spcPts val="0"/>
              </a:spcBef>
              <a:spcAft>
                <a:spcPts val="6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If not, does not need to go somewhere else?</a:t>
            </a:r>
          </a:p>
          <a:p>
            <a:endParaRPr lang="en-US" dirty="0"/>
          </a:p>
        </p:txBody>
      </p:sp>
      <p:sp>
        <p:nvSpPr>
          <p:cNvPr id="4" name="Slide Number Placeholder 3"/>
          <p:cNvSpPr>
            <a:spLocks noGrp="1"/>
          </p:cNvSpPr>
          <p:nvPr>
            <p:ph type="sldNum" sz="quarter" idx="4"/>
          </p:nvPr>
        </p:nvSpPr>
        <p:spPr/>
        <p:txBody>
          <a:bodyPr/>
          <a:lstStyle/>
          <a:p>
            <a:fld id="{2268B489-3880-4EF0-AEB8-F6FDF431A241}" type="slidenum">
              <a:rPr lang="en-US" smtClean="0"/>
              <a:pPr/>
              <a:t>69</a:t>
            </a:fld>
            <a:endParaRPr lang="en-US" dirty="0"/>
          </a:p>
        </p:txBody>
      </p:sp>
    </p:spTree>
    <p:extLst>
      <p:ext uri="{BB962C8B-B14F-4D97-AF65-F5344CB8AC3E}">
        <p14:creationId xmlns:p14="http://schemas.microsoft.com/office/powerpoint/2010/main" val="2754872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Aspirational Agenda Day 1</a:t>
            </a:r>
          </a:p>
        </p:txBody>
      </p:sp>
      <p:sp>
        <p:nvSpPr>
          <p:cNvPr id="4" name="Text Placeholder 3"/>
          <p:cNvSpPr>
            <a:spLocks noGrp="1"/>
          </p:cNvSpPr>
          <p:nvPr>
            <p:ph type="body" sz="quarter" idx="17"/>
          </p:nvPr>
        </p:nvSpPr>
        <p:spPr/>
        <p:txBody>
          <a:bodyPr>
            <a:normAutofit/>
          </a:bodyPr>
          <a:lstStyle/>
          <a:p>
            <a:r>
              <a:rPr lang="en-US" dirty="0"/>
              <a:t>2:00 – 2:10 EST		Introduction</a:t>
            </a:r>
          </a:p>
          <a:p>
            <a:r>
              <a:rPr lang="en-US" dirty="0"/>
              <a:t>2:10 – 3:15 EST		Discussion of Title IX 						Coordinator Expectations 					Overview</a:t>
            </a:r>
          </a:p>
          <a:p>
            <a:r>
              <a:rPr lang="en-US" dirty="0"/>
              <a:t>3:15 – 3:30 EST		Break</a:t>
            </a:r>
          </a:p>
          <a:p>
            <a:r>
              <a:rPr lang="en-US" dirty="0"/>
              <a:t>3:30 – 5:00 EST		TIX Expectations Upon 						Receipt of a Report and 						Jurisdiction/Dismissal Issues 	  		</a:t>
            </a:r>
          </a:p>
        </p:txBody>
      </p:sp>
      <p:sp>
        <p:nvSpPr>
          <p:cNvPr id="3" name="Slide Number Placeholder 2"/>
          <p:cNvSpPr>
            <a:spLocks noGrp="1"/>
          </p:cNvSpPr>
          <p:nvPr>
            <p:ph type="sldNum" sz="quarter" idx="4"/>
          </p:nvPr>
        </p:nvSpPr>
        <p:spPr/>
        <p:txBody>
          <a:bodyPr/>
          <a:lstStyle/>
          <a:p>
            <a:fld id="{2268B489-3880-4EF0-AEB8-F6FDF431A241}" type="slidenum">
              <a:rPr lang="en-US" smtClean="0"/>
              <a:pPr/>
              <a:t>7</a:t>
            </a:fld>
            <a:endParaRPr lang="en-US" dirty="0"/>
          </a:p>
        </p:txBody>
      </p:sp>
    </p:spTree>
    <p:extLst>
      <p:ext uri="{BB962C8B-B14F-4D97-AF65-F5344CB8AC3E}">
        <p14:creationId xmlns:p14="http://schemas.microsoft.com/office/powerpoint/2010/main" val="11623960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4800"/>
            <a:ext cx="7371223" cy="1224395"/>
          </a:xfrm>
        </p:spPr>
        <p:txBody>
          <a:bodyPr anchor="ctr">
            <a:normAutofit/>
          </a:bodyPr>
          <a:lstStyle/>
          <a:p>
            <a:pPr>
              <a:lnSpc>
                <a:spcPts val="4100"/>
              </a:lnSpc>
            </a:pPr>
            <a:r>
              <a:rPr lang="en-US" sz="3600" spc="0" dirty="0"/>
              <a:t>TIXC: Supportive Measures </a:t>
            </a:r>
            <a:br>
              <a:rPr lang="en-US" sz="3600" spc="0" dirty="0"/>
            </a:br>
            <a:r>
              <a:rPr lang="en-US" sz="3200" dirty="0" err="1"/>
              <a:t>C.F.R</a:t>
            </a:r>
            <a:r>
              <a:rPr lang="en-US" sz="3200" dirty="0"/>
              <a:t> § 106.30(a) 1 of 5</a:t>
            </a:r>
          </a:p>
        </p:txBody>
      </p:sp>
      <p:sp>
        <p:nvSpPr>
          <p:cNvPr id="7" name="Text Placeholder 6"/>
          <p:cNvSpPr>
            <a:spLocks noGrp="1"/>
          </p:cNvSpPr>
          <p:nvPr>
            <p:ph type="body" sz="quarter" idx="17"/>
          </p:nvPr>
        </p:nvSpPr>
        <p:spPr>
          <a:xfrm>
            <a:off x="304926" y="2133600"/>
            <a:ext cx="8437896" cy="2935704"/>
          </a:xfrm>
        </p:spPr>
        <p:txBody>
          <a:bodyPr>
            <a:normAutofit/>
          </a:bodyPr>
          <a:lstStyle/>
          <a:p>
            <a:pPr marL="228600" indent="0">
              <a:lnSpc>
                <a:spcPct val="100000"/>
              </a:lnSpc>
              <a:spcAft>
                <a:spcPts val="0"/>
              </a:spcAft>
              <a:buNone/>
            </a:pPr>
            <a:r>
              <a:rPr lang="en-US" sz="3600" dirty="0"/>
              <a:t>The Title IX Coordinator is responsible for coordinating the effective implementation of supportive measures.</a:t>
            </a: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70</a:t>
            </a:fld>
            <a:endParaRPr lang="en-US" dirty="0"/>
          </a:p>
        </p:txBody>
      </p:sp>
    </p:spTree>
    <p:extLst>
      <p:ext uri="{BB962C8B-B14F-4D97-AF65-F5344CB8AC3E}">
        <p14:creationId xmlns:p14="http://schemas.microsoft.com/office/powerpoint/2010/main" val="28463087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762000"/>
            <a:ext cx="8341645" cy="721896"/>
          </a:xfrm>
        </p:spPr>
        <p:txBody>
          <a:bodyPr>
            <a:normAutofit fontScale="90000"/>
          </a:bodyPr>
          <a:lstStyle/>
          <a:p>
            <a:pPr>
              <a:lnSpc>
                <a:spcPts val="4100"/>
              </a:lnSpc>
            </a:pPr>
            <a:r>
              <a:rPr lang="en-US" sz="4000" dirty="0"/>
              <a:t>TIXC: Supportive Measures</a:t>
            </a:r>
            <a:br>
              <a:rPr lang="en-US" sz="4000" dirty="0"/>
            </a:br>
            <a:r>
              <a:rPr lang="en-US" sz="3600" dirty="0"/>
              <a:t>34 C.F.R § 106.30(a) 2 of 5</a:t>
            </a:r>
          </a:p>
        </p:txBody>
      </p:sp>
      <p:sp>
        <p:nvSpPr>
          <p:cNvPr id="7" name="Text Placeholder 6"/>
          <p:cNvSpPr>
            <a:spLocks noGrp="1"/>
          </p:cNvSpPr>
          <p:nvPr>
            <p:ph type="body" sz="quarter" idx="17"/>
          </p:nvPr>
        </p:nvSpPr>
        <p:spPr>
          <a:xfrm>
            <a:off x="506777" y="1712496"/>
            <a:ext cx="8235920" cy="3773904"/>
          </a:xfrm>
        </p:spPr>
        <p:txBody>
          <a:bodyPr>
            <a:normAutofit/>
          </a:bodyPr>
          <a:lstStyle/>
          <a:p>
            <a:pPr marL="0" indent="0">
              <a:spcAft>
                <a:spcPts val="900"/>
              </a:spcAft>
              <a:buNone/>
            </a:pPr>
            <a:r>
              <a:rPr lang="en-US" sz="3200" dirty="0"/>
              <a:t>Elements of the Definition:</a:t>
            </a:r>
          </a:p>
          <a:p>
            <a:pPr marL="771525" lvl="1" indent="-428625">
              <a:spcAft>
                <a:spcPts val="900"/>
              </a:spcAft>
            </a:pPr>
            <a:r>
              <a:rPr lang="en-US" sz="2800" dirty="0">
                <a:latin typeface="Calibri" panose="020F0502020204030204" pitchFamily="34" charset="0"/>
                <a:cs typeface="Calibri" panose="020F0502020204030204" pitchFamily="34" charset="0"/>
              </a:rPr>
              <a:t>Non-disciplinary and non-punitive</a:t>
            </a:r>
          </a:p>
          <a:p>
            <a:pPr marL="771525" lvl="1" indent="-428625">
              <a:spcAft>
                <a:spcPts val="900"/>
              </a:spcAft>
            </a:pPr>
            <a:r>
              <a:rPr lang="en-US" sz="2800" dirty="0">
                <a:latin typeface="Calibri" panose="020F0502020204030204" pitchFamily="34" charset="0"/>
                <a:cs typeface="Calibri" panose="020F0502020204030204" pitchFamily="34" charset="0"/>
              </a:rPr>
              <a:t>Individualized</a:t>
            </a:r>
          </a:p>
          <a:p>
            <a:pPr marL="771525" lvl="1" indent="-428625">
              <a:spcAft>
                <a:spcPts val="900"/>
              </a:spcAft>
            </a:pPr>
            <a:r>
              <a:rPr lang="en-US" sz="2800" dirty="0">
                <a:latin typeface="Calibri" panose="020F0502020204030204" pitchFamily="34" charset="0"/>
                <a:cs typeface="Calibri" panose="020F0502020204030204" pitchFamily="34" charset="0"/>
              </a:rPr>
              <a:t>“as reasonably available”</a:t>
            </a:r>
          </a:p>
          <a:p>
            <a:pPr marL="771525" lvl="1" indent="-428625">
              <a:spcAft>
                <a:spcPts val="900"/>
              </a:spcAft>
            </a:pPr>
            <a:r>
              <a:rPr lang="en-US" sz="2800" dirty="0">
                <a:latin typeface="Calibri" panose="020F0502020204030204" pitchFamily="34" charset="0"/>
                <a:cs typeface="Calibri" panose="020F0502020204030204" pitchFamily="34" charset="0"/>
              </a:rPr>
              <a:t>Without fee or charge to either party</a:t>
            </a:r>
          </a:p>
          <a:p>
            <a:pPr marL="771525" lvl="1" indent="-428625">
              <a:spcAft>
                <a:spcPts val="900"/>
              </a:spcAft>
            </a:pPr>
            <a:r>
              <a:rPr lang="en-US" sz="2800" dirty="0">
                <a:latin typeface="Calibri" panose="020F0502020204030204" pitchFamily="34" charset="0"/>
                <a:cs typeface="Calibri" panose="020F0502020204030204" pitchFamily="34" charset="0"/>
              </a:rPr>
              <a:t>Available at any time (regardless of formal complaint)</a:t>
            </a:r>
          </a:p>
          <a:p>
            <a:pPr lvl="3" indent="0">
              <a:spcAft>
                <a:spcPts val="900"/>
              </a:spcAft>
              <a:buNone/>
            </a:pPr>
            <a:endParaRPr lang="en-US" sz="2400" dirty="0">
              <a:latin typeface="Calibri" panose="020F0502020204030204" pitchFamily="34" charset="0"/>
              <a:cs typeface="Calibri" panose="020F0502020204030204" pitchFamily="34" charset="0"/>
            </a:endParaRPr>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71</a:t>
            </a:fld>
            <a:endParaRPr lang="en-US" dirty="0"/>
          </a:p>
        </p:txBody>
      </p:sp>
    </p:spTree>
    <p:extLst>
      <p:ext uri="{BB962C8B-B14F-4D97-AF65-F5344CB8AC3E}">
        <p14:creationId xmlns:p14="http://schemas.microsoft.com/office/powerpoint/2010/main" val="11491263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762000"/>
            <a:ext cx="8341645" cy="721896"/>
          </a:xfrm>
        </p:spPr>
        <p:txBody>
          <a:bodyPr>
            <a:normAutofit fontScale="90000"/>
          </a:bodyPr>
          <a:lstStyle/>
          <a:p>
            <a:pPr>
              <a:lnSpc>
                <a:spcPts val="4100"/>
              </a:lnSpc>
            </a:pPr>
            <a:r>
              <a:rPr lang="en-US" sz="4000" dirty="0"/>
              <a:t>TIXC: Supportive Measures</a:t>
            </a:r>
            <a:br>
              <a:rPr lang="en-US" sz="4000" dirty="0"/>
            </a:br>
            <a:r>
              <a:rPr lang="en-US" sz="3600" dirty="0"/>
              <a:t>34 C.F.R § 106.30(a) 3 of 5</a:t>
            </a:r>
          </a:p>
        </p:txBody>
      </p:sp>
      <p:sp>
        <p:nvSpPr>
          <p:cNvPr id="7" name="Text Placeholder 6"/>
          <p:cNvSpPr>
            <a:spLocks noGrp="1"/>
          </p:cNvSpPr>
          <p:nvPr>
            <p:ph type="body" sz="quarter" idx="17"/>
          </p:nvPr>
        </p:nvSpPr>
        <p:spPr>
          <a:xfrm>
            <a:off x="500055" y="1698725"/>
            <a:ext cx="8209297" cy="5145504"/>
          </a:xfrm>
        </p:spPr>
        <p:txBody>
          <a:bodyPr>
            <a:normAutofit/>
          </a:bodyPr>
          <a:lstStyle/>
          <a:p>
            <a:pPr marL="0" indent="0">
              <a:spcAft>
                <a:spcPts val="900"/>
              </a:spcAft>
              <a:buNone/>
            </a:pPr>
            <a:r>
              <a:rPr lang="en-US" sz="3600" dirty="0">
                <a:solidFill>
                  <a:schemeClr val="tx1">
                    <a:lumMod val="85000"/>
                    <a:lumOff val="15000"/>
                  </a:schemeClr>
                </a:solidFill>
              </a:rPr>
              <a:t>Designed to:</a:t>
            </a:r>
          </a:p>
          <a:p>
            <a:pPr marL="800100" lvl="1" indent="-457200" defTabSz="685800">
              <a:spcAft>
                <a:spcPts val="900"/>
              </a:spcAft>
              <a:buFont typeface="Courier New" panose="02070309020205020404" pitchFamily="49" charset="0"/>
              <a:buChar char="o"/>
            </a:pPr>
            <a:r>
              <a:rPr lang="en-US" sz="3200" b="1" i="1" dirty="0">
                <a:solidFill>
                  <a:schemeClr val="tx1">
                    <a:lumMod val="85000"/>
                    <a:lumOff val="15000"/>
                  </a:schemeClr>
                </a:solidFill>
                <a:latin typeface="Calibri" panose="020F0502020204030204" pitchFamily="34" charset="0"/>
                <a:ea typeface="Segoe UI" panose="020B0502040204020203" pitchFamily="34" charset="0"/>
                <a:cs typeface="Calibri" panose="020F0502020204030204" pitchFamily="34" charset="0"/>
              </a:rPr>
              <a:t>restore or preserve access </a:t>
            </a:r>
            <a:r>
              <a:rPr lang="en-US" sz="3200" dirty="0">
                <a:solidFill>
                  <a:schemeClr val="tx1">
                    <a:lumMod val="85000"/>
                    <a:lumOff val="15000"/>
                  </a:schemeClr>
                </a:solidFill>
                <a:latin typeface="Calibri" panose="020F0502020204030204" pitchFamily="34" charset="0"/>
                <a:ea typeface="Segoe UI" panose="020B0502040204020203" pitchFamily="34" charset="0"/>
                <a:cs typeface="Calibri" panose="020F0502020204030204" pitchFamily="34" charset="0"/>
              </a:rPr>
              <a:t>to the recipient’s education program or activity, without unreasonably burdening the other party; </a:t>
            </a:r>
          </a:p>
          <a:p>
            <a:pPr marL="800100" lvl="1" indent="-457200" defTabSz="685800">
              <a:spcAft>
                <a:spcPts val="900"/>
              </a:spcAft>
              <a:buFont typeface="Courier New" panose="02070309020205020404" pitchFamily="49" charset="0"/>
              <a:buChar char="o"/>
            </a:pPr>
            <a:r>
              <a:rPr lang="en-US" sz="3200" dirty="0">
                <a:solidFill>
                  <a:schemeClr val="tx1">
                    <a:lumMod val="85000"/>
                    <a:lumOff val="15000"/>
                  </a:schemeClr>
                </a:solidFill>
                <a:latin typeface="Calibri" panose="020F0502020204030204" pitchFamily="34" charset="0"/>
                <a:ea typeface="Segoe UI" panose="020B0502040204020203" pitchFamily="34" charset="0"/>
                <a:cs typeface="Calibri" panose="020F0502020204030204" pitchFamily="34" charset="0"/>
              </a:rPr>
              <a:t>protect the safety of all parties </a:t>
            </a:r>
            <a:r>
              <a:rPr lang="en-US" sz="3200" u="sng" dirty="0">
                <a:solidFill>
                  <a:schemeClr val="tx1">
                    <a:lumMod val="85000"/>
                    <a:lumOff val="15000"/>
                  </a:schemeClr>
                </a:solidFill>
                <a:latin typeface="Calibri" panose="020F0502020204030204" pitchFamily="34" charset="0"/>
                <a:ea typeface="Segoe UI" panose="020B0502040204020203" pitchFamily="34" charset="0"/>
                <a:cs typeface="Calibri" panose="020F0502020204030204" pitchFamily="34" charset="0"/>
              </a:rPr>
              <a:t>and</a:t>
            </a:r>
            <a:r>
              <a:rPr lang="en-US" sz="3200" dirty="0">
                <a:solidFill>
                  <a:schemeClr val="tx1">
                    <a:lumMod val="85000"/>
                    <a:lumOff val="15000"/>
                  </a:schemeClr>
                </a:solidFill>
                <a:latin typeface="Calibri" panose="020F0502020204030204" pitchFamily="34" charset="0"/>
                <a:ea typeface="Segoe UI" panose="020B0502040204020203" pitchFamily="34" charset="0"/>
                <a:cs typeface="Calibri" panose="020F0502020204030204" pitchFamily="34" charset="0"/>
              </a:rPr>
              <a:t> the recipient’s educational environment; and </a:t>
            </a:r>
          </a:p>
          <a:p>
            <a:pPr marL="800100" lvl="1" indent="-457200" defTabSz="685800">
              <a:spcAft>
                <a:spcPts val="900"/>
              </a:spcAft>
              <a:buFont typeface="Courier New" panose="02070309020205020404" pitchFamily="49" charset="0"/>
              <a:buChar char="o"/>
            </a:pPr>
            <a:r>
              <a:rPr lang="en-US" sz="3200" dirty="0">
                <a:solidFill>
                  <a:schemeClr val="tx1">
                    <a:lumMod val="85000"/>
                    <a:lumOff val="15000"/>
                  </a:schemeClr>
                </a:solidFill>
                <a:latin typeface="Calibri" panose="020F0502020204030204" pitchFamily="34" charset="0"/>
                <a:ea typeface="Segoe UI" panose="020B0502040204020203" pitchFamily="34" charset="0"/>
                <a:cs typeface="Calibri" panose="020F0502020204030204" pitchFamily="34" charset="0"/>
              </a:rPr>
              <a:t>deter sexual harassment</a:t>
            </a:r>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72</a:t>
            </a:fld>
            <a:endParaRPr lang="en-US" dirty="0"/>
          </a:p>
        </p:txBody>
      </p:sp>
    </p:spTree>
    <p:extLst>
      <p:ext uri="{BB962C8B-B14F-4D97-AF65-F5344CB8AC3E}">
        <p14:creationId xmlns:p14="http://schemas.microsoft.com/office/powerpoint/2010/main" val="15279808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6593" y="228600"/>
            <a:ext cx="5831807" cy="1174674"/>
          </a:xfrm>
        </p:spPr>
        <p:txBody>
          <a:bodyPr>
            <a:normAutofit/>
          </a:bodyPr>
          <a:lstStyle/>
          <a:p>
            <a:pPr>
              <a:lnSpc>
                <a:spcPts val="4100"/>
              </a:lnSpc>
            </a:pPr>
            <a:r>
              <a:rPr lang="en-US" sz="4000" dirty="0"/>
              <a:t>TIXC: Supportive Measures</a:t>
            </a:r>
            <a:br>
              <a:rPr lang="en-US" sz="4000" dirty="0"/>
            </a:br>
            <a:r>
              <a:rPr lang="en-US" sz="3600" dirty="0"/>
              <a:t>34 C.F.R § 106.30(a) 4 of 5</a:t>
            </a:r>
          </a:p>
        </p:txBody>
      </p:sp>
      <p:sp>
        <p:nvSpPr>
          <p:cNvPr id="7" name="Text Placeholder 6"/>
          <p:cNvSpPr>
            <a:spLocks noGrp="1"/>
          </p:cNvSpPr>
          <p:nvPr>
            <p:ph type="body" sz="quarter" idx="18"/>
          </p:nvPr>
        </p:nvSpPr>
        <p:spPr/>
        <p:txBody>
          <a:bodyPr numCol="1">
            <a:noAutofit/>
          </a:bodyPr>
          <a:lstStyle/>
          <a:p>
            <a:pPr lvl="1">
              <a:spcAft>
                <a:spcPts val="900"/>
              </a:spcAft>
              <a:buClr>
                <a:srgbClr val="404040"/>
              </a:buClr>
            </a:pPr>
            <a:r>
              <a:rPr lang="en-US" dirty="0">
                <a:latin typeface="Calibri" panose="020F0502020204030204" pitchFamily="34" charset="0"/>
                <a:cs typeface="Calibri" panose="020F0502020204030204" pitchFamily="34" charset="0"/>
              </a:rPr>
              <a:t>Counseling</a:t>
            </a:r>
          </a:p>
          <a:p>
            <a:pPr lvl="1">
              <a:spcAft>
                <a:spcPts val="900"/>
              </a:spcAft>
              <a:buClr>
                <a:srgbClr val="404040"/>
              </a:buClr>
            </a:pPr>
            <a:r>
              <a:rPr lang="en-US" dirty="0">
                <a:latin typeface="Calibri" panose="020F0502020204030204" pitchFamily="34" charset="0"/>
                <a:cs typeface="Calibri" panose="020F0502020204030204" pitchFamily="34" charset="0"/>
              </a:rPr>
              <a:t>Extensions of deadlines (course-related adjustments)</a:t>
            </a:r>
          </a:p>
          <a:p>
            <a:pPr lvl="1">
              <a:spcAft>
                <a:spcPts val="900"/>
              </a:spcAft>
              <a:buClr>
                <a:srgbClr val="404040"/>
              </a:buClr>
            </a:pPr>
            <a:r>
              <a:rPr lang="en-US" dirty="0">
                <a:latin typeface="Calibri" panose="020F0502020204030204" pitchFamily="34" charset="0"/>
                <a:cs typeface="Calibri" panose="020F0502020204030204" pitchFamily="34" charset="0"/>
              </a:rPr>
              <a:t>Modifications of work/class schedules</a:t>
            </a:r>
          </a:p>
          <a:p>
            <a:pPr lvl="1">
              <a:spcAft>
                <a:spcPts val="900"/>
              </a:spcAft>
              <a:buClr>
                <a:srgbClr val="404040"/>
              </a:buClr>
            </a:pPr>
            <a:r>
              <a:rPr lang="en-US" dirty="0">
                <a:latin typeface="Calibri" panose="020F0502020204030204" pitchFamily="34" charset="0"/>
                <a:cs typeface="Calibri" panose="020F0502020204030204" pitchFamily="34" charset="0"/>
              </a:rPr>
              <a:t>Campus escort services</a:t>
            </a:r>
          </a:p>
          <a:p>
            <a:pPr lvl="1">
              <a:spcAft>
                <a:spcPts val="900"/>
              </a:spcAft>
              <a:buClr>
                <a:srgbClr val="404040"/>
              </a:buClr>
            </a:pPr>
            <a:r>
              <a:rPr lang="en-US" dirty="0">
                <a:latin typeface="Calibri" panose="020F0502020204030204" pitchFamily="34" charset="0"/>
                <a:cs typeface="Calibri" panose="020F0502020204030204" pitchFamily="34" charset="0"/>
              </a:rPr>
              <a:t>Mutual contact restrictions</a:t>
            </a:r>
          </a:p>
          <a:p>
            <a:pPr lvl="4" indent="0">
              <a:spcAft>
                <a:spcPts val="900"/>
              </a:spcAft>
              <a:buNone/>
            </a:pPr>
            <a:endParaRPr lang="en-US" sz="2000" dirty="0"/>
          </a:p>
          <a:p>
            <a:pPr marL="1971675" lvl="5" indent="-428625">
              <a:spcAft>
                <a:spcPts val="900"/>
              </a:spcAft>
            </a:pPr>
            <a:endParaRPr lang="en-US"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9" name="Text Placeholder 8"/>
          <p:cNvSpPr>
            <a:spLocks noGrp="1"/>
          </p:cNvSpPr>
          <p:nvPr>
            <p:ph type="body" sz="quarter" idx="19"/>
          </p:nvPr>
        </p:nvSpPr>
        <p:spPr/>
        <p:txBody>
          <a:bodyPr/>
          <a:lstStyle/>
          <a:p>
            <a:pPr lvl="1">
              <a:spcAft>
                <a:spcPts val="900"/>
              </a:spcAft>
              <a:buClr>
                <a:srgbClr val="404040"/>
              </a:buClr>
            </a:pPr>
            <a:r>
              <a:rPr lang="en-US" dirty="0">
                <a:latin typeface="Calibri" panose="020F0502020204030204" pitchFamily="34" charset="0"/>
                <a:cs typeface="Calibri" panose="020F0502020204030204" pitchFamily="34" charset="0"/>
              </a:rPr>
              <a:t>Changes in work or housing locations</a:t>
            </a:r>
          </a:p>
          <a:p>
            <a:pPr lvl="1">
              <a:spcAft>
                <a:spcPts val="900"/>
              </a:spcAft>
              <a:buClr>
                <a:srgbClr val="404040"/>
              </a:buClr>
            </a:pPr>
            <a:r>
              <a:rPr lang="en-US" dirty="0">
                <a:latin typeface="Calibri" panose="020F0502020204030204" pitchFamily="34" charset="0"/>
                <a:cs typeface="Calibri" panose="020F0502020204030204" pitchFamily="34" charset="0"/>
              </a:rPr>
              <a:t>Leaves of absence</a:t>
            </a:r>
          </a:p>
          <a:p>
            <a:pPr lvl="1">
              <a:spcAft>
                <a:spcPts val="900"/>
              </a:spcAft>
              <a:buClr>
                <a:srgbClr val="404040"/>
              </a:buClr>
            </a:pPr>
            <a:r>
              <a:rPr lang="en-US" dirty="0">
                <a:latin typeface="Calibri" panose="020F0502020204030204" pitchFamily="34" charset="0"/>
                <a:cs typeface="Calibri" panose="020F0502020204030204" pitchFamily="34" charset="0"/>
              </a:rPr>
              <a:t>Increased security and monitoring of certain areas of the campus</a:t>
            </a:r>
          </a:p>
          <a:p>
            <a:pPr lvl="1">
              <a:spcAft>
                <a:spcPts val="900"/>
              </a:spcAft>
              <a:buClr>
                <a:srgbClr val="404040"/>
              </a:buClr>
            </a:pPr>
            <a:r>
              <a:rPr lang="en-US" dirty="0">
                <a:latin typeface="Calibri" panose="020F0502020204030204" pitchFamily="34" charset="0"/>
                <a:cs typeface="Calibri" panose="020F0502020204030204" pitchFamily="34" charset="0"/>
              </a:rPr>
              <a:t>“and other similar measures”</a:t>
            </a:r>
          </a:p>
          <a:p>
            <a:endParaRPr lang="en-US" dirty="0"/>
          </a:p>
        </p:txBody>
      </p:sp>
      <p:sp>
        <p:nvSpPr>
          <p:cNvPr id="10" name="Text Placeholder 9"/>
          <p:cNvSpPr>
            <a:spLocks noGrp="1"/>
          </p:cNvSpPr>
          <p:nvPr>
            <p:ph type="body" sz="quarter" idx="29"/>
          </p:nvPr>
        </p:nvSpPr>
        <p:spPr/>
        <p:txBody>
          <a:bodyPr>
            <a:normAutofit/>
          </a:bodyPr>
          <a:lstStyle/>
          <a:p>
            <a:pPr marL="115888"/>
            <a:r>
              <a:rPr lang="en-US" sz="3200" dirty="0">
                <a:solidFill>
                  <a:srgbClr val="0155A6"/>
                </a:solidFill>
              </a:rPr>
              <a:t>Examples from the Regulations:</a:t>
            </a:r>
          </a:p>
        </p:txBody>
      </p:sp>
      <p:sp>
        <p:nvSpPr>
          <p:cNvPr id="2" name="Slide Number Placeholder 1"/>
          <p:cNvSpPr>
            <a:spLocks noGrp="1"/>
          </p:cNvSpPr>
          <p:nvPr>
            <p:ph type="sldNum" sz="quarter" idx="4"/>
          </p:nvPr>
        </p:nvSpPr>
        <p:spPr/>
        <p:txBody>
          <a:bodyPr/>
          <a:lstStyle/>
          <a:p>
            <a:fld id="{2268B489-3880-4EF0-AEB8-F6FDF431A241}" type="slidenum">
              <a:rPr lang="en-US" smtClean="0"/>
              <a:pPr/>
              <a:t>73</a:t>
            </a:fld>
            <a:endParaRPr lang="en-US" dirty="0"/>
          </a:p>
        </p:txBody>
      </p:sp>
    </p:spTree>
    <p:extLst>
      <p:ext uri="{BB962C8B-B14F-4D97-AF65-F5344CB8AC3E}">
        <p14:creationId xmlns:p14="http://schemas.microsoft.com/office/powerpoint/2010/main" val="42370678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177" y="731099"/>
            <a:ext cx="8341645" cy="721896"/>
          </a:xfrm>
        </p:spPr>
        <p:txBody>
          <a:bodyPr>
            <a:normAutofit fontScale="90000"/>
          </a:bodyPr>
          <a:lstStyle/>
          <a:p>
            <a:pPr>
              <a:lnSpc>
                <a:spcPts val="4100"/>
              </a:lnSpc>
              <a:spcAft>
                <a:spcPts val="900"/>
              </a:spcAft>
            </a:pPr>
            <a:r>
              <a:rPr lang="en-US" sz="4000" dirty="0"/>
              <a:t>TIXC: Supportive Measures</a:t>
            </a:r>
            <a:br>
              <a:rPr lang="en-US" sz="4000" dirty="0"/>
            </a:br>
            <a:r>
              <a:rPr lang="en-US" sz="3600" dirty="0"/>
              <a:t>34. C.F.R § 106.44(a) 5 of 5</a:t>
            </a:r>
          </a:p>
        </p:txBody>
      </p:sp>
      <p:sp>
        <p:nvSpPr>
          <p:cNvPr id="7" name="Text Placeholder 6"/>
          <p:cNvSpPr>
            <a:spLocks noGrp="1"/>
          </p:cNvSpPr>
          <p:nvPr>
            <p:ph type="body" sz="quarter" idx="17"/>
          </p:nvPr>
        </p:nvSpPr>
        <p:spPr>
          <a:xfrm>
            <a:off x="533399" y="1712496"/>
            <a:ext cx="8209297" cy="4307304"/>
          </a:xfrm>
        </p:spPr>
        <p:txBody>
          <a:bodyPr>
            <a:normAutofit/>
          </a:bodyPr>
          <a:lstStyle/>
          <a:p>
            <a:pPr marL="0" indent="0">
              <a:spcAft>
                <a:spcPts val="900"/>
              </a:spcAft>
              <a:buNone/>
            </a:pPr>
            <a:r>
              <a:rPr lang="en-US" sz="3200" dirty="0"/>
              <a:t>Role of the TIXC upon receiving a report:</a:t>
            </a:r>
          </a:p>
          <a:p>
            <a:pPr marL="858838" lvl="1" indent="-428625">
              <a:spcAft>
                <a:spcPts val="900"/>
              </a:spcAft>
            </a:pPr>
            <a:r>
              <a:rPr lang="en-US" dirty="0">
                <a:latin typeface="Calibri" panose="020F0502020204030204" pitchFamily="34" charset="0"/>
                <a:cs typeface="Calibri" panose="020F0502020204030204" pitchFamily="34" charset="0"/>
              </a:rPr>
              <a:t>promptly contact the complainant to discuss the availability of supportive measures as defined in § 106.30,</a:t>
            </a:r>
          </a:p>
          <a:p>
            <a:pPr marL="858838" lvl="1" indent="-428625">
              <a:spcAft>
                <a:spcPts val="900"/>
              </a:spcAft>
            </a:pPr>
            <a:r>
              <a:rPr lang="en-US" dirty="0">
                <a:latin typeface="Calibri" panose="020F0502020204030204" pitchFamily="34" charset="0"/>
                <a:cs typeface="Calibri" panose="020F0502020204030204" pitchFamily="34" charset="0"/>
              </a:rPr>
              <a:t>consider the complainant’s wishes with respect to supportive measures,</a:t>
            </a:r>
          </a:p>
          <a:p>
            <a:pPr marL="858838" lvl="1" indent="-428625">
              <a:spcAft>
                <a:spcPts val="900"/>
              </a:spcAft>
            </a:pPr>
            <a:r>
              <a:rPr lang="en-US" dirty="0">
                <a:latin typeface="Calibri" panose="020F0502020204030204" pitchFamily="34" charset="0"/>
                <a:cs typeface="Calibri" panose="020F0502020204030204" pitchFamily="34" charset="0"/>
              </a:rPr>
              <a:t>inform the complainant of the availability of supportive measures with or without the filing of a formal complaint,</a:t>
            </a:r>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74</a:t>
            </a:fld>
            <a:endParaRPr lang="en-US" dirty="0"/>
          </a:p>
        </p:txBody>
      </p:sp>
    </p:spTree>
    <p:extLst>
      <p:ext uri="{BB962C8B-B14F-4D97-AF65-F5344CB8AC3E}">
        <p14:creationId xmlns:p14="http://schemas.microsoft.com/office/powerpoint/2010/main" val="29334173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177" y="731099"/>
            <a:ext cx="8341645" cy="721896"/>
          </a:xfrm>
        </p:spPr>
        <p:txBody>
          <a:bodyPr>
            <a:normAutofit fontScale="90000"/>
          </a:bodyPr>
          <a:lstStyle/>
          <a:p>
            <a:pPr>
              <a:lnSpc>
                <a:spcPts val="3900"/>
              </a:lnSpc>
              <a:spcAft>
                <a:spcPts val="900"/>
              </a:spcAft>
            </a:pPr>
            <a:r>
              <a:rPr lang="en-US" sz="4000" dirty="0"/>
              <a:t>TIXC: Supportive Measures</a:t>
            </a:r>
            <a:br>
              <a:rPr lang="en-US" sz="4000" dirty="0"/>
            </a:br>
            <a:r>
              <a:rPr lang="en-US" sz="3100" dirty="0"/>
              <a:t>Role of the TIXC (34. C.F.R § 106.44(a)) </a:t>
            </a:r>
          </a:p>
        </p:txBody>
      </p:sp>
      <p:sp>
        <p:nvSpPr>
          <p:cNvPr id="7" name="Text Placeholder 6"/>
          <p:cNvSpPr>
            <a:spLocks noGrp="1"/>
          </p:cNvSpPr>
          <p:nvPr>
            <p:ph type="body" sz="quarter" idx="17"/>
          </p:nvPr>
        </p:nvSpPr>
        <p:spPr>
          <a:xfrm>
            <a:off x="533399" y="1712496"/>
            <a:ext cx="8209297" cy="4002504"/>
          </a:xfrm>
        </p:spPr>
        <p:txBody>
          <a:bodyPr>
            <a:normAutofit/>
          </a:bodyPr>
          <a:lstStyle/>
          <a:p>
            <a:pPr marL="0" indent="0">
              <a:spcAft>
                <a:spcPts val="900"/>
              </a:spcAft>
              <a:buNone/>
            </a:pPr>
            <a:r>
              <a:rPr lang="en-US" sz="3200" dirty="0"/>
              <a:t>Role of the TIXC:</a:t>
            </a:r>
          </a:p>
          <a:p>
            <a:pPr marL="804863" lvl="1" indent="-342900"/>
            <a:r>
              <a:rPr lang="en-US" sz="2800" dirty="0">
                <a:latin typeface="Calibri" panose="020F0502020204030204" pitchFamily="34" charset="0"/>
                <a:cs typeface="Calibri" panose="020F0502020204030204" pitchFamily="34" charset="0"/>
              </a:rPr>
              <a:t>Must maintain confidentiality to the greatest extent possible </a:t>
            </a:r>
          </a:p>
          <a:p>
            <a:pPr marL="1597025" lvl="3" indent="-403225">
              <a:buClr>
                <a:srgbClr val="404040"/>
              </a:buClr>
            </a:pPr>
            <a:r>
              <a:rPr lang="en-US" sz="2400" dirty="0">
                <a:latin typeface="Calibri" panose="020F0502020204030204" pitchFamily="34" charset="0"/>
                <a:cs typeface="Calibri" panose="020F0502020204030204" pitchFamily="34" charset="0"/>
              </a:rPr>
              <a:t>But, shouldn’t impair the ability to provide the measures at issue (may have to tell campus PD, faculty, etc. </a:t>
            </a:r>
            <a:r>
              <a:rPr lang="en-US" sz="2400" i="1" dirty="0">
                <a:latin typeface="Calibri" panose="020F0502020204030204" pitchFamily="34" charset="0"/>
                <a:cs typeface="Calibri" panose="020F0502020204030204" pitchFamily="34" charset="0"/>
              </a:rPr>
              <a:t>some </a:t>
            </a:r>
            <a:r>
              <a:rPr lang="en-US" sz="2400" dirty="0">
                <a:latin typeface="Calibri" panose="020F0502020204030204" pitchFamily="34" charset="0"/>
                <a:cs typeface="Calibri" panose="020F0502020204030204" pitchFamily="34" charset="0"/>
              </a:rPr>
              <a:t>information)</a:t>
            </a:r>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75</a:t>
            </a:fld>
            <a:endParaRPr lang="en-US" dirty="0"/>
          </a:p>
        </p:txBody>
      </p:sp>
    </p:spTree>
    <p:extLst>
      <p:ext uri="{BB962C8B-B14F-4D97-AF65-F5344CB8AC3E}">
        <p14:creationId xmlns:p14="http://schemas.microsoft.com/office/powerpoint/2010/main" val="41640912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731099"/>
            <a:ext cx="8438021" cy="721896"/>
          </a:xfrm>
        </p:spPr>
        <p:txBody>
          <a:bodyPr anchor="ctr">
            <a:normAutofit fontScale="90000"/>
          </a:bodyPr>
          <a:lstStyle/>
          <a:p>
            <a:pPr indent="-428625">
              <a:spcAft>
                <a:spcPts val="900"/>
              </a:spcAft>
            </a:pPr>
            <a:r>
              <a:rPr lang="en-US" sz="4000" dirty="0"/>
              <a:t>TIXC: Supportive Measures</a:t>
            </a:r>
            <a:br>
              <a:rPr lang="en-US" sz="4000" dirty="0"/>
            </a:br>
            <a:r>
              <a:rPr lang="en-US" sz="2400" dirty="0"/>
              <a:t>Documentation per 34. C.F.R § 106.45(b)(10)(ii) 1 of 2</a:t>
            </a:r>
            <a:br>
              <a:rPr lang="en-US" sz="2400" dirty="0"/>
            </a:br>
            <a:endParaRPr lang="en-US" sz="2400" dirty="0"/>
          </a:p>
        </p:txBody>
      </p:sp>
      <p:sp>
        <p:nvSpPr>
          <p:cNvPr id="7" name="Text Placeholder 6"/>
          <p:cNvSpPr>
            <a:spLocks noGrp="1"/>
          </p:cNvSpPr>
          <p:nvPr>
            <p:ph type="body" sz="quarter" idx="17"/>
          </p:nvPr>
        </p:nvSpPr>
        <p:spPr>
          <a:xfrm>
            <a:off x="457200" y="1712496"/>
            <a:ext cx="8534400" cy="4002504"/>
          </a:xfrm>
        </p:spPr>
        <p:txBody>
          <a:bodyPr>
            <a:normAutofit/>
          </a:bodyPr>
          <a:lstStyle/>
          <a:p>
            <a:pPr marL="0" lvl="1" indent="0">
              <a:lnSpc>
                <a:spcPct val="100000"/>
              </a:lnSpc>
              <a:spcAft>
                <a:spcPts val="900"/>
              </a:spcAft>
              <a:buNone/>
            </a:pPr>
            <a:r>
              <a:rPr lang="en-US" dirty="0">
                <a:latin typeface="Calibri" panose="020F0502020204030204" pitchFamily="34" charset="0"/>
                <a:cs typeface="Calibri" panose="020F0502020204030204" pitchFamily="34" charset="0"/>
              </a:rPr>
              <a:t>Section (ii) states “ (ii) For each response required under section 106.44, a recipient must create, and maintain for a period of </a:t>
            </a:r>
            <a:r>
              <a:rPr lang="en-US" dirty="0">
                <a:solidFill>
                  <a:srgbClr val="EE0000"/>
                </a:solidFill>
                <a:latin typeface="Calibri" panose="020F0502020204030204" pitchFamily="34" charset="0"/>
                <a:cs typeface="Calibri" panose="020F0502020204030204" pitchFamily="34" charset="0"/>
              </a:rPr>
              <a:t>seven years</a:t>
            </a:r>
            <a:r>
              <a:rPr lang="en-US" dirty="0">
                <a:latin typeface="Calibri" panose="020F0502020204030204" pitchFamily="34" charset="0"/>
                <a:cs typeface="Calibri" panose="020F0502020204030204" pitchFamily="34" charset="0"/>
              </a:rPr>
              <a:t>, records of any actions, including any supportive  measures, taken in response to a report or formal complaint of sexual harassment.  In each instance, the recipient must </a:t>
            </a:r>
            <a:r>
              <a:rPr lang="en-US" dirty="0">
                <a:solidFill>
                  <a:srgbClr val="EE0000"/>
                </a:solidFill>
                <a:latin typeface="Calibri" panose="020F0502020204030204" pitchFamily="34" charset="0"/>
                <a:cs typeface="Calibri" panose="020F0502020204030204" pitchFamily="34" charset="0"/>
              </a:rPr>
              <a:t>document the basis for its conclusion </a:t>
            </a:r>
            <a:r>
              <a:rPr lang="en-US" dirty="0">
                <a:latin typeface="Calibri" panose="020F0502020204030204" pitchFamily="34" charset="0"/>
                <a:cs typeface="Calibri" panose="020F0502020204030204" pitchFamily="34" charset="0"/>
              </a:rPr>
              <a:t>that its response was not deliberately indifferent, and document that it has taken measures designed to restore or preserve equal access to the recipient’s education program or activity.</a:t>
            </a:r>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76</a:t>
            </a:fld>
            <a:endParaRPr lang="en-US" dirty="0"/>
          </a:p>
        </p:txBody>
      </p:sp>
    </p:spTree>
    <p:extLst>
      <p:ext uri="{BB962C8B-B14F-4D97-AF65-F5344CB8AC3E}">
        <p14:creationId xmlns:p14="http://schemas.microsoft.com/office/powerpoint/2010/main" val="29641410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4291" y="609600"/>
            <a:ext cx="8341645" cy="981397"/>
          </a:xfrm>
        </p:spPr>
        <p:txBody>
          <a:bodyPr anchor="ctr">
            <a:normAutofit fontScale="90000"/>
          </a:bodyPr>
          <a:lstStyle/>
          <a:p>
            <a:pPr indent="-428625">
              <a:spcAft>
                <a:spcPts val="900"/>
              </a:spcAft>
            </a:pPr>
            <a:r>
              <a:rPr lang="en-US" sz="4000" dirty="0"/>
              <a:t>TIXC: Supportive Measures</a:t>
            </a:r>
            <a:br>
              <a:rPr lang="en-US" sz="4000" dirty="0"/>
            </a:br>
            <a:r>
              <a:rPr lang="en-US" sz="2400" dirty="0"/>
              <a:t>Documentation per 34. C.F.R § 106.45(b)(10)(ii) 2 of 2</a:t>
            </a:r>
            <a:br>
              <a:rPr lang="en-US" sz="2400" dirty="0"/>
            </a:br>
            <a:endParaRPr lang="en-US" sz="2400" dirty="0"/>
          </a:p>
        </p:txBody>
      </p:sp>
      <p:sp>
        <p:nvSpPr>
          <p:cNvPr id="7" name="Text Placeholder 6"/>
          <p:cNvSpPr>
            <a:spLocks noGrp="1"/>
          </p:cNvSpPr>
          <p:nvPr>
            <p:ph type="body" sz="quarter" idx="17"/>
          </p:nvPr>
        </p:nvSpPr>
        <p:spPr>
          <a:xfrm>
            <a:off x="380999" y="1712496"/>
            <a:ext cx="8361697" cy="4764504"/>
          </a:xfrm>
        </p:spPr>
        <p:txBody>
          <a:bodyPr>
            <a:normAutofit lnSpcReduction="10000"/>
          </a:bodyPr>
          <a:lstStyle/>
          <a:p>
            <a:pPr marL="0" indent="0">
              <a:spcAft>
                <a:spcPts val="1200"/>
              </a:spcAft>
              <a:buNone/>
            </a:pPr>
            <a:r>
              <a:rPr lang="en-US" sz="3200" dirty="0"/>
              <a:t>Role of the TIXC:</a:t>
            </a:r>
          </a:p>
          <a:p>
            <a:pPr marL="573088" indent="-396875">
              <a:spcBef>
                <a:spcPts val="0"/>
              </a:spcBef>
              <a:spcAft>
                <a:spcPts val="900"/>
              </a:spcAft>
              <a:buFont typeface="Arial" panose="020B0604020202020204" pitchFamily="34" charset="0"/>
              <a:buChar char="•"/>
            </a:pPr>
            <a:r>
              <a:rPr lang="en-US" dirty="0"/>
              <a:t>Your office must document the absence of deliberate indifference →→ In other words, your office’s (Title IX compliant) response to a Title IX report </a:t>
            </a:r>
          </a:p>
          <a:p>
            <a:pPr marL="573088" lvl="1" indent="-396875">
              <a:spcAft>
                <a:spcPts val="900"/>
              </a:spcAft>
            </a:pPr>
            <a:r>
              <a:rPr lang="en-US" sz="2800" dirty="0">
                <a:latin typeface="Calibri" panose="020F0502020204030204" pitchFamily="34" charset="0"/>
                <a:cs typeface="Calibri" panose="020F0502020204030204" pitchFamily="34" charset="0"/>
              </a:rPr>
              <a:t>Non-Provision of Supportive Measures</a:t>
            </a:r>
          </a:p>
          <a:p>
            <a:pPr marL="915988" lvl="2" indent="-287338">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“If a recipient does not provide a complainant with supportive measures, then the recipient must document the reasons why such a response was not clearly unreasonable in light of the known circumstances.  The documentation of certain bases or measures does not limit the recipient in the future from providing additional explanations or detailing additional measures taken.”</a:t>
            </a:r>
          </a:p>
          <a:p>
            <a:pPr marL="573088" lvl="1" indent="-396875">
              <a:spcAft>
                <a:spcPts val="900"/>
              </a:spcAft>
            </a:pPr>
            <a:r>
              <a:rPr lang="en-US" sz="2800" dirty="0">
                <a:latin typeface="Calibri" panose="020F0502020204030204" pitchFamily="34" charset="0"/>
                <a:cs typeface="Calibri" panose="020F0502020204030204" pitchFamily="34" charset="0"/>
              </a:rPr>
              <a:t>Maintain documentation for 7 years</a:t>
            </a:r>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77</a:t>
            </a:fld>
            <a:endParaRPr lang="en-US" dirty="0"/>
          </a:p>
        </p:txBody>
      </p:sp>
    </p:spTree>
    <p:extLst>
      <p:ext uri="{BB962C8B-B14F-4D97-AF65-F5344CB8AC3E}">
        <p14:creationId xmlns:p14="http://schemas.microsoft.com/office/powerpoint/2010/main" val="9722777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609600"/>
            <a:ext cx="8341645" cy="981397"/>
          </a:xfrm>
        </p:spPr>
        <p:txBody>
          <a:bodyPr>
            <a:normAutofit fontScale="90000"/>
          </a:bodyPr>
          <a:lstStyle/>
          <a:p>
            <a:pPr indent="-428625">
              <a:lnSpc>
                <a:spcPts val="3600"/>
              </a:lnSpc>
              <a:spcAft>
                <a:spcPts val="900"/>
              </a:spcAft>
            </a:pPr>
            <a:r>
              <a:rPr lang="en-US" sz="4000" dirty="0"/>
              <a:t>TIXC: Supportive Measures</a:t>
            </a:r>
            <a:br>
              <a:rPr lang="en-US" sz="4000" dirty="0"/>
            </a:br>
            <a:r>
              <a:rPr lang="en-US" sz="3100" dirty="0"/>
              <a:t>Role of the </a:t>
            </a:r>
            <a:r>
              <a:rPr lang="en-US" sz="3100" dirty="0" err="1"/>
              <a:t>TIXC</a:t>
            </a:r>
            <a:endParaRPr lang="en-US" sz="3100" dirty="0"/>
          </a:p>
        </p:txBody>
      </p:sp>
      <p:sp>
        <p:nvSpPr>
          <p:cNvPr id="7" name="Text Placeholder 6"/>
          <p:cNvSpPr>
            <a:spLocks noGrp="1"/>
          </p:cNvSpPr>
          <p:nvPr>
            <p:ph type="body" sz="quarter" idx="17"/>
          </p:nvPr>
        </p:nvSpPr>
        <p:spPr>
          <a:xfrm>
            <a:off x="522607" y="1622009"/>
            <a:ext cx="8437896" cy="4916904"/>
          </a:xfrm>
        </p:spPr>
        <p:txBody>
          <a:bodyPr>
            <a:normAutofit/>
          </a:bodyPr>
          <a:lstStyle/>
          <a:p>
            <a:pPr marL="0" indent="0">
              <a:spcBef>
                <a:spcPts val="0"/>
              </a:spcBef>
              <a:spcAft>
                <a:spcPts val="600"/>
              </a:spcAft>
              <a:buNone/>
            </a:pPr>
            <a:r>
              <a:rPr lang="en-US" dirty="0"/>
              <a:t>Further Considerations:</a:t>
            </a:r>
          </a:p>
          <a:p>
            <a:pPr marL="685800" lvl="1" indent="-342900">
              <a:spcBef>
                <a:spcPts val="0"/>
              </a:spcBef>
              <a:spcAft>
                <a:spcPts val="600"/>
              </a:spcAft>
            </a:pPr>
            <a:r>
              <a:rPr lang="en-US" dirty="0">
                <a:latin typeface="Calibri" panose="020F0502020204030204" pitchFamily="34" charset="0"/>
                <a:cs typeface="Calibri" panose="020F0502020204030204" pitchFamily="34" charset="0"/>
              </a:rPr>
              <a:t>Must consider the complainant’s wishes</a:t>
            </a:r>
          </a:p>
          <a:p>
            <a:pPr marL="685800" lvl="1" indent="-342900">
              <a:spcBef>
                <a:spcPts val="0"/>
              </a:spcBef>
              <a:spcAft>
                <a:spcPts val="600"/>
              </a:spcAft>
            </a:pPr>
            <a:r>
              <a:rPr lang="en-US" dirty="0">
                <a:latin typeface="Calibri" panose="020F0502020204030204" pitchFamily="34" charset="0"/>
                <a:cs typeface="Calibri" panose="020F0502020204030204" pitchFamily="34" charset="0"/>
              </a:rPr>
              <a:t>The school should follow up with both parties regarding the efficacy of the supportive measures</a:t>
            </a:r>
          </a:p>
          <a:p>
            <a:pPr marL="685800" lvl="1" indent="-342900">
              <a:spcBef>
                <a:spcPts val="0"/>
              </a:spcBef>
              <a:spcAft>
                <a:spcPts val="600"/>
              </a:spcAft>
            </a:pPr>
            <a:r>
              <a:rPr lang="en-US" dirty="0">
                <a:latin typeface="Calibri" panose="020F0502020204030204" pitchFamily="34" charset="0"/>
                <a:cs typeface="Calibri" panose="020F0502020204030204" pitchFamily="34" charset="0"/>
              </a:rPr>
              <a:t>Supportive measures may be appropriate to offer regardless of whether the allegation has been substantiated or fully investigated because it preserves access and deters harassment</a:t>
            </a:r>
          </a:p>
          <a:p>
            <a:pPr marL="0" indent="0">
              <a:spcBef>
                <a:spcPts val="0"/>
              </a:spcBef>
              <a:spcAft>
                <a:spcPts val="600"/>
              </a:spcAft>
              <a:buNone/>
            </a:pPr>
            <a:r>
              <a:rPr lang="en-US" dirty="0"/>
              <a:t>Should supportive measures be provided in non-TIX cases?  </a:t>
            </a:r>
          </a:p>
          <a:p>
            <a:pPr marL="685800" lvl="1" indent="-342900">
              <a:spcBef>
                <a:spcPts val="0"/>
              </a:spcBef>
              <a:spcAft>
                <a:spcPts val="600"/>
              </a:spcAft>
            </a:pPr>
            <a:r>
              <a:rPr lang="en-US" dirty="0">
                <a:latin typeface="Calibri" panose="020F0502020204030204" pitchFamily="34" charset="0"/>
                <a:cs typeface="Calibri" panose="020F0502020204030204" pitchFamily="34" charset="0"/>
              </a:rPr>
              <a:t>Are they provided for in your student code, employment policies?</a:t>
            </a:r>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3" name="Slide Number Placeholder 2"/>
          <p:cNvSpPr>
            <a:spLocks noGrp="1"/>
          </p:cNvSpPr>
          <p:nvPr>
            <p:ph type="sldNum" sz="quarter" idx="4"/>
          </p:nvPr>
        </p:nvSpPr>
        <p:spPr/>
        <p:txBody>
          <a:bodyPr/>
          <a:lstStyle/>
          <a:p>
            <a:fld id="{2268B489-3880-4EF0-AEB8-F6FDF431A241}" type="slidenum">
              <a:rPr lang="en-US" smtClean="0"/>
              <a:pPr/>
              <a:t>78</a:t>
            </a:fld>
            <a:endParaRPr lang="en-US" dirty="0"/>
          </a:p>
        </p:txBody>
      </p:sp>
    </p:spTree>
    <p:extLst>
      <p:ext uri="{BB962C8B-B14F-4D97-AF65-F5344CB8AC3E}">
        <p14:creationId xmlns:p14="http://schemas.microsoft.com/office/powerpoint/2010/main" val="307587652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7078715" cy="721896"/>
          </a:xfrm>
        </p:spPr>
        <p:txBody>
          <a:bodyPr>
            <a:noAutofit/>
          </a:bodyPr>
          <a:lstStyle/>
          <a:p>
            <a:pPr indent="-428625">
              <a:lnSpc>
                <a:spcPts val="3600"/>
              </a:lnSpc>
              <a:spcAft>
                <a:spcPts val="900"/>
              </a:spcAft>
            </a:pPr>
            <a:r>
              <a:rPr lang="en-US" sz="3200" spc="-80" dirty="0"/>
              <a:t>Notice of Allegations to Respondent </a:t>
            </a:r>
            <a:br>
              <a:rPr lang="en-US" sz="3200" spc="-80" dirty="0"/>
            </a:br>
            <a:r>
              <a:rPr lang="en-US" sz="2800" dirty="0"/>
              <a:t>34 C.F.R § 106.45(b)(2) 1 of 3</a:t>
            </a:r>
          </a:p>
        </p:txBody>
      </p:sp>
      <p:sp>
        <p:nvSpPr>
          <p:cNvPr id="3" name="Text Placeholder 2"/>
          <p:cNvSpPr>
            <a:spLocks noGrp="1"/>
          </p:cNvSpPr>
          <p:nvPr>
            <p:ph type="body" sz="quarter" idx="17"/>
          </p:nvPr>
        </p:nvSpPr>
        <p:spPr/>
        <p:txBody>
          <a:bodyPr/>
          <a:lstStyle/>
          <a:p>
            <a:pPr marL="342900" indent="-342900">
              <a:buFont typeface="Arial" panose="020B0604020202020204" pitchFamily="34" charset="0"/>
              <a:buChar char="•"/>
            </a:pPr>
            <a:r>
              <a:rPr lang="en-US" dirty="0"/>
              <a:t>Must include sufficient details known at the time, and with sufficient time to prepare a response before any initial interview</a:t>
            </a:r>
          </a:p>
          <a:p>
            <a:pPr marL="342900" indent="-342900">
              <a:buFont typeface="Arial" panose="020B0604020202020204" pitchFamily="34" charset="0"/>
              <a:buChar char="•"/>
            </a:pPr>
            <a:r>
              <a:rPr lang="en-US" dirty="0"/>
              <a:t>Sufficient details include:</a:t>
            </a:r>
          </a:p>
          <a:p>
            <a:pPr marL="914400" lvl="1" indent="-452438">
              <a:buFontTx/>
              <a:buChar char="-"/>
            </a:pPr>
            <a:r>
              <a:rPr lang="en-US" dirty="0">
                <a:latin typeface="Calibri" panose="020F0502020204030204" pitchFamily="34" charset="0"/>
                <a:cs typeface="Calibri" panose="020F0502020204030204" pitchFamily="34" charset="0"/>
              </a:rPr>
              <a:t>Identities of the parties</a:t>
            </a:r>
          </a:p>
          <a:p>
            <a:pPr marL="914400" lvl="1" indent="-452438">
              <a:buFontTx/>
              <a:buChar char="-"/>
            </a:pPr>
            <a:r>
              <a:rPr lang="en-US" dirty="0">
                <a:latin typeface="Calibri" panose="020F0502020204030204" pitchFamily="34" charset="0"/>
                <a:cs typeface="Calibri" panose="020F0502020204030204" pitchFamily="34" charset="0"/>
              </a:rPr>
              <a:t>Conduct allegedly constituting sexual harassment</a:t>
            </a:r>
          </a:p>
          <a:p>
            <a:pPr marL="914400" lvl="1" indent="-452438">
              <a:buFontTx/>
              <a:buChar char="-"/>
            </a:pPr>
            <a:r>
              <a:rPr lang="en-US" dirty="0">
                <a:latin typeface="Calibri" panose="020F0502020204030204" pitchFamily="34" charset="0"/>
                <a:cs typeface="Calibri" panose="020F0502020204030204" pitchFamily="34" charset="0"/>
              </a:rPr>
              <a:t>Date/location of alleged incident</a:t>
            </a:r>
          </a:p>
        </p:txBody>
      </p:sp>
      <p:sp>
        <p:nvSpPr>
          <p:cNvPr id="4" name="Slide Number Placeholder 3"/>
          <p:cNvSpPr>
            <a:spLocks noGrp="1"/>
          </p:cNvSpPr>
          <p:nvPr>
            <p:ph type="sldNum" sz="quarter" idx="4"/>
          </p:nvPr>
        </p:nvSpPr>
        <p:spPr/>
        <p:txBody>
          <a:bodyPr/>
          <a:lstStyle/>
          <a:p>
            <a:fld id="{2268B489-3880-4EF0-AEB8-F6FDF431A241}" type="slidenum">
              <a:rPr lang="en-US" smtClean="0"/>
              <a:pPr/>
              <a:t>79</a:t>
            </a:fld>
            <a:endParaRPr lang="en-US" dirty="0"/>
          </a:p>
        </p:txBody>
      </p:sp>
    </p:spTree>
    <p:extLst>
      <p:ext uri="{BB962C8B-B14F-4D97-AF65-F5344CB8AC3E}">
        <p14:creationId xmlns:p14="http://schemas.microsoft.com/office/powerpoint/2010/main" val="2146456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Aspirational Agenda Day 2 </a:t>
            </a:r>
          </a:p>
        </p:txBody>
      </p:sp>
      <p:sp>
        <p:nvSpPr>
          <p:cNvPr id="4" name="Text Placeholder 3"/>
          <p:cNvSpPr>
            <a:spLocks noGrp="1"/>
          </p:cNvSpPr>
          <p:nvPr>
            <p:ph type="body" sz="quarter" idx="17"/>
          </p:nvPr>
        </p:nvSpPr>
        <p:spPr/>
        <p:txBody>
          <a:bodyPr/>
          <a:lstStyle/>
          <a:p>
            <a:r>
              <a:rPr lang="en-US" dirty="0"/>
              <a:t>2:00 – 3:15 EST		Supportive Measures and 					Notice to Respondent, and 					the Grievance Process</a:t>
            </a:r>
          </a:p>
          <a:p>
            <a:r>
              <a:rPr lang="en-US" dirty="0"/>
              <a:t>3:15 – 3:30 EST		Break</a:t>
            </a:r>
          </a:p>
          <a:p>
            <a:r>
              <a:rPr lang="en-US" dirty="0"/>
              <a:t>3:30 – 5:00 EST		Serving Impartially and 						without Bias, Title VII, and 					Checklist for TIXCs</a:t>
            </a:r>
          </a:p>
          <a:p>
            <a:pPr marL="0" indent="0">
              <a:buNone/>
            </a:pPr>
            <a:r>
              <a:rPr lang="en-US" dirty="0"/>
              <a:t>		</a:t>
            </a:r>
          </a:p>
        </p:txBody>
      </p:sp>
      <p:sp>
        <p:nvSpPr>
          <p:cNvPr id="3" name="Slide Number Placeholder 2"/>
          <p:cNvSpPr>
            <a:spLocks noGrp="1"/>
          </p:cNvSpPr>
          <p:nvPr>
            <p:ph type="sldNum" sz="quarter" idx="4"/>
          </p:nvPr>
        </p:nvSpPr>
        <p:spPr/>
        <p:txBody>
          <a:bodyPr/>
          <a:lstStyle/>
          <a:p>
            <a:fld id="{2268B489-3880-4EF0-AEB8-F6FDF431A241}" type="slidenum">
              <a:rPr lang="en-US" smtClean="0"/>
              <a:pPr/>
              <a:t>8</a:t>
            </a:fld>
            <a:endParaRPr lang="en-US" dirty="0"/>
          </a:p>
        </p:txBody>
      </p:sp>
    </p:spTree>
    <p:extLst>
      <p:ext uri="{BB962C8B-B14F-4D97-AF65-F5344CB8AC3E}">
        <p14:creationId xmlns:p14="http://schemas.microsoft.com/office/powerpoint/2010/main" val="298689474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7054471" cy="721896"/>
          </a:xfrm>
        </p:spPr>
        <p:txBody>
          <a:bodyPr>
            <a:normAutofit fontScale="90000"/>
          </a:bodyPr>
          <a:lstStyle/>
          <a:p>
            <a:pPr indent="-428625">
              <a:lnSpc>
                <a:spcPts val="3600"/>
              </a:lnSpc>
              <a:spcAft>
                <a:spcPts val="900"/>
              </a:spcAft>
            </a:pPr>
            <a:r>
              <a:rPr lang="en-US" sz="3600" spc="-80" dirty="0"/>
              <a:t>Notice of Allegations to Respondent </a:t>
            </a:r>
            <a:br>
              <a:rPr lang="en-US" sz="3600" spc="-80" dirty="0"/>
            </a:br>
            <a:r>
              <a:rPr lang="en-US" sz="3100" dirty="0"/>
              <a:t>34 C.F.R § 106.45(b)(2) 2 of 3</a:t>
            </a:r>
          </a:p>
        </p:txBody>
      </p:sp>
      <p:sp>
        <p:nvSpPr>
          <p:cNvPr id="3" name="Text Placeholder 2"/>
          <p:cNvSpPr>
            <a:spLocks noGrp="1"/>
          </p:cNvSpPr>
          <p:nvPr>
            <p:ph type="body" sz="quarter" idx="17"/>
          </p:nvPr>
        </p:nvSpPr>
        <p:spPr>
          <a:xfrm>
            <a:off x="416719" y="1905000"/>
            <a:ext cx="8341519" cy="4572000"/>
          </a:xfrm>
        </p:spPr>
        <p:txBody>
          <a:bodyPr>
            <a:noAutofit/>
          </a:bodyPr>
          <a:lstStyle/>
          <a:p>
            <a:pPr marL="342900" indent="-342900">
              <a:spcAft>
                <a:spcPts val="600"/>
              </a:spcAft>
              <a:buFont typeface="Arial" panose="020B0604020202020204" pitchFamily="34" charset="0"/>
              <a:buChar char="•"/>
            </a:pPr>
            <a:r>
              <a:rPr lang="en-US" dirty="0"/>
              <a:t>Needs to be supplemented if new allegations are to be included</a:t>
            </a:r>
          </a:p>
          <a:p>
            <a:pPr marL="342900" indent="-342900">
              <a:spcAft>
                <a:spcPts val="600"/>
              </a:spcAft>
              <a:buFont typeface="Arial" panose="020B0604020202020204" pitchFamily="34" charset="0"/>
              <a:buChar char="•"/>
            </a:pPr>
            <a:r>
              <a:rPr lang="en-US" dirty="0"/>
              <a:t>Must include statement that respondent is </a:t>
            </a:r>
            <a:r>
              <a:rPr lang="en-US" dirty="0">
                <a:solidFill>
                  <a:srgbClr val="EE0000"/>
                </a:solidFill>
              </a:rPr>
              <a:t>presumed not responsible </a:t>
            </a:r>
            <a:r>
              <a:rPr lang="en-US" dirty="0"/>
              <a:t>for alleged conduct and that determination regarding responsibility is made at the conclusion of the grievance process</a:t>
            </a:r>
          </a:p>
          <a:p>
            <a:pPr marL="342900" indent="-342900">
              <a:spcAft>
                <a:spcPts val="600"/>
              </a:spcAft>
              <a:buFont typeface="Arial" panose="020B0604020202020204" pitchFamily="34" charset="0"/>
              <a:buChar char="•"/>
            </a:pPr>
            <a:r>
              <a:rPr lang="en-US" dirty="0"/>
              <a:t>Must inform the parties that they may have advisor of their choice who may be an attorney and who may inspect and review evidence</a:t>
            </a:r>
          </a:p>
        </p:txBody>
      </p:sp>
      <p:sp>
        <p:nvSpPr>
          <p:cNvPr id="4" name="Slide Number Placeholder 3"/>
          <p:cNvSpPr>
            <a:spLocks noGrp="1"/>
          </p:cNvSpPr>
          <p:nvPr>
            <p:ph type="sldNum" sz="quarter" idx="4"/>
          </p:nvPr>
        </p:nvSpPr>
        <p:spPr/>
        <p:txBody>
          <a:bodyPr/>
          <a:lstStyle/>
          <a:p>
            <a:fld id="{2268B489-3880-4EF0-AEB8-F6FDF431A241}" type="slidenum">
              <a:rPr lang="en-US" smtClean="0"/>
              <a:pPr/>
              <a:t>80</a:t>
            </a:fld>
            <a:endParaRPr lang="en-US" dirty="0"/>
          </a:p>
        </p:txBody>
      </p:sp>
    </p:spTree>
    <p:extLst>
      <p:ext uri="{BB962C8B-B14F-4D97-AF65-F5344CB8AC3E}">
        <p14:creationId xmlns:p14="http://schemas.microsoft.com/office/powerpoint/2010/main" val="7069110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7511671" cy="721896"/>
          </a:xfrm>
        </p:spPr>
        <p:txBody>
          <a:bodyPr>
            <a:normAutofit fontScale="90000"/>
          </a:bodyPr>
          <a:lstStyle/>
          <a:p>
            <a:pPr indent="-428625">
              <a:lnSpc>
                <a:spcPts val="3600"/>
              </a:lnSpc>
              <a:spcAft>
                <a:spcPts val="900"/>
              </a:spcAft>
            </a:pPr>
            <a:r>
              <a:rPr lang="en-US" sz="3600" spc="-80" dirty="0"/>
              <a:t>Notice of Allegations to Respondent </a:t>
            </a:r>
            <a:br>
              <a:rPr lang="en-US" sz="3600" spc="-80" dirty="0"/>
            </a:br>
            <a:r>
              <a:rPr lang="en-US" sz="3100" dirty="0"/>
              <a:t>34 C.F.R § 106.45(b)(2) 3 of 3</a:t>
            </a:r>
          </a:p>
        </p:txBody>
      </p:sp>
      <p:sp>
        <p:nvSpPr>
          <p:cNvPr id="3" name="Text Placeholder 2"/>
          <p:cNvSpPr>
            <a:spLocks noGrp="1"/>
          </p:cNvSpPr>
          <p:nvPr>
            <p:ph type="body" sz="quarter" idx="17"/>
          </p:nvPr>
        </p:nvSpPr>
        <p:spPr>
          <a:xfrm>
            <a:off x="416719" y="1905000"/>
            <a:ext cx="8341519" cy="4343400"/>
          </a:xfrm>
        </p:spPr>
        <p:txBody>
          <a:bodyPr>
            <a:noAutofit/>
          </a:bodyPr>
          <a:lstStyle/>
          <a:p>
            <a:pPr marL="342900" indent="-342900">
              <a:spcAft>
                <a:spcPts val="600"/>
              </a:spcAft>
            </a:pPr>
            <a:r>
              <a:rPr lang="en-US" dirty="0"/>
              <a:t>Needs to be supplemented if new allegations are to be included</a:t>
            </a:r>
          </a:p>
          <a:p>
            <a:pPr marL="342900" indent="-342900">
              <a:spcAft>
                <a:spcPts val="600"/>
              </a:spcAft>
            </a:pPr>
            <a:r>
              <a:rPr lang="en-US" dirty="0"/>
              <a:t>Must include statement that respondent is presumed not responsible for alleged conduct and that determination regarding responsibility is made at the conclusion of the grievance process</a:t>
            </a:r>
          </a:p>
          <a:p>
            <a:pPr marL="342900" indent="-342900">
              <a:spcAft>
                <a:spcPts val="600"/>
              </a:spcAft>
            </a:pPr>
            <a:r>
              <a:rPr lang="en-US" dirty="0"/>
              <a:t>Must inform the parties that they may have advisor of their choice who may be an attorney and who may inspect and review evidence</a:t>
            </a:r>
          </a:p>
        </p:txBody>
      </p:sp>
      <p:sp>
        <p:nvSpPr>
          <p:cNvPr id="4" name="Slide Number Placeholder 3"/>
          <p:cNvSpPr>
            <a:spLocks noGrp="1"/>
          </p:cNvSpPr>
          <p:nvPr>
            <p:ph type="sldNum" sz="quarter" idx="4"/>
          </p:nvPr>
        </p:nvSpPr>
        <p:spPr/>
        <p:txBody>
          <a:bodyPr/>
          <a:lstStyle/>
          <a:p>
            <a:fld id="{2268B489-3880-4EF0-AEB8-F6FDF431A241}" type="slidenum">
              <a:rPr lang="en-US" smtClean="0"/>
              <a:pPr/>
              <a:t>81</a:t>
            </a:fld>
            <a:endParaRPr lang="en-US" dirty="0"/>
          </a:p>
        </p:txBody>
      </p:sp>
    </p:spTree>
    <p:extLst>
      <p:ext uri="{BB962C8B-B14F-4D97-AF65-F5344CB8AC3E}">
        <p14:creationId xmlns:p14="http://schemas.microsoft.com/office/powerpoint/2010/main" val="40870925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Wyoming, Grand Teton, Teton, Landscape" title="Grand Teton Landscape, Wyoming"/>
          <p:cNvPicPr>
            <a:picLocks noGrp="1" noChangeAspect="1" noChangeArrowheads="1"/>
          </p:cNvPicPr>
          <p:nvPr>
            <p:ph type="pic" sz="quarter" idx="21"/>
          </p:nvPr>
        </p:nvPicPr>
        <p:blipFill>
          <a:blip r:embed="rId3">
            <a:extLst>
              <a:ext uri="{28A0092B-C50C-407E-A947-70E740481C1C}">
                <a14:useLocalDpi xmlns:a14="http://schemas.microsoft.com/office/drawing/2010/main" val="0"/>
              </a:ext>
            </a:extLst>
          </a:blip>
          <a:srcRect t="1579" b="157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328612" y="5486400"/>
            <a:ext cx="8465345" cy="1143000"/>
          </a:xfrm>
        </p:spPr>
        <p:txBody>
          <a:bodyPr>
            <a:normAutofit/>
          </a:bodyPr>
          <a:lstStyle/>
          <a:p>
            <a:r>
              <a:rPr lang="en-US" sz="2800" dirty="0">
                <a:solidFill>
                  <a:srgbClr val="0155A6"/>
                </a:solidFill>
              </a:rPr>
              <a:t>TIXC: Keys to Respondent Contact</a:t>
            </a:r>
            <a:br>
              <a:rPr lang="en-US" sz="2800" dirty="0"/>
            </a:br>
            <a:r>
              <a:rPr lang="en-US" sz="2800" dirty="0">
                <a:solidFill>
                  <a:srgbClr val="335F3E"/>
                </a:solidFill>
              </a:rPr>
              <a:t>“What we do for one, we do for the other”</a:t>
            </a:r>
          </a:p>
        </p:txBody>
      </p:sp>
    </p:spTree>
    <p:extLst>
      <p:ext uri="{BB962C8B-B14F-4D97-AF65-F5344CB8AC3E}">
        <p14:creationId xmlns:p14="http://schemas.microsoft.com/office/powerpoint/2010/main" val="22206599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5470" y="685800"/>
            <a:ext cx="6990223" cy="721896"/>
          </a:xfrm>
        </p:spPr>
        <p:txBody>
          <a:bodyPr>
            <a:noAutofit/>
          </a:bodyPr>
          <a:lstStyle/>
          <a:p>
            <a:r>
              <a:rPr lang="en-US" sz="3200" dirty="0"/>
              <a:t>TIXC: Keys to Respondent Contact</a:t>
            </a:r>
            <a:br>
              <a:rPr lang="en-US" sz="3200" dirty="0"/>
            </a:br>
            <a:r>
              <a:rPr lang="en-US" sz="2000" dirty="0">
                <a:solidFill>
                  <a:srgbClr val="4C8242"/>
                </a:solidFill>
              </a:rPr>
              <a:t>“What we do for one, we do for the other” 1 of 5</a:t>
            </a:r>
            <a:endParaRPr lang="en-US" sz="1800" dirty="0">
              <a:solidFill>
                <a:srgbClr val="4C8242"/>
              </a:solidFill>
            </a:endParaRPr>
          </a:p>
        </p:txBody>
      </p:sp>
      <p:sp>
        <p:nvSpPr>
          <p:cNvPr id="7" name="Text Placeholder 6"/>
          <p:cNvSpPr>
            <a:spLocks noGrp="1"/>
          </p:cNvSpPr>
          <p:nvPr>
            <p:ph type="body" sz="quarter" idx="17"/>
          </p:nvPr>
        </p:nvSpPr>
        <p:spPr>
          <a:xfrm>
            <a:off x="304801" y="1712496"/>
            <a:ext cx="8437896" cy="4383504"/>
          </a:xfrm>
        </p:spPr>
        <p:txBody>
          <a:bodyPr>
            <a:normAutofit/>
          </a:bodyPr>
          <a:lstStyle/>
          <a:p>
            <a:pPr marL="342900" indent="-342900">
              <a:spcAft>
                <a:spcPts val="900"/>
              </a:spcAft>
              <a:buFont typeface="Arial" panose="020B0604020202020204" pitchFamily="34" charset="0"/>
              <a:buChar char="•"/>
            </a:pPr>
            <a:r>
              <a:rPr lang="en-US" dirty="0"/>
              <a:t>Both parties may be emotional and may need access to supportive measures and resources.</a:t>
            </a:r>
          </a:p>
          <a:p>
            <a:pPr marL="1028700" lvl="2" indent="-342900">
              <a:spcAft>
                <a:spcPts val="900"/>
              </a:spcAft>
              <a:buFont typeface="Calibri" panose="020F0502020204030204" pitchFamily="34" charset="0"/>
              <a:buChar char="̶"/>
            </a:pPr>
            <a:r>
              <a:rPr lang="en-US" dirty="0">
                <a:solidFill>
                  <a:srgbClr val="4C8242"/>
                </a:solidFill>
                <a:latin typeface="Calibri" panose="020F0502020204030204" pitchFamily="34" charset="0"/>
                <a:cs typeface="Calibri" panose="020F0502020204030204" pitchFamily="34" charset="0"/>
              </a:rPr>
              <a:t>“What we do for one, we do for the other”</a:t>
            </a:r>
          </a:p>
          <a:p>
            <a:pPr marL="342900" indent="-342900">
              <a:spcAft>
                <a:spcPts val="900"/>
              </a:spcAft>
              <a:buFont typeface="Arial" panose="020B0604020202020204" pitchFamily="34" charset="0"/>
              <a:buChar char="•"/>
            </a:pPr>
            <a:r>
              <a:rPr lang="en-US" dirty="0"/>
              <a:t>Be sensitive to both parties and refrain from comments that blame either party, suggest disbelief/prejudgment, or discourage participation in the process.</a:t>
            </a:r>
          </a:p>
          <a:p>
            <a:pPr marL="342900" indent="-342900">
              <a:spcAft>
                <a:spcPts val="900"/>
              </a:spcAft>
              <a:buFont typeface="Arial" panose="020B0604020202020204" pitchFamily="34" charset="0"/>
              <a:buChar char="•"/>
            </a:pPr>
            <a:r>
              <a:rPr lang="en-US" dirty="0"/>
              <a:t>Document your interactions with each party </a:t>
            </a:r>
            <a:r>
              <a:rPr lang="en-US" dirty="0">
                <a:solidFill>
                  <a:srgbClr val="0176BB"/>
                </a:solidFill>
              </a:rPr>
              <a:t>in writing</a:t>
            </a:r>
            <a:r>
              <a:rPr lang="en-US" dirty="0">
                <a:solidFill>
                  <a:schemeClr val="bg2">
                    <a:lumMod val="50000"/>
                    <a:lumOff val="50000"/>
                  </a:schemeClr>
                </a:solidFill>
              </a:rPr>
              <a:t> </a:t>
            </a:r>
            <a:r>
              <a:rPr lang="en-US" dirty="0"/>
              <a:t>after you speak with them.  </a:t>
            </a:r>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83</a:t>
            </a:fld>
            <a:endParaRPr lang="en-US" dirty="0"/>
          </a:p>
        </p:txBody>
      </p:sp>
    </p:spTree>
    <p:extLst>
      <p:ext uri="{BB962C8B-B14F-4D97-AF65-F5344CB8AC3E}">
        <p14:creationId xmlns:p14="http://schemas.microsoft.com/office/powerpoint/2010/main" val="15241680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1" y="609600"/>
            <a:ext cx="7000739" cy="721896"/>
          </a:xfrm>
        </p:spPr>
        <p:txBody>
          <a:bodyPr anchor="ctr">
            <a:noAutofit/>
          </a:bodyPr>
          <a:lstStyle/>
          <a:p>
            <a:r>
              <a:rPr lang="en-US" sz="3200" dirty="0"/>
              <a:t>TIXC: Keys to Respondent Contact</a:t>
            </a:r>
            <a:br>
              <a:rPr lang="en-US" sz="3200" dirty="0"/>
            </a:br>
            <a:r>
              <a:rPr lang="en-US" sz="2000" dirty="0">
                <a:solidFill>
                  <a:srgbClr val="4C8242"/>
                </a:solidFill>
              </a:rPr>
              <a:t>“What we do for one, we do for the other” 2 of 5</a:t>
            </a:r>
          </a:p>
        </p:txBody>
      </p:sp>
      <p:sp>
        <p:nvSpPr>
          <p:cNvPr id="7" name="Text Placeholder 6"/>
          <p:cNvSpPr>
            <a:spLocks noGrp="1"/>
          </p:cNvSpPr>
          <p:nvPr>
            <p:ph type="body" sz="quarter" idx="17"/>
          </p:nvPr>
        </p:nvSpPr>
        <p:spPr>
          <a:xfrm>
            <a:off x="304801" y="1712496"/>
            <a:ext cx="8437896" cy="4643854"/>
          </a:xfrm>
        </p:spPr>
        <p:txBody>
          <a:bodyPr>
            <a:normAutofit/>
          </a:bodyPr>
          <a:lstStyle/>
          <a:p>
            <a:pPr marL="342900" indent="-342900">
              <a:spcAft>
                <a:spcPts val="900"/>
              </a:spcAft>
            </a:pPr>
            <a:r>
              <a:rPr lang="en-US" dirty="0"/>
              <a:t>Document the supportive measures, accommodations, and resources that are provided</a:t>
            </a:r>
          </a:p>
          <a:p>
            <a:pPr marL="1028700" lvl="2" indent="-342900">
              <a:spcAft>
                <a:spcPts val="9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YES! Discuss Supportive Measures with Respondent, too!</a:t>
            </a:r>
          </a:p>
          <a:p>
            <a:pPr marL="1028700" lvl="2" indent="-342900">
              <a:spcAft>
                <a:spcPts val="9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Document supportive measures that </a:t>
            </a:r>
            <a:r>
              <a:rPr lang="en-US" sz="2400" i="1" dirty="0">
                <a:solidFill>
                  <a:srgbClr val="0176BB"/>
                </a:solidFill>
                <a:latin typeface="Calibri" panose="020F0502020204030204" pitchFamily="34" charset="0"/>
                <a:cs typeface="Calibri" panose="020F0502020204030204" pitchFamily="34" charset="0"/>
              </a:rPr>
              <a:t>are requested but not provided </a:t>
            </a:r>
            <a:r>
              <a:rPr lang="en-US" sz="2400" dirty="0">
                <a:latin typeface="Calibri" panose="020F0502020204030204" pitchFamily="34" charset="0"/>
                <a:cs typeface="Calibri" panose="020F0502020204030204" pitchFamily="34" charset="0"/>
              </a:rPr>
              <a:t>and the rationale (e.g., changes to housing or class schedule)</a:t>
            </a:r>
          </a:p>
          <a:p>
            <a:pPr marL="1028700" lvl="2" indent="-342900">
              <a:spcAft>
                <a:spcPts val="9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Document supportive measures that are </a:t>
            </a:r>
            <a:r>
              <a:rPr lang="en-US" sz="2400" i="1" dirty="0">
                <a:solidFill>
                  <a:srgbClr val="0176BB"/>
                </a:solidFill>
                <a:latin typeface="Calibri" panose="020F0502020204030204" pitchFamily="34" charset="0"/>
                <a:cs typeface="Calibri" panose="020F0502020204030204" pitchFamily="34" charset="0"/>
              </a:rPr>
              <a:t>offered by rejected </a:t>
            </a:r>
            <a:r>
              <a:rPr lang="en-US" sz="2400" dirty="0">
                <a:latin typeface="Calibri" panose="020F0502020204030204" pitchFamily="34" charset="0"/>
                <a:cs typeface="Calibri" panose="020F0502020204030204" pitchFamily="34" charset="0"/>
              </a:rPr>
              <a:t>and the rationale given </a:t>
            </a:r>
          </a:p>
          <a:p>
            <a:pPr marL="342900" indent="-342900">
              <a:spcAft>
                <a:spcPts val="900"/>
              </a:spcAft>
            </a:pPr>
            <a:r>
              <a:rPr lang="en-US" dirty="0"/>
              <a:t>The more options you can offer the parties, the more in control they will feel about the situation.</a:t>
            </a:r>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84</a:t>
            </a:fld>
            <a:endParaRPr lang="en-US" dirty="0"/>
          </a:p>
        </p:txBody>
      </p:sp>
    </p:spTree>
    <p:extLst>
      <p:ext uri="{BB962C8B-B14F-4D97-AF65-F5344CB8AC3E}">
        <p14:creationId xmlns:p14="http://schemas.microsoft.com/office/powerpoint/2010/main" val="224036005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3051" y="685800"/>
            <a:ext cx="8341645" cy="721896"/>
          </a:xfrm>
        </p:spPr>
        <p:txBody>
          <a:bodyPr>
            <a:noAutofit/>
          </a:bodyPr>
          <a:lstStyle/>
          <a:p>
            <a:r>
              <a:rPr lang="en-US" sz="3200" dirty="0"/>
              <a:t>TIXC: Keys to Respondent Contact</a:t>
            </a:r>
            <a:br>
              <a:rPr lang="en-US" sz="3200" dirty="0"/>
            </a:br>
            <a:r>
              <a:rPr lang="en-US" sz="2000" dirty="0">
                <a:solidFill>
                  <a:srgbClr val="4C8242"/>
                </a:solidFill>
              </a:rPr>
              <a:t>“What we do for one, we do for the other”  3 of 5</a:t>
            </a:r>
          </a:p>
        </p:txBody>
      </p:sp>
      <p:sp>
        <p:nvSpPr>
          <p:cNvPr id="7" name="Text Placeholder 6"/>
          <p:cNvSpPr>
            <a:spLocks noGrp="1"/>
          </p:cNvSpPr>
          <p:nvPr>
            <p:ph type="body" sz="quarter" idx="17"/>
          </p:nvPr>
        </p:nvSpPr>
        <p:spPr>
          <a:xfrm>
            <a:off x="457200" y="1600200"/>
            <a:ext cx="8285622" cy="5145504"/>
          </a:xfrm>
        </p:spPr>
        <p:txBody>
          <a:bodyPr>
            <a:normAutofit/>
          </a:bodyPr>
          <a:lstStyle/>
          <a:p>
            <a:pPr marL="0" indent="0">
              <a:spcBef>
                <a:spcPts val="0"/>
              </a:spcBef>
              <a:spcAft>
                <a:spcPts val="600"/>
              </a:spcAft>
              <a:buNone/>
            </a:pPr>
            <a:r>
              <a:rPr lang="en-US" sz="2400" dirty="0"/>
              <a:t>First steps after providing notice to the Respondent?</a:t>
            </a:r>
          </a:p>
          <a:p>
            <a:pPr marL="685800" lvl="1" indent="-342900">
              <a:spcBef>
                <a:spcPts val="0"/>
              </a:spcBef>
              <a:spcAft>
                <a:spcPts val="600"/>
              </a:spcAft>
            </a:pPr>
            <a:r>
              <a:rPr lang="en-US" dirty="0">
                <a:latin typeface="Calibri" panose="020F0502020204030204" pitchFamily="34" charset="0"/>
                <a:cs typeface="Calibri" panose="020F0502020204030204" pitchFamily="34" charset="0"/>
              </a:rPr>
              <a:t>Offer a meeting and discuss the process first</a:t>
            </a:r>
          </a:p>
          <a:p>
            <a:pPr marL="1311275" lvl="2" indent="-342900">
              <a:spcBef>
                <a:spcPts val="0"/>
              </a:spcBef>
              <a:spcAft>
                <a:spcPts val="60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Form letters – updated in light of your new process?</a:t>
            </a:r>
          </a:p>
          <a:p>
            <a:pPr marL="1828800" lvl="3" indent="-342900">
              <a:spcBef>
                <a:spcPts val="0"/>
              </a:spcBef>
              <a:spcAft>
                <a:spcPts val="0"/>
              </a:spcAft>
              <a:buClr>
                <a:srgbClr val="404040"/>
              </a:buClr>
            </a:pPr>
            <a:r>
              <a:rPr lang="en-US" sz="2400" dirty="0">
                <a:latin typeface="Calibri" panose="020F0502020204030204" pitchFamily="34" charset="0"/>
                <a:cs typeface="Calibri" panose="020F0502020204030204" pitchFamily="34" charset="0"/>
              </a:rPr>
              <a:t>Right to bring an advisor</a:t>
            </a:r>
          </a:p>
          <a:p>
            <a:pPr marL="1828800" lvl="3" indent="-342900">
              <a:spcBef>
                <a:spcPts val="0"/>
              </a:spcBef>
              <a:spcAft>
                <a:spcPts val="0"/>
              </a:spcAft>
              <a:buClr>
                <a:srgbClr val="404040"/>
              </a:buClr>
            </a:pPr>
            <a:r>
              <a:rPr lang="en-US" sz="2400" dirty="0">
                <a:latin typeface="Calibri" panose="020F0502020204030204" pitchFamily="34" charset="0"/>
                <a:cs typeface="Calibri" panose="020F0502020204030204" pitchFamily="34" charset="0"/>
              </a:rPr>
              <a:t>Availability of resources and accommodations</a:t>
            </a:r>
          </a:p>
          <a:p>
            <a:pPr marL="1828800" lvl="3" indent="-342900">
              <a:spcBef>
                <a:spcPts val="0"/>
              </a:spcBef>
              <a:spcAft>
                <a:spcPts val="600"/>
              </a:spcAft>
              <a:buClr>
                <a:srgbClr val="404040"/>
              </a:buClr>
            </a:pPr>
            <a:r>
              <a:rPr lang="en-US" sz="2400" dirty="0">
                <a:latin typeface="Calibri" panose="020F0502020204030204" pitchFamily="34" charset="0"/>
                <a:cs typeface="Calibri" panose="020F0502020204030204" pitchFamily="34" charset="0"/>
              </a:rPr>
              <a:t>Reminder that retaliation is prohibited</a:t>
            </a:r>
          </a:p>
          <a:p>
            <a:pPr marL="685800" lvl="1" indent="-342900">
              <a:spcBef>
                <a:spcPts val="0"/>
              </a:spcBef>
              <a:spcAft>
                <a:spcPts val="600"/>
              </a:spcAft>
            </a:pPr>
            <a:r>
              <a:rPr lang="en-US" dirty="0">
                <a:latin typeface="Calibri" panose="020F0502020204030204" pitchFamily="34" charset="0"/>
                <a:cs typeface="Calibri" panose="020F0502020204030204" pitchFamily="34" charset="0"/>
              </a:rPr>
              <a:t>At the meeting – give the respondent a copy of the Title IX Policy</a:t>
            </a:r>
          </a:p>
          <a:p>
            <a:pPr marL="685800" lvl="1" indent="-342900">
              <a:spcBef>
                <a:spcPts val="0"/>
              </a:spcBef>
              <a:spcAft>
                <a:spcPts val="600"/>
              </a:spcAft>
            </a:pPr>
            <a:r>
              <a:rPr lang="en-US" dirty="0">
                <a:latin typeface="Calibri" panose="020F0502020204030204" pitchFamily="34" charset="0"/>
                <a:cs typeface="Calibri" panose="020F0502020204030204" pitchFamily="34" charset="0"/>
              </a:rPr>
              <a:t>Explain the difference between privacy and confidentiality</a:t>
            </a:r>
          </a:p>
          <a:p>
            <a:pPr marL="685800" lvl="1" indent="-342900">
              <a:spcBef>
                <a:spcPts val="0"/>
              </a:spcBef>
              <a:spcAft>
                <a:spcPts val="600"/>
              </a:spcAft>
            </a:pPr>
            <a:r>
              <a:rPr lang="en-US" dirty="0">
                <a:latin typeface="Calibri" panose="020F0502020204030204" pitchFamily="34" charset="0"/>
                <a:cs typeface="Calibri" panose="020F0502020204030204" pitchFamily="34" charset="0"/>
              </a:rPr>
              <a:t>Discuss Supportive Measures </a:t>
            </a:r>
          </a:p>
          <a:p>
            <a:pPr marL="685800" lvl="1" indent="-342900">
              <a:spcBef>
                <a:spcPts val="0"/>
              </a:spcBef>
              <a:spcAft>
                <a:spcPts val="600"/>
              </a:spcAft>
            </a:pPr>
            <a:r>
              <a:rPr lang="en-US" dirty="0">
                <a:latin typeface="Calibri" panose="020F0502020204030204" pitchFamily="34" charset="0"/>
                <a:cs typeface="Calibri" panose="020F0502020204030204" pitchFamily="34" charset="0"/>
              </a:rPr>
              <a:t>Explain the procedure the complainant has elected to pursue (if you know)</a:t>
            </a:r>
          </a:p>
          <a:p>
            <a:pPr marL="1311275" lvl="2" indent="-342900">
              <a:spcBef>
                <a:spcPts val="0"/>
              </a:spcBef>
              <a:spcAft>
                <a:spcPts val="0"/>
              </a:spcAft>
              <a:buFont typeface="Calibri" panose="020F0502020204030204" pitchFamily="34" charset="0"/>
              <a:buChar char="̶"/>
            </a:pPr>
            <a:r>
              <a:rPr lang="en-US" sz="2400" dirty="0">
                <a:latin typeface="Calibri" panose="020F0502020204030204" pitchFamily="34" charset="0"/>
                <a:cs typeface="Calibri" panose="020F0502020204030204" pitchFamily="34" charset="0"/>
              </a:rPr>
              <a:t>Formal Complaint, Informal Resolution, Hearing, etc.</a:t>
            </a:r>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85</a:t>
            </a:fld>
            <a:endParaRPr lang="en-US" dirty="0"/>
          </a:p>
        </p:txBody>
      </p:sp>
    </p:spTree>
    <p:extLst>
      <p:ext uri="{BB962C8B-B14F-4D97-AF65-F5344CB8AC3E}">
        <p14:creationId xmlns:p14="http://schemas.microsoft.com/office/powerpoint/2010/main" val="15925045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2926" y="685800"/>
            <a:ext cx="8341645" cy="721896"/>
          </a:xfrm>
        </p:spPr>
        <p:txBody>
          <a:bodyPr>
            <a:noAutofit/>
          </a:bodyPr>
          <a:lstStyle/>
          <a:p>
            <a:r>
              <a:rPr lang="en-US" sz="3200" dirty="0"/>
              <a:t>TIXC: Keys to Respondent Contact</a:t>
            </a:r>
            <a:br>
              <a:rPr lang="en-US" sz="3200" dirty="0"/>
            </a:br>
            <a:r>
              <a:rPr lang="en-US" sz="2000" dirty="0">
                <a:solidFill>
                  <a:srgbClr val="4C8242"/>
                </a:solidFill>
              </a:rPr>
              <a:t>“What we do for one, we do for the other” 4 of 5</a:t>
            </a:r>
          </a:p>
        </p:txBody>
      </p:sp>
      <p:sp>
        <p:nvSpPr>
          <p:cNvPr id="7" name="Text Placeholder 6"/>
          <p:cNvSpPr>
            <a:spLocks noGrp="1"/>
          </p:cNvSpPr>
          <p:nvPr>
            <p:ph type="body" sz="quarter" idx="17"/>
          </p:nvPr>
        </p:nvSpPr>
        <p:spPr>
          <a:xfrm>
            <a:off x="457199" y="1712496"/>
            <a:ext cx="8285497" cy="5145504"/>
          </a:xfrm>
        </p:spPr>
        <p:txBody>
          <a:bodyPr>
            <a:normAutofit/>
          </a:bodyPr>
          <a:lstStyle/>
          <a:p>
            <a:pPr marL="0" indent="0">
              <a:spcAft>
                <a:spcPts val="900"/>
              </a:spcAft>
              <a:buNone/>
            </a:pPr>
            <a:r>
              <a:rPr lang="en-US" dirty="0"/>
              <a:t>Make sure Respondent understands the process before the meeting ends:</a:t>
            </a:r>
          </a:p>
          <a:p>
            <a:pPr marL="685800" lvl="1" indent="-342900">
              <a:spcAft>
                <a:spcPts val="900"/>
              </a:spcAft>
            </a:pPr>
            <a:r>
              <a:rPr lang="en-US" dirty="0">
                <a:latin typeface="Calibri" panose="020F0502020204030204" pitchFamily="34" charset="0"/>
                <a:cs typeface="Calibri" panose="020F0502020204030204" pitchFamily="34" charset="0"/>
              </a:rPr>
              <a:t>Explain the Informal Resolution Process, if it’s available</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Make sure to explain that this option is only available if a Formal Complaint is filed (34 C.F.R. § 106.45(b)(9))</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Explain the option to end the Informal Resolution Process and proceed with a hearing at any point before a determination of responsibility is made</a:t>
            </a:r>
          </a:p>
          <a:p>
            <a:pPr marL="685800" lvl="1" indent="-342900">
              <a:spcAft>
                <a:spcPts val="900"/>
              </a:spcAft>
            </a:pPr>
            <a:r>
              <a:rPr lang="en-US" dirty="0">
                <a:latin typeface="Calibri" panose="020F0502020204030204" pitchFamily="34" charset="0"/>
                <a:cs typeface="Calibri" panose="020F0502020204030204" pitchFamily="34" charset="0"/>
              </a:rPr>
              <a:t>Explain the Hearing Process </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Go step-by-step through your policy</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Make sure that you and/or the investigators describing this process understands what the hearing will look like and can answer questions about it </a:t>
            </a:r>
          </a:p>
          <a:p>
            <a:pPr marL="1028700" lvl="2" indent="-342900">
              <a:spcAft>
                <a:spcPts val="900"/>
              </a:spcAft>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86</a:t>
            </a:fld>
            <a:endParaRPr lang="en-US" dirty="0"/>
          </a:p>
        </p:txBody>
      </p:sp>
    </p:spTree>
    <p:extLst>
      <p:ext uri="{BB962C8B-B14F-4D97-AF65-F5344CB8AC3E}">
        <p14:creationId xmlns:p14="http://schemas.microsoft.com/office/powerpoint/2010/main" val="3723869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0542" y="685800"/>
            <a:ext cx="8341645" cy="721896"/>
          </a:xfrm>
        </p:spPr>
        <p:txBody>
          <a:bodyPr>
            <a:noAutofit/>
          </a:bodyPr>
          <a:lstStyle/>
          <a:p>
            <a:r>
              <a:rPr lang="en-US" sz="3200" dirty="0"/>
              <a:t>TIXC: Keys to Respondent Contact</a:t>
            </a:r>
            <a:br>
              <a:rPr lang="en-US" sz="3200" dirty="0"/>
            </a:br>
            <a:r>
              <a:rPr lang="en-US" sz="2000" dirty="0">
                <a:solidFill>
                  <a:srgbClr val="4C8242"/>
                </a:solidFill>
              </a:rPr>
              <a:t>“What we do for one, we do for the other” 5 of 5</a:t>
            </a:r>
          </a:p>
        </p:txBody>
      </p:sp>
      <p:sp>
        <p:nvSpPr>
          <p:cNvPr id="7" name="Text Placeholder 6"/>
          <p:cNvSpPr>
            <a:spLocks noGrp="1"/>
          </p:cNvSpPr>
          <p:nvPr>
            <p:ph type="body" sz="quarter" idx="17"/>
          </p:nvPr>
        </p:nvSpPr>
        <p:spPr>
          <a:xfrm>
            <a:off x="533399" y="1712496"/>
            <a:ext cx="8209297" cy="5145504"/>
          </a:xfrm>
        </p:spPr>
        <p:txBody>
          <a:bodyPr>
            <a:normAutofit/>
          </a:bodyPr>
          <a:lstStyle/>
          <a:p>
            <a:pPr marL="0" indent="0">
              <a:spcAft>
                <a:spcPts val="900"/>
              </a:spcAft>
              <a:buNone/>
            </a:pPr>
            <a:r>
              <a:rPr lang="en-US" dirty="0"/>
              <a:t>You’ve talked to Complainant and Respondent.  Now what?</a:t>
            </a:r>
          </a:p>
          <a:p>
            <a:pPr marL="685800" lvl="1" indent="-342900">
              <a:spcAft>
                <a:spcPts val="900"/>
              </a:spcAft>
            </a:pPr>
            <a:r>
              <a:rPr lang="en-US" sz="2000"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Determine which policy and procedure applies</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Will depend on your Title IX Policy, Student/Employee Codes of Conduct </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May change over time as more information comes in</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Consider Jurisdiction and the definition of Sexual Harassment</a:t>
            </a:r>
          </a:p>
          <a:p>
            <a:pPr marL="685800" lvl="1" indent="-342900">
              <a:spcAft>
                <a:spcPts val="900"/>
              </a:spcAft>
            </a:pPr>
            <a:r>
              <a:rPr lang="en-US" dirty="0">
                <a:solidFill>
                  <a:srgbClr val="0176BB"/>
                </a:solidFill>
                <a:latin typeface="Calibri" panose="020F0502020204030204" pitchFamily="34" charset="0"/>
                <a:cs typeface="Calibri" panose="020F0502020204030204" pitchFamily="34" charset="0"/>
              </a:rPr>
              <a:t>Does the TIXC make jurisdiction/definition decisions?  What does that process look like?</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“Exit Ramps”</a:t>
            </a:r>
          </a:p>
          <a:p>
            <a:pPr marL="1028700" lvl="2" indent="-342900">
              <a:spcAft>
                <a:spcPts val="900"/>
              </a:spcAft>
              <a:buFont typeface="Calibri" panose="020F0502020204030204" pitchFamily="34" charset="0"/>
              <a:buChar char="̶"/>
            </a:pPr>
            <a:r>
              <a:rPr lang="en-US" dirty="0">
                <a:latin typeface="Calibri" panose="020F0502020204030204" pitchFamily="34" charset="0"/>
                <a:cs typeface="Calibri" panose="020F0502020204030204" pitchFamily="34" charset="0"/>
              </a:rPr>
              <a:t>Document, Document, Document</a:t>
            </a:r>
          </a:p>
          <a:p>
            <a:pPr lvl="3" indent="0">
              <a:spcAft>
                <a:spcPts val="900"/>
              </a:spcAft>
              <a:buNone/>
            </a:pPr>
            <a:endParaRPr lang="en-US" sz="2000" dirty="0"/>
          </a:p>
          <a:p>
            <a:pPr lvl="3" indent="0">
              <a:spcAft>
                <a:spcPts val="900"/>
              </a:spcAft>
              <a:buNone/>
            </a:pPr>
            <a:endParaRPr lang="en-US" sz="2000" dirty="0">
              <a:solidFill>
                <a:schemeClr val="bg2">
                  <a:lumMod val="50000"/>
                  <a:lumOff val="50000"/>
                </a:schemeClr>
              </a:solidFill>
            </a:endParaRPr>
          </a:p>
          <a:p>
            <a:pPr marL="1028700" lvl="2" indent="-342900">
              <a:spcAft>
                <a:spcPts val="900"/>
              </a:spcAft>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87</a:t>
            </a:fld>
            <a:endParaRPr lang="en-US" dirty="0"/>
          </a:p>
        </p:txBody>
      </p:sp>
    </p:spTree>
    <p:extLst>
      <p:ext uri="{BB962C8B-B14F-4D97-AF65-F5344CB8AC3E}">
        <p14:creationId xmlns:p14="http://schemas.microsoft.com/office/powerpoint/2010/main" val="9943703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341645" cy="981397"/>
          </a:xfrm>
        </p:spPr>
        <p:txBody>
          <a:bodyPr>
            <a:normAutofit/>
          </a:bodyPr>
          <a:lstStyle/>
          <a:p>
            <a:pPr indent="-428625">
              <a:lnSpc>
                <a:spcPts val="3400"/>
              </a:lnSpc>
              <a:spcAft>
                <a:spcPts val="900"/>
              </a:spcAft>
            </a:pPr>
            <a:r>
              <a:rPr lang="en-US" sz="4000" dirty="0"/>
              <a:t>TIXC: Emergency Removal</a:t>
            </a:r>
            <a:br>
              <a:rPr lang="en-US" sz="4000" dirty="0"/>
            </a:br>
            <a:r>
              <a:rPr lang="en-US" sz="3200" dirty="0"/>
              <a:t>34. C.F.R § 106.44(c):</a:t>
            </a:r>
            <a:endParaRPr lang="en-US" sz="2800" dirty="0"/>
          </a:p>
        </p:txBody>
      </p:sp>
      <p:sp>
        <p:nvSpPr>
          <p:cNvPr id="7" name="Text Placeholder 6"/>
          <p:cNvSpPr>
            <a:spLocks noGrp="1"/>
          </p:cNvSpPr>
          <p:nvPr>
            <p:ph type="body" sz="quarter" idx="17"/>
          </p:nvPr>
        </p:nvSpPr>
        <p:spPr>
          <a:xfrm>
            <a:off x="609600" y="1712496"/>
            <a:ext cx="7543800" cy="5145504"/>
          </a:xfrm>
        </p:spPr>
        <p:txBody>
          <a:bodyPr>
            <a:normAutofit fontScale="92500"/>
          </a:bodyPr>
          <a:lstStyle/>
          <a:p>
            <a:pPr marL="0" indent="0">
              <a:lnSpc>
                <a:spcPct val="110000"/>
              </a:lnSpc>
              <a:spcAft>
                <a:spcPts val="900"/>
              </a:spcAft>
              <a:buNone/>
            </a:pPr>
            <a:r>
              <a:rPr lang="en-US" dirty="0"/>
              <a:t>It states “(c) </a:t>
            </a:r>
            <a:r>
              <a:rPr lang="en-US" i="1" dirty="0"/>
              <a:t>Emergency Removal. </a:t>
            </a:r>
            <a:r>
              <a:rPr lang="en-US" dirty="0"/>
              <a:t>Nothing in this part precludes a recipient from removing a respondent from the recipient’s education program or activity on an emergency basis, provided that the recipient undertakes an individualized safety and risk analysis, determines that an immediate threat to the physical health or safety of any student or other individual arising from the allegations of sexual harassment justifies removal, and provides the respondent with notice and an opportunity to challenge the decision immediately following the removal.”</a:t>
            </a:r>
          </a:p>
          <a:p>
            <a:pPr lvl="1" indent="0">
              <a:spcAft>
                <a:spcPts val="900"/>
              </a:spcAft>
              <a:buNone/>
            </a:pPr>
            <a:endParaRPr lang="en-US" dirty="0"/>
          </a:p>
          <a:p>
            <a:pPr lvl="1" indent="0">
              <a:spcAft>
                <a:spcPts val="900"/>
              </a:spcAft>
              <a:buNone/>
            </a:pPr>
            <a:endParaRPr lang="en-US" dirty="0"/>
          </a:p>
          <a:p>
            <a:pPr lvl="1" indent="0">
              <a:spcAft>
                <a:spcPts val="900"/>
              </a:spcAft>
              <a:buNone/>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88</a:t>
            </a:fld>
            <a:endParaRPr lang="en-US" dirty="0"/>
          </a:p>
        </p:txBody>
      </p:sp>
    </p:spTree>
    <p:extLst>
      <p:ext uri="{BB962C8B-B14F-4D97-AF65-F5344CB8AC3E}">
        <p14:creationId xmlns:p14="http://schemas.microsoft.com/office/powerpoint/2010/main" val="23241735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2" y="762000"/>
            <a:ext cx="8341645" cy="721896"/>
          </a:xfrm>
        </p:spPr>
        <p:txBody>
          <a:bodyPr>
            <a:noAutofit/>
          </a:bodyPr>
          <a:lstStyle/>
          <a:p>
            <a:pPr indent="-428625">
              <a:lnSpc>
                <a:spcPts val="3400"/>
              </a:lnSpc>
              <a:spcAft>
                <a:spcPts val="900"/>
              </a:spcAft>
            </a:pPr>
            <a:r>
              <a:rPr lang="en-US" sz="4000" dirty="0"/>
              <a:t>TIXC: Emergency Removal</a:t>
            </a:r>
            <a:br>
              <a:rPr lang="en-US" sz="4000" dirty="0"/>
            </a:br>
            <a:r>
              <a:rPr lang="en-US" sz="3200" dirty="0"/>
              <a:t>34. C.F.R § 106.44(c):</a:t>
            </a:r>
          </a:p>
        </p:txBody>
      </p:sp>
      <p:sp>
        <p:nvSpPr>
          <p:cNvPr id="7" name="Text Placeholder 6"/>
          <p:cNvSpPr>
            <a:spLocks noGrp="1"/>
          </p:cNvSpPr>
          <p:nvPr>
            <p:ph type="body" sz="quarter" idx="17"/>
          </p:nvPr>
        </p:nvSpPr>
        <p:spPr>
          <a:xfrm>
            <a:off x="501041" y="1712496"/>
            <a:ext cx="8241655" cy="4840704"/>
          </a:xfrm>
        </p:spPr>
        <p:txBody>
          <a:bodyPr>
            <a:normAutofit fontScale="92500" lnSpcReduction="20000"/>
          </a:bodyPr>
          <a:lstStyle/>
          <a:p>
            <a:pPr marL="0" lvl="2" indent="0">
              <a:lnSpc>
                <a:spcPct val="110000"/>
              </a:lnSpc>
              <a:spcBef>
                <a:spcPts val="0"/>
              </a:spcBef>
              <a:spcAft>
                <a:spcPts val="0"/>
              </a:spcAft>
              <a:buNone/>
            </a:pPr>
            <a:r>
              <a:rPr lang="en-US" sz="3000" dirty="0">
                <a:latin typeface="Calibri" panose="020F0502020204030204" pitchFamily="34" charset="0"/>
                <a:cs typeface="Calibri" panose="020F0502020204030204" pitchFamily="34" charset="0"/>
              </a:rPr>
              <a:t>Does this decision fall to the TIXC at your institution?</a:t>
            </a:r>
          </a:p>
          <a:p>
            <a:pPr marL="1028700" lvl="2" indent="-342900">
              <a:lnSpc>
                <a:spcPct val="110000"/>
              </a:lnSpc>
              <a:spcBef>
                <a:spcPts val="0"/>
              </a:spcBef>
              <a:spcAft>
                <a:spcPts val="12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Current policy and practice</a:t>
            </a:r>
          </a:p>
          <a:p>
            <a:pPr marL="0" lvl="2">
              <a:lnSpc>
                <a:spcPct val="110000"/>
              </a:lnSpc>
              <a:spcBef>
                <a:spcPts val="0"/>
              </a:spcBef>
              <a:spcAft>
                <a:spcPts val="0"/>
              </a:spcAft>
              <a:buSzPct val="100000"/>
            </a:pPr>
            <a:r>
              <a:rPr lang="en-US" sz="3000" dirty="0">
                <a:latin typeface="Calibri" panose="020F0502020204030204" pitchFamily="34" charset="0"/>
                <a:cs typeface="Calibri" panose="020F0502020204030204" pitchFamily="34" charset="0"/>
              </a:rPr>
              <a:t>New Regs require:</a:t>
            </a:r>
          </a:p>
          <a:p>
            <a:pPr marL="1028700" lvl="2" indent="-342900">
              <a:lnSpc>
                <a:spcPct val="110000"/>
              </a:lnSpc>
              <a:spcBef>
                <a:spcPts val="0"/>
              </a:spcBef>
              <a:spcAft>
                <a:spcPts val="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Individualized safety and risk analysis</a:t>
            </a:r>
          </a:p>
          <a:p>
            <a:pPr marL="1028700" lvl="2" indent="-342900">
              <a:lnSpc>
                <a:spcPct val="110000"/>
              </a:lnSpc>
              <a:spcBef>
                <a:spcPts val="0"/>
              </a:spcBef>
              <a:spcAft>
                <a:spcPts val="12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The existence of an immediate threat to the physical health or safety of any student/individual arising from the allegations</a:t>
            </a:r>
          </a:p>
          <a:p>
            <a:pPr marL="0" lvl="1" indent="0">
              <a:lnSpc>
                <a:spcPct val="110000"/>
              </a:lnSpc>
              <a:spcBef>
                <a:spcPts val="0"/>
              </a:spcBef>
              <a:spcAft>
                <a:spcPts val="0"/>
              </a:spcAft>
              <a:buSzPct val="100000"/>
              <a:buNone/>
            </a:pPr>
            <a:r>
              <a:rPr lang="en-US" sz="3000" dirty="0">
                <a:latin typeface="Calibri" panose="020F0502020204030204" pitchFamily="34" charset="0"/>
                <a:cs typeface="Calibri" panose="020F0502020204030204" pitchFamily="34" charset="0"/>
              </a:rPr>
              <a:t>Respondent is entitled to:</a:t>
            </a:r>
          </a:p>
          <a:p>
            <a:pPr marL="1028700" lvl="2" indent="-342900">
              <a:lnSpc>
                <a:spcPct val="110000"/>
              </a:lnSpc>
              <a:spcBef>
                <a:spcPts val="0"/>
              </a:spcBef>
              <a:spcAft>
                <a:spcPts val="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Notice, and</a:t>
            </a:r>
          </a:p>
          <a:p>
            <a:pPr marL="1028700" lvl="2" indent="-342900">
              <a:lnSpc>
                <a:spcPct val="110000"/>
              </a:lnSpc>
              <a:spcBef>
                <a:spcPts val="0"/>
              </a:spcBef>
              <a:spcAft>
                <a:spcPts val="1200"/>
              </a:spcAft>
              <a:buFont typeface="Calibri" panose="020F0502020204030204" pitchFamily="34" charset="0"/>
              <a:buChar char="̶"/>
            </a:pPr>
            <a:r>
              <a:rPr lang="en-US" sz="2600" dirty="0">
                <a:latin typeface="Calibri" panose="020F0502020204030204" pitchFamily="34" charset="0"/>
                <a:cs typeface="Calibri" panose="020F0502020204030204" pitchFamily="34" charset="0"/>
              </a:rPr>
              <a:t>Opportunity to be heard</a:t>
            </a:r>
          </a:p>
          <a:p>
            <a:pPr marL="685800" lvl="1" indent="-342900">
              <a:lnSpc>
                <a:spcPct val="110000"/>
              </a:lnSpc>
              <a:spcBef>
                <a:spcPts val="0"/>
              </a:spcBef>
              <a:spcAft>
                <a:spcPts val="0"/>
              </a:spcAft>
            </a:pPr>
            <a:r>
              <a:rPr lang="en-US" sz="2600" dirty="0">
                <a:latin typeface="Calibri" panose="020F0502020204030204" pitchFamily="34" charset="0"/>
                <a:cs typeface="Calibri" panose="020F0502020204030204" pitchFamily="34" charset="0"/>
              </a:rPr>
              <a:t>Does not modify Section 504 or ADA rights</a:t>
            </a:r>
          </a:p>
          <a:p>
            <a:pPr marL="685800" lvl="1" indent="-342900">
              <a:lnSpc>
                <a:spcPct val="110000"/>
              </a:lnSpc>
              <a:spcBef>
                <a:spcPts val="0"/>
              </a:spcBef>
              <a:spcAft>
                <a:spcPts val="0"/>
              </a:spcAft>
            </a:pPr>
            <a:r>
              <a:rPr lang="en-US" sz="2600" dirty="0">
                <a:latin typeface="Calibri" panose="020F0502020204030204" pitchFamily="34" charset="0"/>
                <a:cs typeface="Calibri" panose="020F0502020204030204" pitchFamily="34" charset="0"/>
              </a:rPr>
              <a:t>Can place a non-student respondent on administrative leave</a:t>
            </a:r>
          </a:p>
          <a:p>
            <a:pPr lvl="3" indent="0">
              <a:spcAft>
                <a:spcPts val="900"/>
              </a:spcAft>
              <a:buNone/>
            </a:pPr>
            <a:endParaRPr lang="en-US" sz="2600" dirty="0">
              <a:latin typeface="Calibri" panose="020F0502020204030204" pitchFamily="34" charset="0"/>
              <a:cs typeface="Calibri" panose="020F0502020204030204" pitchFamily="34" charset="0"/>
            </a:endParaRPr>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89</a:t>
            </a:fld>
            <a:endParaRPr lang="en-US" dirty="0"/>
          </a:p>
        </p:txBody>
      </p:sp>
    </p:spTree>
    <p:extLst>
      <p:ext uri="{BB962C8B-B14F-4D97-AF65-F5344CB8AC3E}">
        <p14:creationId xmlns:p14="http://schemas.microsoft.com/office/powerpoint/2010/main" val="770330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 Hand writing in daily planer"/>
          <p:cNvPicPr>
            <a:picLocks noGrp="1" noChangeAspect="1"/>
          </p:cNvPicPr>
          <p:nvPr>
            <p:ph type="pic" sz="quarter" idx="21"/>
          </p:nvPr>
        </p:nvPicPr>
        <p:blipFill>
          <a:blip r:embed="rId3" cstate="email">
            <a:extLst>
              <a:ext uri="{28A0092B-C50C-407E-A947-70E740481C1C}">
                <a14:useLocalDpi xmlns:a14="http://schemas.microsoft.com/office/drawing/2010/main"/>
              </a:ext>
            </a:extLst>
          </a:blip>
          <a:srcRect l="12529" r="12529"/>
          <a:stretch>
            <a:fillRect/>
          </a:stretch>
        </p:blipFill>
        <p:spPr/>
      </p:pic>
      <p:sp>
        <p:nvSpPr>
          <p:cNvPr id="4" name="Title 3"/>
          <p:cNvSpPr>
            <a:spLocks noGrp="1"/>
          </p:cNvSpPr>
          <p:nvPr>
            <p:ph type="title"/>
          </p:nvPr>
        </p:nvSpPr>
        <p:spPr>
          <a:xfrm>
            <a:off x="328612" y="4528387"/>
            <a:ext cx="8465345" cy="1339014"/>
          </a:xfrm>
        </p:spPr>
        <p:txBody>
          <a:bodyPr/>
          <a:lstStyle/>
          <a:p>
            <a:r>
              <a:rPr lang="en-US" dirty="0">
                <a:solidFill>
                  <a:srgbClr val="0155A6"/>
                </a:solidFill>
              </a:rPr>
              <a:t>What do Title IX Coordinators need to do to Implement Title IX Policies?</a:t>
            </a:r>
          </a:p>
        </p:txBody>
      </p:sp>
    </p:spTree>
    <p:extLst>
      <p:ext uri="{BB962C8B-B14F-4D97-AF65-F5344CB8AC3E}">
        <p14:creationId xmlns:p14="http://schemas.microsoft.com/office/powerpoint/2010/main" val="250077662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533400"/>
            <a:ext cx="8341645" cy="981397"/>
          </a:xfrm>
        </p:spPr>
        <p:txBody>
          <a:bodyPr>
            <a:noAutofit/>
          </a:bodyPr>
          <a:lstStyle/>
          <a:p>
            <a:pPr indent="-428625">
              <a:lnSpc>
                <a:spcPts val="3400"/>
              </a:lnSpc>
              <a:spcAft>
                <a:spcPts val="900"/>
              </a:spcAft>
            </a:pPr>
            <a:r>
              <a:rPr lang="en-US" sz="3200" dirty="0"/>
              <a:t>TIXC: Signing a Formal Complaint </a:t>
            </a:r>
            <a:br>
              <a:rPr lang="en-US" sz="3200" dirty="0"/>
            </a:br>
            <a:r>
              <a:rPr lang="en-US" sz="3200" dirty="0"/>
              <a:t>34. C.F.R § 106.30(a)</a:t>
            </a:r>
          </a:p>
        </p:txBody>
      </p:sp>
      <p:sp>
        <p:nvSpPr>
          <p:cNvPr id="7" name="Text Placeholder 6"/>
          <p:cNvSpPr>
            <a:spLocks noGrp="1"/>
          </p:cNvSpPr>
          <p:nvPr>
            <p:ph type="body" sz="quarter" idx="17"/>
          </p:nvPr>
        </p:nvSpPr>
        <p:spPr>
          <a:xfrm>
            <a:off x="609600" y="1712496"/>
            <a:ext cx="8001000" cy="5145504"/>
          </a:xfrm>
        </p:spPr>
        <p:txBody>
          <a:bodyPr>
            <a:normAutofit/>
          </a:bodyPr>
          <a:lstStyle/>
          <a:p>
            <a:pPr marL="0" indent="0">
              <a:spcAft>
                <a:spcPts val="900"/>
              </a:spcAft>
              <a:buNone/>
            </a:pPr>
            <a:r>
              <a:rPr lang="en-US" sz="3200" dirty="0"/>
              <a:t>“…Where the Title IX Coordinator signs a formal complaint, the Title IX Coordinator is not a complainant or otherwise a party under this part or under section 106.45, and must comply with the requirements of this part, including section 106.45(b)(1)(iii).”</a:t>
            </a:r>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90</a:t>
            </a:fld>
            <a:endParaRPr lang="en-US" dirty="0"/>
          </a:p>
        </p:txBody>
      </p:sp>
    </p:spTree>
    <p:extLst>
      <p:ext uri="{BB962C8B-B14F-4D97-AF65-F5344CB8AC3E}">
        <p14:creationId xmlns:p14="http://schemas.microsoft.com/office/powerpoint/2010/main" val="134923913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9962" y="457200"/>
            <a:ext cx="8341645" cy="981397"/>
          </a:xfrm>
        </p:spPr>
        <p:txBody>
          <a:bodyPr>
            <a:noAutofit/>
          </a:bodyPr>
          <a:lstStyle/>
          <a:p>
            <a:pPr indent="-428625">
              <a:lnSpc>
                <a:spcPts val="3400"/>
              </a:lnSpc>
              <a:spcAft>
                <a:spcPts val="900"/>
              </a:spcAft>
            </a:pPr>
            <a:r>
              <a:rPr lang="en-US" sz="3200" dirty="0"/>
              <a:t>TIXC: Signing a Formal Complaint</a:t>
            </a:r>
            <a:br>
              <a:rPr lang="en-US" sz="3200" dirty="0"/>
            </a:br>
            <a:r>
              <a:rPr lang="en-US" sz="3200" dirty="0"/>
              <a:t>Role of the TIXC 1 of 2</a:t>
            </a:r>
          </a:p>
        </p:txBody>
      </p:sp>
      <p:sp>
        <p:nvSpPr>
          <p:cNvPr id="7" name="Text Placeholder 6"/>
          <p:cNvSpPr>
            <a:spLocks noGrp="1"/>
          </p:cNvSpPr>
          <p:nvPr>
            <p:ph type="body" sz="quarter" idx="17"/>
          </p:nvPr>
        </p:nvSpPr>
        <p:spPr>
          <a:xfrm>
            <a:off x="533399" y="1712496"/>
            <a:ext cx="8209297" cy="4840704"/>
          </a:xfrm>
        </p:spPr>
        <p:txBody>
          <a:bodyPr>
            <a:normAutofit fontScale="92500" lnSpcReduction="10000"/>
          </a:bodyPr>
          <a:lstStyle/>
          <a:p>
            <a:pPr marL="0" indent="0">
              <a:spcAft>
                <a:spcPts val="900"/>
              </a:spcAft>
              <a:buNone/>
            </a:pPr>
            <a:r>
              <a:rPr lang="en-US" sz="3200" dirty="0"/>
              <a:t>Considerations:</a:t>
            </a:r>
            <a:endParaRPr lang="en-US" dirty="0"/>
          </a:p>
          <a:p>
            <a:pPr marL="342900" indent="-342900">
              <a:spcAft>
                <a:spcPts val="900"/>
              </a:spcAft>
              <a:buFont typeface="Arial" panose="020B0604020202020204" pitchFamily="34" charset="0"/>
              <a:buChar char="•"/>
            </a:pPr>
            <a:r>
              <a:rPr lang="en-US" dirty="0"/>
              <a:t>2018 NPRM § 106.44(b)(2) – previously required Title IX Coordinators to file a formal complaint after receiving multiple reports about the same respondent.  </a:t>
            </a:r>
          </a:p>
          <a:p>
            <a:pPr marL="342900" indent="-342900">
              <a:spcAft>
                <a:spcPts val="900"/>
              </a:spcAft>
              <a:buFont typeface="Arial" panose="020B0604020202020204" pitchFamily="34" charset="0"/>
              <a:buChar char="•"/>
            </a:pPr>
            <a:r>
              <a:rPr lang="en-US" dirty="0"/>
              <a:t>This provision has been removed in the final regs – Preamble, p. 30216</a:t>
            </a:r>
          </a:p>
          <a:p>
            <a:pPr marL="342900" indent="-342900">
              <a:spcAft>
                <a:spcPts val="900"/>
              </a:spcAft>
              <a:buFont typeface="Arial" panose="020B0604020202020204" pitchFamily="34" charset="0"/>
              <a:buChar char="•"/>
            </a:pPr>
            <a:r>
              <a:rPr lang="en-US" dirty="0"/>
              <a:t>“Removing this proposed revision means that Title IX Coordinators retain discretion, but are not required, to sign formal complaints after receiving multiple reports of potential sexual harassment against the same respondent.”</a:t>
            </a:r>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91</a:t>
            </a:fld>
            <a:endParaRPr lang="en-US" dirty="0"/>
          </a:p>
        </p:txBody>
      </p:sp>
    </p:spTree>
    <p:extLst>
      <p:ext uri="{BB962C8B-B14F-4D97-AF65-F5344CB8AC3E}">
        <p14:creationId xmlns:p14="http://schemas.microsoft.com/office/powerpoint/2010/main" val="65623517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1051" y="457200"/>
            <a:ext cx="8341645" cy="981397"/>
          </a:xfrm>
        </p:spPr>
        <p:txBody>
          <a:bodyPr>
            <a:noAutofit/>
          </a:bodyPr>
          <a:lstStyle/>
          <a:p>
            <a:pPr indent="-428625">
              <a:lnSpc>
                <a:spcPts val="3400"/>
              </a:lnSpc>
              <a:spcAft>
                <a:spcPts val="900"/>
              </a:spcAft>
            </a:pPr>
            <a:r>
              <a:rPr lang="en-US" sz="3200" dirty="0"/>
              <a:t>TIXC: Signing a Formal Complaint</a:t>
            </a:r>
            <a:br>
              <a:rPr lang="en-US" sz="3200" dirty="0"/>
            </a:br>
            <a:r>
              <a:rPr lang="en-US" sz="3200" dirty="0"/>
              <a:t>Role of the TIXC 2 of 2</a:t>
            </a:r>
          </a:p>
        </p:txBody>
      </p:sp>
      <p:sp>
        <p:nvSpPr>
          <p:cNvPr id="7" name="Text Placeholder 6"/>
          <p:cNvSpPr>
            <a:spLocks noGrp="1"/>
          </p:cNvSpPr>
          <p:nvPr>
            <p:ph type="body" sz="quarter" idx="17"/>
          </p:nvPr>
        </p:nvSpPr>
        <p:spPr>
          <a:xfrm>
            <a:off x="533399" y="1712496"/>
            <a:ext cx="8209297" cy="5145504"/>
          </a:xfrm>
        </p:spPr>
        <p:txBody>
          <a:bodyPr>
            <a:normAutofit/>
          </a:bodyPr>
          <a:lstStyle/>
          <a:p>
            <a:pPr marL="0" indent="0">
              <a:spcBef>
                <a:spcPts val="600"/>
              </a:spcBef>
              <a:spcAft>
                <a:spcPts val="600"/>
              </a:spcAft>
              <a:buNone/>
            </a:pPr>
            <a:r>
              <a:rPr lang="en-US" sz="3200" dirty="0"/>
              <a:t>When a Title IX Coordinator does sign a formal complaint </a:t>
            </a:r>
          </a:p>
          <a:p>
            <a:pPr marL="342900" lvl="1" indent="-342900">
              <a:spcBef>
                <a:spcPts val="1200"/>
              </a:spcBef>
              <a:spcAft>
                <a:spcPts val="900"/>
              </a:spcAft>
              <a:buSzPct val="100000"/>
            </a:pPr>
            <a:r>
              <a:rPr lang="en-US" sz="2800" dirty="0">
                <a:latin typeface="Calibri" panose="020F0502020204030204" pitchFamily="34" charset="0"/>
                <a:cs typeface="Calibri" panose="020F0502020204030204" pitchFamily="34" charset="0"/>
              </a:rPr>
              <a:t>Doesn’t act as a complainant under § 106.45 (during the grievance process) </a:t>
            </a:r>
          </a:p>
          <a:p>
            <a:pPr lvl="3">
              <a:spcAft>
                <a:spcPts val="900"/>
              </a:spcAft>
              <a:buClr>
                <a:srgbClr val="404040"/>
              </a:buClr>
              <a:buFont typeface="Calibri" panose="020F0502020204030204" pitchFamily="34" charset="0"/>
              <a:buChar char="̶"/>
            </a:pPr>
            <a:r>
              <a:rPr lang="en-US" sz="2400" dirty="0"/>
              <a:t>Not participating in the investigation</a:t>
            </a:r>
          </a:p>
          <a:p>
            <a:pPr lvl="3">
              <a:spcAft>
                <a:spcPts val="900"/>
              </a:spcAft>
              <a:buClr>
                <a:srgbClr val="404040"/>
              </a:buClr>
              <a:buFont typeface="Calibri" panose="020F0502020204030204" pitchFamily="34" charset="0"/>
              <a:buChar char="̶"/>
            </a:pPr>
            <a:r>
              <a:rPr lang="en-US" sz="2400" dirty="0"/>
              <a:t>Not cross-examining witnesses on behalf of the Claimant at the hearing</a:t>
            </a:r>
          </a:p>
          <a:p>
            <a:pPr lvl="3">
              <a:spcAft>
                <a:spcPts val="900"/>
              </a:spcAft>
              <a:buClr>
                <a:srgbClr val="404040"/>
              </a:buClr>
              <a:buFont typeface="Calibri" panose="020F0502020204030204" pitchFamily="34" charset="0"/>
              <a:buChar char="̶"/>
            </a:pPr>
            <a:r>
              <a:rPr lang="en-US" sz="2400" dirty="0"/>
              <a:t>Must remain free from conflicts of interest and bias, and must serve impartially </a:t>
            </a:r>
          </a:p>
          <a:p>
            <a:pPr lvl="3">
              <a:spcAft>
                <a:spcPts val="900"/>
              </a:spcAft>
              <a:buClr>
                <a:srgbClr val="404040"/>
              </a:buClr>
              <a:buFont typeface="Calibri" panose="020F0502020204030204" pitchFamily="34" charset="0"/>
              <a:buChar char="̶"/>
            </a:pPr>
            <a:r>
              <a:rPr lang="en-US" sz="2400" dirty="0"/>
              <a:t>Complainant is not obligated to participate in the ensuing grievance process</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92</a:t>
            </a:fld>
            <a:endParaRPr lang="en-US" dirty="0"/>
          </a:p>
        </p:txBody>
      </p:sp>
    </p:spTree>
    <p:extLst>
      <p:ext uri="{BB962C8B-B14F-4D97-AF65-F5344CB8AC3E}">
        <p14:creationId xmlns:p14="http://schemas.microsoft.com/office/powerpoint/2010/main" val="320183131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6271" y="457201"/>
            <a:ext cx="8341645" cy="1255296"/>
          </a:xfrm>
        </p:spPr>
        <p:txBody>
          <a:bodyPr anchor="ctr">
            <a:normAutofit/>
          </a:bodyPr>
          <a:lstStyle/>
          <a:p>
            <a:pPr indent="-428625">
              <a:lnSpc>
                <a:spcPts val="3400"/>
              </a:lnSpc>
              <a:spcAft>
                <a:spcPts val="900"/>
              </a:spcAft>
            </a:pPr>
            <a:r>
              <a:rPr lang="en-US" sz="3600" dirty="0"/>
              <a:t>TIXC: Consolidation of Formal </a:t>
            </a:r>
            <a:br>
              <a:rPr lang="en-US" sz="3600" dirty="0"/>
            </a:br>
            <a:r>
              <a:rPr lang="en-US" sz="3600" dirty="0"/>
              <a:t>Complaints </a:t>
            </a:r>
            <a:r>
              <a:rPr lang="en-US" sz="2400" dirty="0"/>
              <a:t>34. C.F.R § 106.45(b)(4)</a:t>
            </a:r>
          </a:p>
        </p:txBody>
      </p:sp>
      <p:sp>
        <p:nvSpPr>
          <p:cNvPr id="7" name="Text Placeholder 6"/>
          <p:cNvSpPr>
            <a:spLocks noGrp="1"/>
          </p:cNvSpPr>
          <p:nvPr>
            <p:ph type="body" sz="quarter" idx="17"/>
          </p:nvPr>
        </p:nvSpPr>
        <p:spPr>
          <a:xfrm>
            <a:off x="342379" y="1905000"/>
            <a:ext cx="8437896" cy="4154904"/>
          </a:xfrm>
        </p:spPr>
        <p:txBody>
          <a:bodyPr>
            <a:normAutofit/>
          </a:bodyPr>
          <a:lstStyle/>
          <a:p>
            <a:pPr marL="576263" lvl="1" indent="-376238">
              <a:spcAft>
                <a:spcPts val="900"/>
              </a:spcAft>
            </a:pPr>
            <a:r>
              <a:rPr lang="en-US" sz="2800" dirty="0">
                <a:latin typeface="Calibri" panose="020F0502020204030204" pitchFamily="34" charset="0"/>
                <a:cs typeface="Calibri" panose="020F0502020204030204" pitchFamily="34" charset="0"/>
              </a:rPr>
              <a:t>“A recipient may consolidate formal complaints as to allegations of sexual harassment…by more than one complainant against one or more respondents… where the allegations of sexual harassment arise </a:t>
            </a:r>
            <a:r>
              <a:rPr lang="en-US" sz="2800" b="1" dirty="0">
                <a:latin typeface="Calibri" panose="020F0502020204030204" pitchFamily="34" charset="0"/>
                <a:cs typeface="Calibri" panose="020F0502020204030204" pitchFamily="34" charset="0"/>
              </a:rPr>
              <a:t>out of the same facts or circumstances.”</a:t>
            </a:r>
          </a:p>
          <a:p>
            <a:pPr marL="1314450" lvl="3" indent="-460375">
              <a:spcAft>
                <a:spcPts val="900"/>
              </a:spcAft>
              <a:buClr>
                <a:srgbClr val="404040"/>
              </a:buClr>
            </a:pPr>
            <a:r>
              <a:rPr lang="en-US" sz="2800" dirty="0">
                <a:latin typeface="Calibri" panose="020F0502020204030204" pitchFamily="34" charset="0"/>
                <a:cs typeface="Calibri" panose="020F0502020204030204" pitchFamily="34" charset="0"/>
              </a:rPr>
              <a:t>“May” = permissive, not required</a:t>
            </a:r>
          </a:p>
          <a:p>
            <a:pPr marL="1314450" lvl="3" indent="-460375">
              <a:spcAft>
                <a:spcPts val="900"/>
              </a:spcAft>
              <a:buClr>
                <a:srgbClr val="404040"/>
              </a:buClr>
            </a:pPr>
            <a:r>
              <a:rPr lang="en-US" sz="2800" dirty="0">
                <a:solidFill>
                  <a:srgbClr val="0176BB"/>
                </a:solidFill>
                <a:latin typeface="Calibri" panose="020F0502020204030204" pitchFamily="34" charset="0"/>
                <a:cs typeface="Calibri" panose="020F0502020204030204" pitchFamily="34" charset="0"/>
              </a:rPr>
              <a:t>What about similar conduct but different facts/circumstances?</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93</a:t>
            </a:fld>
            <a:endParaRPr lang="en-US" dirty="0"/>
          </a:p>
        </p:txBody>
      </p:sp>
    </p:spTree>
    <p:extLst>
      <p:ext uri="{BB962C8B-B14F-4D97-AF65-F5344CB8AC3E}">
        <p14:creationId xmlns:p14="http://schemas.microsoft.com/office/powerpoint/2010/main" val="12678072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713" y="457200"/>
            <a:ext cx="8341645" cy="1024098"/>
          </a:xfrm>
        </p:spPr>
        <p:txBody>
          <a:bodyPr>
            <a:noAutofit/>
          </a:bodyPr>
          <a:lstStyle/>
          <a:p>
            <a:pPr indent="-428625">
              <a:spcAft>
                <a:spcPts val="900"/>
              </a:spcAft>
            </a:pPr>
            <a:r>
              <a:rPr lang="en-US" sz="3600" dirty="0"/>
              <a:t>TIXC: Informal Resolution</a:t>
            </a:r>
            <a:br>
              <a:rPr lang="en-US" sz="3600" dirty="0"/>
            </a:br>
            <a:r>
              <a:rPr lang="en-US" sz="3200" dirty="0"/>
              <a:t>34. C.F.R § 106.45(b)(9) </a:t>
            </a:r>
            <a:r>
              <a:rPr lang="en-US" sz="2800" dirty="0"/>
              <a:t>1 of 8</a:t>
            </a:r>
          </a:p>
        </p:txBody>
      </p:sp>
      <p:sp>
        <p:nvSpPr>
          <p:cNvPr id="7" name="Text Placeholder 6"/>
          <p:cNvSpPr>
            <a:spLocks noGrp="1"/>
          </p:cNvSpPr>
          <p:nvPr>
            <p:ph type="body" sz="quarter" idx="17"/>
          </p:nvPr>
        </p:nvSpPr>
        <p:spPr>
          <a:xfrm>
            <a:off x="397713" y="1784350"/>
            <a:ext cx="8341645" cy="4572000"/>
          </a:xfrm>
        </p:spPr>
        <p:txBody>
          <a:bodyPr>
            <a:normAutofit/>
          </a:bodyPr>
          <a:lstStyle/>
          <a:p>
            <a:pPr marL="342900" indent="-342900">
              <a:spcAft>
                <a:spcPts val="900"/>
              </a:spcAft>
              <a:buFont typeface="Arial" panose="020B0604020202020204" pitchFamily="34" charset="0"/>
              <a:buChar char="•"/>
            </a:pPr>
            <a:r>
              <a:rPr lang="en-US" dirty="0">
                <a:solidFill>
                  <a:schemeClr val="tx1"/>
                </a:solidFill>
              </a:rPr>
              <a:t>“I don’t want the respondent to be punished; I just want them to realize how bad this event was for me.” Preamble, p. 30399 (Official)</a:t>
            </a:r>
          </a:p>
          <a:p>
            <a:pPr marL="342900" indent="-342900">
              <a:spcAft>
                <a:spcPts val="900"/>
              </a:spcAft>
              <a:buFont typeface="Arial" panose="020B0604020202020204" pitchFamily="34" charset="0"/>
              <a:buChar char="•"/>
            </a:pPr>
            <a:r>
              <a:rPr lang="en-US" dirty="0">
                <a:solidFill>
                  <a:schemeClr val="tx1"/>
                </a:solidFill>
              </a:rPr>
              <a:t>Informal Resolution is </a:t>
            </a:r>
            <a:r>
              <a:rPr lang="en-US" u="sng" dirty="0">
                <a:solidFill>
                  <a:schemeClr val="tx1"/>
                </a:solidFill>
              </a:rPr>
              <a:t>permitted</a:t>
            </a:r>
            <a:r>
              <a:rPr lang="en-US" dirty="0">
                <a:solidFill>
                  <a:schemeClr val="tx1"/>
                </a:solidFill>
              </a:rPr>
              <a:t> but not </a:t>
            </a:r>
            <a:r>
              <a:rPr lang="en-US" u="sng" dirty="0">
                <a:solidFill>
                  <a:schemeClr val="tx1"/>
                </a:solidFill>
              </a:rPr>
              <a:t>required </a:t>
            </a:r>
          </a:p>
          <a:p>
            <a:pPr marL="1314450" lvl="3" indent="-460375">
              <a:spcAft>
                <a:spcPts val="900"/>
              </a:spcAft>
              <a:buClr>
                <a:srgbClr val="404040"/>
              </a:buClr>
            </a:pPr>
            <a:r>
              <a:rPr lang="en-US" sz="2800" dirty="0">
                <a:latin typeface="Calibri" panose="020F0502020204030204" pitchFamily="34" charset="0"/>
                <a:cs typeface="Calibri" panose="020F0502020204030204" pitchFamily="34" charset="0"/>
              </a:rPr>
              <a:t>“… at any time prior to reaching a determination regarding responsibility the recipient may facilitate an informal resolution process, such as mediation, that does not involve a full investigation and adjudication…” </a:t>
            </a:r>
          </a:p>
          <a:p>
            <a:pPr lvl="3">
              <a:spcAft>
                <a:spcPts val="900"/>
              </a:spcAft>
            </a:pPr>
            <a:endParaRPr lang="en-US" dirty="0">
              <a:latin typeface="Calibri" panose="020F0502020204030204" pitchFamily="34" charset="0"/>
              <a:cs typeface="Calibri" panose="020F0502020204030204" pitchFamily="34" charset="0"/>
            </a:endParaRPr>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94</a:t>
            </a:fld>
            <a:endParaRPr lang="en-US" dirty="0"/>
          </a:p>
        </p:txBody>
      </p:sp>
    </p:spTree>
    <p:extLst>
      <p:ext uri="{BB962C8B-B14F-4D97-AF65-F5344CB8AC3E}">
        <p14:creationId xmlns:p14="http://schemas.microsoft.com/office/powerpoint/2010/main" val="393825795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5596" y="533400"/>
            <a:ext cx="8341645" cy="967245"/>
          </a:xfrm>
        </p:spPr>
        <p:txBody>
          <a:bodyPr>
            <a:normAutofit fontScale="90000"/>
          </a:bodyPr>
          <a:lstStyle/>
          <a:p>
            <a:pPr indent="-428625">
              <a:spcAft>
                <a:spcPts val="900"/>
              </a:spcAft>
            </a:pPr>
            <a:r>
              <a:rPr lang="en-US" sz="4000" dirty="0"/>
              <a:t>TIXC: Informal Resolution</a:t>
            </a:r>
            <a:br>
              <a:rPr lang="en-US" sz="4000" dirty="0"/>
            </a:br>
            <a:r>
              <a:rPr lang="en-US" sz="3600" dirty="0"/>
              <a:t>34. C.F.R § 106.45(b)(9) </a:t>
            </a:r>
            <a:r>
              <a:rPr lang="en-US" sz="3100" dirty="0"/>
              <a:t>2 of 8</a:t>
            </a:r>
          </a:p>
        </p:txBody>
      </p:sp>
      <p:sp>
        <p:nvSpPr>
          <p:cNvPr id="7" name="Text Placeholder 6"/>
          <p:cNvSpPr>
            <a:spLocks noGrp="1"/>
          </p:cNvSpPr>
          <p:nvPr>
            <p:ph type="body" sz="quarter" idx="17"/>
          </p:nvPr>
        </p:nvSpPr>
        <p:spPr>
          <a:xfrm>
            <a:off x="533400" y="1712496"/>
            <a:ext cx="8205958" cy="4880536"/>
          </a:xfrm>
        </p:spPr>
        <p:txBody>
          <a:bodyPr>
            <a:normAutofit/>
          </a:bodyPr>
          <a:lstStyle/>
          <a:p>
            <a:pPr marL="0" indent="0">
              <a:spcAft>
                <a:spcPts val="900"/>
              </a:spcAft>
              <a:buNone/>
            </a:pPr>
            <a:r>
              <a:rPr lang="en-US" sz="3600" dirty="0"/>
              <a:t>No definition  </a:t>
            </a:r>
          </a:p>
          <a:p>
            <a:pPr marL="342900" lvl="1" indent="-342900">
              <a:spcBef>
                <a:spcPts val="1200"/>
              </a:spcBef>
              <a:spcAft>
                <a:spcPts val="900"/>
              </a:spcAft>
              <a:buSzPct val="100000"/>
            </a:pPr>
            <a:r>
              <a:rPr lang="en-US" sz="3200" dirty="0">
                <a:latin typeface="Calibri" panose="020F0502020204030204" pitchFamily="34" charset="0"/>
                <a:cs typeface="Calibri" panose="020F0502020204030204" pitchFamily="34" charset="0"/>
              </a:rPr>
              <a:t>“unnecessary”</a:t>
            </a:r>
          </a:p>
          <a:p>
            <a:pPr marL="342900" lvl="1" indent="-342900">
              <a:spcBef>
                <a:spcPts val="1200"/>
              </a:spcBef>
              <a:spcAft>
                <a:spcPts val="900"/>
              </a:spcAft>
              <a:buSzPct val="100000"/>
            </a:pPr>
            <a:r>
              <a:rPr lang="en-US" sz="3200" dirty="0">
                <a:latin typeface="Calibri" panose="020F0502020204030204" pitchFamily="34" charset="0"/>
                <a:cs typeface="Calibri" panose="020F0502020204030204" pitchFamily="34" charset="0"/>
              </a:rPr>
              <a:t>“Informal resolution may encompass a broad range of conflict resolution strategies, including, but not limited to, arbitration, mediation, or restorative justice.” p. 1370 (Unofficial)</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95</a:t>
            </a:fld>
            <a:endParaRPr lang="en-US" dirty="0"/>
          </a:p>
        </p:txBody>
      </p:sp>
    </p:spTree>
    <p:extLst>
      <p:ext uri="{BB962C8B-B14F-4D97-AF65-F5344CB8AC3E}">
        <p14:creationId xmlns:p14="http://schemas.microsoft.com/office/powerpoint/2010/main" val="154111362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713" y="381000"/>
            <a:ext cx="8341645" cy="1119645"/>
          </a:xfrm>
        </p:spPr>
        <p:txBody>
          <a:bodyPr>
            <a:normAutofit fontScale="90000"/>
          </a:bodyPr>
          <a:lstStyle/>
          <a:p>
            <a:pPr indent="-428625">
              <a:spcAft>
                <a:spcPts val="900"/>
              </a:spcAft>
            </a:pPr>
            <a:r>
              <a:rPr lang="en-US" sz="4000" dirty="0"/>
              <a:t>TIXC: Informal Resolution</a:t>
            </a:r>
            <a:br>
              <a:rPr lang="en-US" sz="4000" dirty="0"/>
            </a:br>
            <a:r>
              <a:rPr lang="en-US" sz="3600" dirty="0"/>
              <a:t>34. C.F.R § 106.45(b)(9) </a:t>
            </a:r>
            <a:r>
              <a:rPr lang="en-US" sz="3100" dirty="0"/>
              <a:t>3 of 8</a:t>
            </a:r>
            <a:endParaRPr lang="en-US" sz="2200" dirty="0"/>
          </a:p>
        </p:txBody>
      </p:sp>
      <p:sp>
        <p:nvSpPr>
          <p:cNvPr id="7" name="Text Placeholder 6"/>
          <p:cNvSpPr>
            <a:spLocks noGrp="1"/>
          </p:cNvSpPr>
          <p:nvPr>
            <p:ph type="body" sz="quarter" idx="17"/>
          </p:nvPr>
        </p:nvSpPr>
        <p:spPr>
          <a:xfrm>
            <a:off x="533400" y="1712496"/>
            <a:ext cx="8205958" cy="4880536"/>
          </a:xfrm>
        </p:spPr>
        <p:txBody>
          <a:bodyPr>
            <a:normAutofit/>
          </a:bodyPr>
          <a:lstStyle/>
          <a:p>
            <a:pPr marL="0" indent="0">
              <a:spcBef>
                <a:spcPts val="0"/>
              </a:spcBef>
              <a:spcAft>
                <a:spcPts val="1200"/>
              </a:spcAft>
              <a:buNone/>
            </a:pPr>
            <a:r>
              <a:rPr lang="en-US" sz="3200" dirty="0"/>
              <a:t>According to the Preamble,</a:t>
            </a:r>
          </a:p>
          <a:p>
            <a:pPr marL="914400" lvl="3" indent="-460375">
              <a:spcAft>
                <a:spcPts val="900"/>
              </a:spcAft>
              <a:buClr>
                <a:srgbClr val="404040"/>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The final regs do not require any recipient to offer informal resolution and preclude a party from being required to participate. Preamble, p. 30404 (Official)</a:t>
            </a:r>
          </a:p>
          <a:p>
            <a:pPr marL="914400" lvl="3" indent="-460375">
              <a:spcAft>
                <a:spcPts val="900"/>
              </a:spcAft>
              <a:buClr>
                <a:srgbClr val="404040"/>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“Recipients remain free to craft or not craft an informal resolution process to address sexual misconduct incidents.” Preamble, p. 30404 (Official)</a:t>
            </a:r>
          </a:p>
          <a:p>
            <a:pPr marL="914400" lvl="3" indent="-460375">
              <a:spcAft>
                <a:spcPts val="900"/>
              </a:spcAft>
              <a:buClr>
                <a:srgbClr val="404040"/>
              </a:buClr>
              <a:buSzPct val="100000"/>
              <a:buFont typeface="Arial" panose="020B0604020202020204" pitchFamily="34" charset="0"/>
              <a:buChar char="•"/>
            </a:pPr>
            <a:r>
              <a:rPr lang="en-US" sz="2400" dirty="0">
                <a:latin typeface="Calibri" panose="020F0502020204030204" pitchFamily="34" charset="0"/>
                <a:cs typeface="Calibri" panose="020F0502020204030204" pitchFamily="34" charset="0"/>
              </a:rPr>
              <a:t>“Nothing in 106.45(b)(9) prohibits recipients from using restorative justice as an informal resolution process to address sexual misconduct incidents.” Preamble, p. 30406 (Official)</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96</a:t>
            </a:fld>
            <a:endParaRPr lang="en-US" dirty="0"/>
          </a:p>
        </p:txBody>
      </p:sp>
    </p:spTree>
    <p:extLst>
      <p:ext uri="{BB962C8B-B14F-4D97-AF65-F5344CB8AC3E}">
        <p14:creationId xmlns:p14="http://schemas.microsoft.com/office/powerpoint/2010/main" val="7921380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713" y="304800"/>
            <a:ext cx="8341645" cy="1195845"/>
          </a:xfrm>
        </p:spPr>
        <p:txBody>
          <a:bodyPr>
            <a:normAutofit fontScale="90000"/>
          </a:bodyPr>
          <a:lstStyle/>
          <a:p>
            <a:pPr indent="-428625">
              <a:spcAft>
                <a:spcPts val="900"/>
              </a:spcAft>
            </a:pPr>
            <a:r>
              <a:rPr lang="en-US" sz="4000" dirty="0"/>
              <a:t>TIXC: Informal Resolution</a:t>
            </a:r>
            <a:br>
              <a:rPr lang="en-US" sz="4000" dirty="0"/>
            </a:br>
            <a:r>
              <a:rPr lang="en-US" sz="3600" dirty="0"/>
              <a:t>34. C.F.R § 106.45(b)(9) </a:t>
            </a:r>
            <a:r>
              <a:rPr lang="en-US" sz="3100" dirty="0"/>
              <a:t>4 of 8</a:t>
            </a:r>
            <a:endParaRPr lang="en-US" sz="2200" dirty="0"/>
          </a:p>
        </p:txBody>
      </p:sp>
      <p:sp>
        <p:nvSpPr>
          <p:cNvPr id="7" name="Text Placeholder 6"/>
          <p:cNvSpPr>
            <a:spLocks noGrp="1"/>
          </p:cNvSpPr>
          <p:nvPr>
            <p:ph type="body" sz="quarter" idx="17"/>
          </p:nvPr>
        </p:nvSpPr>
        <p:spPr>
          <a:xfrm>
            <a:off x="533400" y="1712496"/>
            <a:ext cx="8205958" cy="4880536"/>
          </a:xfrm>
        </p:spPr>
        <p:txBody>
          <a:bodyPr>
            <a:normAutofit/>
          </a:bodyPr>
          <a:lstStyle/>
          <a:p>
            <a:pPr marL="0" indent="0">
              <a:spcAft>
                <a:spcPts val="900"/>
              </a:spcAft>
              <a:buNone/>
            </a:pPr>
            <a:r>
              <a:rPr lang="en-US" sz="3200" dirty="0">
                <a:solidFill>
                  <a:prstClr val="black"/>
                </a:solidFill>
              </a:rPr>
              <a:t>Considerations:</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How will this affect reporting?</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Is Informal Resolution appropriate for some, all, or none of the reports at your institution?</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What role will the institution play in imposing sanctions as a result of an informal resolution?</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What if a complainant wants an admission of responsibility but doesn’t want the respondent to be punished?</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97</a:t>
            </a:fld>
            <a:endParaRPr lang="en-US" dirty="0"/>
          </a:p>
        </p:txBody>
      </p:sp>
    </p:spTree>
    <p:extLst>
      <p:ext uri="{BB962C8B-B14F-4D97-AF65-F5344CB8AC3E}">
        <p14:creationId xmlns:p14="http://schemas.microsoft.com/office/powerpoint/2010/main" val="35862024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9244" y="381000"/>
            <a:ext cx="8341645" cy="1119645"/>
          </a:xfrm>
        </p:spPr>
        <p:txBody>
          <a:bodyPr>
            <a:normAutofit fontScale="90000"/>
          </a:bodyPr>
          <a:lstStyle/>
          <a:p>
            <a:pPr indent="-428625">
              <a:spcAft>
                <a:spcPts val="900"/>
              </a:spcAft>
            </a:pPr>
            <a:r>
              <a:rPr lang="en-US" sz="4000" dirty="0"/>
              <a:t>TIXC: Informal Resolution</a:t>
            </a:r>
            <a:br>
              <a:rPr lang="en-US" sz="4000" dirty="0"/>
            </a:br>
            <a:r>
              <a:rPr lang="en-US" sz="3600" dirty="0"/>
              <a:t>34. C.F.R § 106.45(b)(9) </a:t>
            </a:r>
            <a:r>
              <a:rPr lang="en-US" sz="3100" dirty="0"/>
              <a:t>5 of 8</a:t>
            </a:r>
            <a:endParaRPr lang="en-US" sz="2200" dirty="0"/>
          </a:p>
        </p:txBody>
      </p:sp>
      <p:sp>
        <p:nvSpPr>
          <p:cNvPr id="7" name="Text Placeholder 6"/>
          <p:cNvSpPr>
            <a:spLocks noGrp="1"/>
          </p:cNvSpPr>
          <p:nvPr>
            <p:ph type="body" sz="quarter" idx="17"/>
          </p:nvPr>
        </p:nvSpPr>
        <p:spPr>
          <a:xfrm>
            <a:off x="609600" y="1712496"/>
            <a:ext cx="8129758" cy="4880536"/>
          </a:xfrm>
        </p:spPr>
        <p:txBody>
          <a:bodyPr>
            <a:normAutofit/>
          </a:bodyPr>
          <a:lstStyle/>
          <a:p>
            <a:pPr marL="0" indent="0">
              <a:spcAft>
                <a:spcPts val="900"/>
              </a:spcAft>
              <a:buNone/>
            </a:pPr>
            <a:r>
              <a:rPr lang="en-US" sz="3200" dirty="0"/>
              <a:t>Prohibition on Informal Resolution</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Recipients are categorically prohibited from offering or facilitating an informal resolution process to resolve allegations that an employee sexually harassed a student  106.45(b)(9)(iii)</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98</a:t>
            </a:fld>
            <a:endParaRPr lang="en-US" dirty="0"/>
          </a:p>
        </p:txBody>
      </p:sp>
    </p:spTree>
    <p:extLst>
      <p:ext uri="{BB962C8B-B14F-4D97-AF65-F5344CB8AC3E}">
        <p14:creationId xmlns:p14="http://schemas.microsoft.com/office/powerpoint/2010/main" val="22969420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7713" y="381000"/>
            <a:ext cx="8341645" cy="1119645"/>
          </a:xfrm>
        </p:spPr>
        <p:txBody>
          <a:bodyPr>
            <a:normAutofit fontScale="90000"/>
          </a:bodyPr>
          <a:lstStyle/>
          <a:p>
            <a:pPr indent="-428625">
              <a:spcAft>
                <a:spcPts val="900"/>
              </a:spcAft>
            </a:pPr>
            <a:r>
              <a:rPr lang="en-US" sz="4000" dirty="0"/>
              <a:t>TIXC: Informal Resolution</a:t>
            </a:r>
            <a:br>
              <a:rPr lang="en-US" sz="4000" dirty="0"/>
            </a:br>
            <a:r>
              <a:rPr lang="en-US" sz="3600" dirty="0"/>
              <a:t>34. C.F.R § 106.45(b)(9) </a:t>
            </a:r>
            <a:r>
              <a:rPr lang="en-US" sz="3100" dirty="0"/>
              <a:t>6 of 8</a:t>
            </a:r>
            <a:endParaRPr lang="en-US" sz="2200" dirty="0"/>
          </a:p>
        </p:txBody>
      </p:sp>
      <p:sp>
        <p:nvSpPr>
          <p:cNvPr id="7" name="Text Placeholder 6"/>
          <p:cNvSpPr>
            <a:spLocks noGrp="1"/>
          </p:cNvSpPr>
          <p:nvPr>
            <p:ph type="body" sz="quarter" idx="17"/>
          </p:nvPr>
        </p:nvSpPr>
        <p:spPr>
          <a:xfrm>
            <a:off x="533400" y="1712496"/>
            <a:ext cx="8205958" cy="4880536"/>
          </a:xfrm>
        </p:spPr>
        <p:txBody>
          <a:bodyPr>
            <a:normAutofit/>
          </a:bodyPr>
          <a:lstStyle/>
          <a:p>
            <a:pPr marL="0" indent="0">
              <a:spcAft>
                <a:spcPts val="900"/>
              </a:spcAft>
              <a:buNone/>
            </a:pPr>
            <a:r>
              <a:rPr lang="en-US" sz="3200" dirty="0"/>
              <a:t>Requirements:</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Formal Complaint - § 106.45(b)(9) </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Facilitators must be free from conflicts of interest and bias</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Facilitators must be trained in accordance with 106.45(b)(1)(iii)</a:t>
            </a:r>
          </a:p>
          <a:p>
            <a:pPr marL="914400" lvl="3" indent="-460375">
              <a:spcAft>
                <a:spcPts val="900"/>
              </a:spcAft>
              <a:buClr>
                <a:srgbClr val="404040"/>
              </a:buClr>
              <a:buFont typeface="Arial" panose="020B0604020202020204" pitchFamily="34" charset="0"/>
              <a:buChar char="•"/>
            </a:pPr>
            <a:r>
              <a:rPr lang="en-US" sz="2800" dirty="0">
                <a:latin typeface="Calibri" panose="020F0502020204030204" pitchFamily="34" charset="0"/>
                <a:cs typeface="Calibri" panose="020F0502020204030204" pitchFamily="34" charset="0"/>
              </a:rPr>
              <a:t>Reasonably prompt time frames in accordance with 106.45(b)(1)(v)</a:t>
            </a:r>
          </a:p>
          <a:p>
            <a:pPr lvl="3">
              <a:spcAft>
                <a:spcPts val="900"/>
              </a:spcAft>
            </a:pPr>
            <a:endParaRPr lang="en-US" dirty="0"/>
          </a:p>
          <a:p>
            <a:pPr marL="771525" lvl="1" indent="-428625">
              <a:spcAft>
                <a:spcPts val="900"/>
              </a:spcAft>
            </a:pPr>
            <a:endParaRPr lang="en-US" dirty="0"/>
          </a:p>
          <a:p>
            <a:pPr marL="771525" lvl="1" indent="-428625">
              <a:spcAft>
                <a:spcPts val="900"/>
              </a:spcAft>
            </a:pPr>
            <a:endParaRPr lang="en-US" dirty="0"/>
          </a:p>
          <a:p>
            <a:pPr lvl="3" indent="0">
              <a:spcAft>
                <a:spcPts val="900"/>
              </a:spcAft>
              <a:buNone/>
            </a:pPr>
            <a:endParaRPr lang="en-US" sz="2000" dirty="0"/>
          </a:p>
          <a:p>
            <a:pPr marL="1028700" lvl="2" indent="-342900">
              <a:spcAft>
                <a:spcPts val="900"/>
              </a:spcAft>
            </a:pPr>
            <a:endParaRPr lang="en-US" sz="2000" dirty="0"/>
          </a:p>
          <a:p>
            <a:pPr marL="1028700" lvl="2" indent="-342900">
              <a:spcAft>
                <a:spcPts val="900"/>
              </a:spcAft>
            </a:pPr>
            <a:endParaRPr lang="en-US" sz="2000" dirty="0"/>
          </a:p>
          <a:p>
            <a:pPr marL="685800">
              <a:lnSpc>
                <a:spcPct val="100000"/>
              </a:lnSpc>
              <a:spcAft>
                <a:spcPts val="0"/>
              </a:spcAft>
              <a:buFontTx/>
              <a:buChar char="-"/>
            </a:pPr>
            <a:endParaRPr lang="en-US" sz="2000" dirty="0"/>
          </a:p>
          <a:p>
            <a:pPr marL="1971675" lvl="4" indent="-428625">
              <a:spcAft>
                <a:spcPts val="900"/>
              </a:spcAft>
            </a:pPr>
            <a:endParaRPr lang="en-US" dirty="0"/>
          </a:p>
          <a:p>
            <a:pPr marL="1971675" lvl="5" indent="-428625">
              <a:spcAft>
                <a:spcPts val="900"/>
              </a:spcAft>
            </a:pPr>
            <a:endParaRPr lang="en-US" sz="6000" dirty="0">
              <a:latin typeface="Arial" panose="020B0604020202020204" pitchFamily="34" charset="0"/>
              <a:cs typeface="Arial" panose="020B0604020202020204" pitchFamily="34" charset="0"/>
            </a:endParaRPr>
          </a:p>
          <a:p>
            <a:pPr>
              <a:spcAft>
                <a:spcPts val="900"/>
              </a:spcAft>
            </a:pPr>
            <a:endParaRPr lang="en-US" dirty="0"/>
          </a:p>
          <a:p>
            <a:pPr marL="428625" indent="-428625">
              <a:spcAft>
                <a:spcPts val="900"/>
              </a:spcAft>
            </a:pPr>
            <a:endParaRPr lang="en-US" dirty="0"/>
          </a:p>
          <a:p>
            <a:pPr marL="1114425" lvl="2" indent="-428625">
              <a:spcAft>
                <a:spcPts val="900"/>
              </a:spcAft>
            </a:pPr>
            <a:endParaRPr lang="en-US" dirty="0"/>
          </a:p>
          <a:p>
            <a:endParaRPr lang="en-US" dirty="0"/>
          </a:p>
        </p:txBody>
      </p:sp>
      <p:sp>
        <p:nvSpPr>
          <p:cNvPr id="2" name="Slide Number Placeholder 1"/>
          <p:cNvSpPr>
            <a:spLocks noGrp="1"/>
          </p:cNvSpPr>
          <p:nvPr>
            <p:ph type="sldNum" sz="quarter" idx="4"/>
          </p:nvPr>
        </p:nvSpPr>
        <p:spPr/>
        <p:txBody>
          <a:bodyPr/>
          <a:lstStyle/>
          <a:p>
            <a:fld id="{2268B489-3880-4EF0-AEB8-F6FDF431A241}" type="slidenum">
              <a:rPr lang="en-US" smtClean="0"/>
              <a:pPr/>
              <a:t>99</a:t>
            </a:fld>
            <a:endParaRPr lang="en-US" dirty="0"/>
          </a:p>
        </p:txBody>
      </p:sp>
    </p:spTree>
    <p:extLst>
      <p:ext uri="{BB962C8B-B14F-4D97-AF65-F5344CB8AC3E}">
        <p14:creationId xmlns:p14="http://schemas.microsoft.com/office/powerpoint/2010/main" val="1275451022"/>
      </p:ext>
    </p:extLst>
  </p:cSld>
  <p:clrMapOvr>
    <a:masterClrMapping/>
  </p:clrMapOvr>
</p:sld>
</file>

<file path=ppt/theme/theme1.xml><?xml version="1.0" encoding="utf-8"?>
<a:theme xmlns:a="http://schemas.openxmlformats.org/drawingml/2006/main" name="Bricker 5">
  <a:themeElements>
    <a:clrScheme name="OHA speech _ ACO Final Rule Part II _ Dec 1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HA speech _ ACO Final Rule Part II _ Dec 1 201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4DC8E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4DC8E1"/>
            </a:solidFill>
            <a:effectLst/>
            <a:latin typeface="Arial" charset="0"/>
          </a:defRPr>
        </a:defPPr>
      </a:lstStyle>
    </a:lnDef>
  </a:objectDefaults>
  <a:extraClrSchemeLst>
    <a:extraClrScheme>
      <a:clrScheme name="OHA speech _ ACO Final Rule Part II _ Dec 1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HA speech _ ACO Final Rule Part II _ Dec 1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HA speech _ ACO Final Rule Part II _ Dec 1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HA speech _ ACO Final Rule Part II _ Dec 1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HA speech _ ACO Final Rule Part II _ Dec 1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HA speech _ ACO Final Rule Part II _ Dec 1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HA speech _ ACO Final Rule Part II _ Dec 1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HA speech _ ACO Final Rule Part II _ Dec 1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HA speech _ ACO Final Rule Part II _ Dec 1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HA speech _ ACO Final Rule Part II _ Dec 1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HA speech _ ACO Final Rule Part II _ Dec 1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HA speech _ ACO Final Rule Part II _ Dec 1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2019 Bricker Powerpoint THEME - Widescreen 2">
  <a:themeElements>
    <a:clrScheme name="2019 B&amp;E">
      <a:dk1>
        <a:srgbClr val="000000"/>
      </a:dk1>
      <a:lt1>
        <a:srgbClr val="FFFFFF"/>
      </a:lt1>
      <a:dk2>
        <a:srgbClr val="588AB6"/>
      </a:dk2>
      <a:lt2>
        <a:srgbClr val="00355F"/>
      </a:lt2>
      <a:accent1>
        <a:srgbClr val="AFA097"/>
      </a:accent1>
      <a:accent2>
        <a:srgbClr val="00355F"/>
      </a:accent2>
      <a:accent3>
        <a:srgbClr val="588AB6"/>
      </a:accent3>
      <a:accent4>
        <a:srgbClr val="7F7F7F"/>
      </a:accent4>
      <a:accent5>
        <a:srgbClr val="A5A5A5"/>
      </a:accent5>
      <a:accent6>
        <a:srgbClr val="D8D8D8"/>
      </a:accent6>
      <a:hlink>
        <a:srgbClr val="588AB6"/>
      </a:hlink>
      <a:folHlink>
        <a:srgbClr val="588AB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mplate-linea" id="{072CF2CB-CE94-D647-BBCA-EAFD4283B638}" vid="{24945126-0E50-FF43-B7B7-0A51A7C5FA32}"/>
    </a:ext>
  </a:extLst>
</a:theme>
</file>

<file path=ppt/theme/theme3.xml><?xml version="1.0" encoding="utf-8"?>
<a:theme xmlns:a="http://schemas.openxmlformats.org/drawingml/2006/main" name="BrickerTheme">
  <a:themeElements>
    <a:clrScheme name="2017 B&amp;E">
      <a:dk1>
        <a:srgbClr val="000000"/>
      </a:dk1>
      <a:lt1>
        <a:srgbClr val="FFFFFF"/>
      </a:lt1>
      <a:dk2>
        <a:srgbClr val="588AB6"/>
      </a:dk2>
      <a:lt2>
        <a:srgbClr val="00355F"/>
      </a:lt2>
      <a:accent1>
        <a:srgbClr val="AFA097"/>
      </a:accent1>
      <a:accent2>
        <a:srgbClr val="00355F"/>
      </a:accent2>
      <a:accent3>
        <a:srgbClr val="588AB6"/>
      </a:accent3>
      <a:accent4>
        <a:srgbClr val="7F7F7F"/>
      </a:accent4>
      <a:accent5>
        <a:srgbClr val="A5A5A5"/>
      </a:accent5>
      <a:accent6>
        <a:srgbClr val="D8D8D8"/>
      </a:accent6>
      <a:hlink>
        <a:srgbClr val="588AB6"/>
      </a:hlink>
      <a:folHlink>
        <a:srgbClr val="588AB6"/>
      </a:folHlink>
    </a:clrScheme>
    <a:fontScheme name="Arial">
      <a:majorFont>
        <a:latin typeface="Arial"/>
        <a:ea typeface=""/>
        <a:cs typeface=""/>
      </a:majorFont>
      <a:minorFont>
        <a:latin typeface="Arial"/>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BrickerTheme" id="{07FABBAF-F904-4C24-8E18-8B5816727E6F}" vid="{A536DB8F-3175-42BD-ABD6-B2F36E72C34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9546</TotalTime>
  <Words>13775</Words>
  <Application>Microsoft Office PowerPoint</Application>
  <PresentationFormat>On-screen Show (4:3)</PresentationFormat>
  <Paragraphs>1604</Paragraphs>
  <Slides>141</Slides>
  <Notes>140</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141</vt:i4>
      </vt:variant>
    </vt:vector>
  </HeadingPairs>
  <TitlesOfParts>
    <vt:vector size="153" baseType="lpstr">
      <vt:lpstr>Microsoft JhengHei</vt:lpstr>
      <vt:lpstr>Arial</vt:lpstr>
      <vt:lpstr>Arial Black</vt:lpstr>
      <vt:lpstr>Calibri</vt:lpstr>
      <vt:lpstr>Courier New</vt:lpstr>
      <vt:lpstr>Montserrat Black</vt:lpstr>
      <vt:lpstr>Montserrat Light</vt:lpstr>
      <vt:lpstr>Open Sans</vt:lpstr>
      <vt:lpstr>Segoe UI</vt:lpstr>
      <vt:lpstr>Bricker 5</vt:lpstr>
      <vt:lpstr>1_2019 Bricker Powerpoint THEME - Widescreen 2</vt:lpstr>
      <vt:lpstr>BrickerTheme</vt:lpstr>
      <vt:lpstr>Title IX Higher Ed Level 2</vt:lpstr>
      <vt:lpstr>Disclaimers</vt:lpstr>
      <vt:lpstr>Presentation Rules</vt:lpstr>
      <vt:lpstr>Posting These Training Materials?</vt:lpstr>
      <vt:lpstr>TIXC: Topics 1 of 2</vt:lpstr>
      <vt:lpstr>TIXC: Topics 2 of 2</vt:lpstr>
      <vt:lpstr>Aspirational Agenda Day 1</vt:lpstr>
      <vt:lpstr>Aspirational Agenda Day 2 </vt:lpstr>
      <vt:lpstr>What do Title IX Coordinators need to do to Implement Title IX Policies?</vt:lpstr>
      <vt:lpstr>TIXC: Notice of Designation §106.8(a)</vt:lpstr>
      <vt:lpstr>What must notice include?  §106.8(a)</vt:lpstr>
      <vt:lpstr>TIXC: Initial Steps 1 of 5</vt:lpstr>
      <vt:lpstr>TIXC: Initial Steps 2 of 5</vt:lpstr>
      <vt:lpstr>TIXC: Initial Steps 3 of 5</vt:lpstr>
      <vt:lpstr>TIXC: Initial Steps 4 of 5</vt:lpstr>
      <vt:lpstr>TIXC: Initial Steps 5 of 5</vt:lpstr>
      <vt:lpstr>TIXC: Initial Steps Training 1 of 4</vt:lpstr>
      <vt:lpstr>TIXC: Initial Steps Training 2 of 4</vt:lpstr>
      <vt:lpstr>TIXC: Initial Steps Training 3 of 4</vt:lpstr>
      <vt:lpstr>TIXC: Initial Steps Training 4 of 4</vt:lpstr>
      <vt:lpstr>TIXC: Initial Steps Training Materials </vt:lpstr>
      <vt:lpstr>TIXC: Process and Implementation  Considerations 1 of 5</vt:lpstr>
      <vt:lpstr>TIXC: Process and Implementation  Considerations 2 of 5</vt:lpstr>
      <vt:lpstr>TIXC: Process and Implementation  Considerations 3 of 5</vt:lpstr>
      <vt:lpstr>TIXC: Process and Implementation  Considerations 4 of 5</vt:lpstr>
      <vt:lpstr>TIXC: Process and Implementation Considerations 5 of 5</vt:lpstr>
      <vt:lpstr>After a Report or Complaint of  Title IX Sexual Harassment</vt:lpstr>
      <vt:lpstr>TIXC: “Actual knowledge”</vt:lpstr>
      <vt:lpstr>TIXC: “Actual Knowledge”  34 C.F.R § 106.30(a)</vt:lpstr>
      <vt:lpstr>TIXC: “Actual Knowledge”  34 C.F.R § 106.30(a)</vt:lpstr>
      <vt:lpstr>TIXC: Response to “Actual Knowledge”  34 C.F.R § 106.44(a)</vt:lpstr>
      <vt:lpstr>TIXC: Keys to Intake 1 of 5</vt:lpstr>
      <vt:lpstr>TIXC: Keys to Intake (continued) 2 of 5</vt:lpstr>
      <vt:lpstr>TIXC: Keys to Intake  (continued) 3 of 5</vt:lpstr>
      <vt:lpstr>TIXC: Keys to Intake  (continued) 4 of 5</vt:lpstr>
      <vt:lpstr>TIXC: Keys to Intake  (continued) 5 of 5</vt:lpstr>
      <vt:lpstr>Jurisdiction  (Review from Level One) 1 of 2</vt:lpstr>
      <vt:lpstr>Jurisdiction  (Review from Level One) 2 of 2</vt:lpstr>
      <vt:lpstr>Education Program or Activity</vt:lpstr>
      <vt:lpstr>Off Campus? 1 of 2</vt:lpstr>
      <vt:lpstr>Off Campus? 2 of 2</vt:lpstr>
      <vt:lpstr>Not an Education Program or Activity</vt:lpstr>
      <vt:lpstr>Education Program or Activity </vt:lpstr>
      <vt:lpstr>Jurisdiction and Mandatory Dismissal 1 of 3</vt:lpstr>
      <vt:lpstr>Jurisdiction and Mandatory Dismissal 2 of 3</vt:lpstr>
      <vt:lpstr>Jurisdiction and Mandatory Dismissal 3 of 3</vt:lpstr>
      <vt:lpstr>Study Abroad Programs</vt:lpstr>
      <vt:lpstr>Online Study</vt:lpstr>
      <vt:lpstr>TIXC: Mandatory Dismissal</vt:lpstr>
      <vt:lpstr>TIXC: Discretionary Dismissals</vt:lpstr>
      <vt:lpstr>Jurisdictional Determinations 34 C.F.R § 106.45(b)(3)</vt:lpstr>
      <vt:lpstr>Dismissal/Exit Ramp Hypotheticals</vt:lpstr>
      <vt:lpstr>Practice, practice, practice</vt:lpstr>
      <vt:lpstr>Dismissal/Exit Ramp  Hypothetical 1</vt:lpstr>
      <vt:lpstr>Dismissal/Exit Ramp  Hypothetical 2</vt:lpstr>
      <vt:lpstr>Dismissal/Exit Ramp  Hypothetical 3</vt:lpstr>
      <vt:lpstr>Dismissal/Exit Ramp  Hypothetical 4</vt:lpstr>
      <vt:lpstr>Dismissal/Exit Ramp  Hypothetical 5</vt:lpstr>
      <vt:lpstr>Dismissal/Exit Ramp  Hypothetical 6</vt:lpstr>
      <vt:lpstr>Dismissal/Exit Ramp  Hypothetical 7</vt:lpstr>
      <vt:lpstr>Dismissal/Exit Ramp  Hypothetical 8</vt:lpstr>
      <vt:lpstr>Dismissal/Exit Ramp  Hypothetical 9</vt:lpstr>
      <vt:lpstr>Dismissal/Exit Ramp  Hypothetical 10</vt:lpstr>
      <vt:lpstr>Dismissal/Exit Ramp  Hypothetical 11</vt:lpstr>
      <vt:lpstr>Dismissal/Exit Ramp  Hypothetical 12</vt:lpstr>
      <vt:lpstr>Dismissal/Exit Ramp  Hypothetical 13</vt:lpstr>
      <vt:lpstr>Dismissal/Exit Ramp Hypothetical 14</vt:lpstr>
      <vt:lpstr>Dismissal/Exit Ramp  Hypothetical 15</vt:lpstr>
      <vt:lpstr>Dismissal/Exit Ramp  Hypothetical 16</vt:lpstr>
      <vt:lpstr>TIXC: Supportive Measures  C.F.R § 106.30(a) 1 of 5</vt:lpstr>
      <vt:lpstr>TIXC: Supportive Measures 34 C.F.R § 106.30(a) 2 of 5</vt:lpstr>
      <vt:lpstr>TIXC: Supportive Measures 34 C.F.R § 106.30(a) 3 of 5</vt:lpstr>
      <vt:lpstr>TIXC: Supportive Measures 34 C.F.R § 106.30(a) 4 of 5</vt:lpstr>
      <vt:lpstr>TIXC: Supportive Measures 34. C.F.R § 106.44(a) 5 of 5</vt:lpstr>
      <vt:lpstr>TIXC: Supportive Measures Role of the TIXC (34. C.F.R § 106.44(a)) </vt:lpstr>
      <vt:lpstr>TIXC: Supportive Measures Documentation per 34. C.F.R § 106.45(b)(10)(ii) 1 of 2 </vt:lpstr>
      <vt:lpstr>TIXC: Supportive Measures Documentation per 34. C.F.R § 106.45(b)(10)(ii) 2 of 2 </vt:lpstr>
      <vt:lpstr>TIXC: Supportive Measures Role of the TIXC</vt:lpstr>
      <vt:lpstr>Notice of Allegations to Respondent  34 C.F.R § 106.45(b)(2) 1 of 3</vt:lpstr>
      <vt:lpstr>Notice of Allegations to Respondent  34 C.F.R § 106.45(b)(2) 2 of 3</vt:lpstr>
      <vt:lpstr>Notice of Allegations to Respondent  34 C.F.R § 106.45(b)(2) 3 of 3</vt:lpstr>
      <vt:lpstr>TIXC: Keys to Respondent Contact “What we do for one, we do for the other”</vt:lpstr>
      <vt:lpstr>TIXC: Keys to Respondent Contact “What we do for one, we do for the other” 1 of 5</vt:lpstr>
      <vt:lpstr>TIXC: Keys to Respondent Contact “What we do for one, we do for the other” 2 of 5</vt:lpstr>
      <vt:lpstr>TIXC: Keys to Respondent Contact “What we do for one, we do for the other”  3 of 5</vt:lpstr>
      <vt:lpstr>TIXC: Keys to Respondent Contact “What we do for one, we do for the other” 4 of 5</vt:lpstr>
      <vt:lpstr>TIXC: Keys to Respondent Contact “What we do for one, we do for the other” 5 of 5</vt:lpstr>
      <vt:lpstr>TIXC: Emergency Removal 34. C.F.R § 106.44(c):</vt:lpstr>
      <vt:lpstr>TIXC: Emergency Removal 34. C.F.R § 106.44(c):</vt:lpstr>
      <vt:lpstr>TIXC: Signing a Formal Complaint  34. C.F.R § 106.30(a)</vt:lpstr>
      <vt:lpstr>TIXC: Signing a Formal Complaint Role of the TIXC 1 of 2</vt:lpstr>
      <vt:lpstr>TIXC: Signing a Formal Complaint Role of the TIXC 2 of 2</vt:lpstr>
      <vt:lpstr>TIXC: Consolidation of Formal  Complaints 34. C.F.R § 106.45(b)(4)</vt:lpstr>
      <vt:lpstr>TIXC: Informal Resolution 34. C.F.R § 106.45(b)(9) 1 of 8</vt:lpstr>
      <vt:lpstr>TIXC: Informal Resolution 34. C.F.R § 106.45(b)(9) 2 of 8</vt:lpstr>
      <vt:lpstr>TIXC: Informal Resolution 34. C.F.R § 106.45(b)(9) 3 of 8</vt:lpstr>
      <vt:lpstr>TIXC: Informal Resolution 34. C.F.R § 106.45(b)(9) 4 of 8</vt:lpstr>
      <vt:lpstr>TIXC: Informal Resolution 34. C.F.R § 106.45(b)(9) 5 of 8</vt:lpstr>
      <vt:lpstr>TIXC: Informal Resolution 34. C.F.R § 106.45(b)(9) 6 of 8</vt:lpstr>
      <vt:lpstr>TIXC: Informal Resolution 34. C.F.R § 106.45(b)(9) 7 of 8</vt:lpstr>
      <vt:lpstr>TIXC: Informal Resolution 34. C.F.R § 106.45(b)(9) 8 of 8</vt:lpstr>
      <vt:lpstr>TIXC: Advisors  During the Investigation or Informal Resolution</vt:lpstr>
      <vt:lpstr>TIXC: Advisors  During the Hearing</vt:lpstr>
      <vt:lpstr>Basic Requirements for Formal  Grievance Process 34. C.F.R § 106.45(b)(1) 1 of 2</vt:lpstr>
      <vt:lpstr>Basic Requirements for Formal Grievance Process 34. C.F.R § 106.45(b)(1) 2 of 2</vt:lpstr>
      <vt:lpstr>Facilitate Inspection/Review of  Evidence 34. C.F.R § 106.45(b)(5)(vi)</vt:lpstr>
      <vt:lpstr>Grievance Process Must Include </vt:lpstr>
      <vt:lpstr>Providing Written Investigative Report 34. C.F.R § 106.45(b)(5)(vii)</vt:lpstr>
      <vt:lpstr>Live Hearing 34. C.F.R § 106.45(b)(6)(ii)</vt:lpstr>
      <vt:lpstr>Recordkeeping § 106.45(b)(10)(i)(A), (B), (D)</vt:lpstr>
      <vt:lpstr>Prohibition Against Retaliation § 106.71</vt:lpstr>
      <vt:lpstr>Being Impartial and Avoiding Bias, Conflict of Interest, and Prejudgment of Facts</vt:lpstr>
      <vt:lpstr>Impartiality and Avoiding Bias, Conflict  of Interest and Prejudgment of Facts 1 of 2</vt:lpstr>
      <vt:lpstr>Impartiality and Avoiding Bias, Conflict  of Interest and Prejudgment of Facts 2 of 2</vt:lpstr>
      <vt:lpstr>Impartiality</vt:lpstr>
      <vt:lpstr>Bias: Concerns raised in  comments in preamble</vt:lpstr>
      <vt:lpstr>Perceived v. Actual Bias</vt:lpstr>
      <vt:lpstr>How the Department  tried to prevent bias</vt:lpstr>
      <vt:lpstr>Bias: Objective Rules and Discretion 1 of 2</vt:lpstr>
      <vt:lpstr>Bias: Objective Rules and Discretion 2 of 2</vt:lpstr>
      <vt:lpstr>Conflict of Interest: Concerns raised in comments in preamble</vt:lpstr>
      <vt:lpstr>Preamble Discussion on Bias and Conflict of Interest 1 of 3</vt:lpstr>
      <vt:lpstr>Preamble Discussion on Bias and Conflict of Interest 2 of 3</vt:lpstr>
      <vt:lpstr>Preamble Discussion on Bias and Conflict of Interest 3 of 3</vt:lpstr>
      <vt:lpstr>Example of Unreasonable  Conclusion that Bias Exists</vt:lpstr>
      <vt:lpstr>Training, Bias, and Past  Professional Experience</vt:lpstr>
      <vt:lpstr>Department: Review of Outcomes  Alone Does Not Show Bias</vt:lpstr>
      <vt:lpstr>Examples of Bias</vt:lpstr>
      <vt:lpstr>Avoiding Prejudgment of  Facts at Issue</vt:lpstr>
      <vt:lpstr>Hypotheticals</vt:lpstr>
      <vt:lpstr>Conflict of Interest and Bias Hypotheticals</vt:lpstr>
      <vt:lpstr>Hypothetical 1</vt:lpstr>
      <vt:lpstr>Hypothetical 2</vt:lpstr>
      <vt:lpstr>Hypothetical 3</vt:lpstr>
      <vt:lpstr>Hypothetical 4</vt:lpstr>
      <vt:lpstr>Hypothetical 5</vt:lpstr>
      <vt:lpstr>Intersection of Employee Issues  with Title VII 1 of 2</vt:lpstr>
      <vt:lpstr>Intersection of Employee Issues  with Title VII 2 of 2</vt:lpstr>
      <vt:lpstr>Checklist for the  Title IX Coordinator</vt:lpstr>
      <vt:lpstr>Questions?</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Higher Ed Level 2</dc:title>
  <dc:creator>Nolan, Joshua;Bricker Graydon LLP</dc:creator>
  <cp:keywords>Title, IX, Higher, Ed, Level 2, Bricker, Graydon, LLP </cp:keywords>
  <cp:lastModifiedBy>Asia Brown</cp:lastModifiedBy>
  <cp:revision>586</cp:revision>
  <cp:lastPrinted>2020-09-30T15:57:10Z</cp:lastPrinted>
  <dcterms:created xsi:type="dcterms:W3CDTF">2017-06-13T10:42:19Z</dcterms:created>
  <dcterms:modified xsi:type="dcterms:W3CDTF">2023-11-21T15:29:48Z</dcterms:modified>
</cp:coreProperties>
</file>