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35"/>
  </p:notesMasterIdLst>
  <p:sldIdLst>
    <p:sldId id="279" r:id="rId2"/>
    <p:sldId id="260" r:id="rId3"/>
    <p:sldId id="303" r:id="rId4"/>
    <p:sldId id="259" r:id="rId5"/>
    <p:sldId id="321" r:id="rId6"/>
    <p:sldId id="282" r:id="rId7"/>
    <p:sldId id="302" r:id="rId8"/>
    <p:sldId id="297" r:id="rId9"/>
    <p:sldId id="310" r:id="rId10"/>
    <p:sldId id="324" r:id="rId11"/>
    <p:sldId id="305" r:id="rId12"/>
    <p:sldId id="314" r:id="rId13"/>
    <p:sldId id="316" r:id="rId14"/>
    <p:sldId id="325" r:id="rId15"/>
    <p:sldId id="264" r:id="rId16"/>
    <p:sldId id="326" r:id="rId17"/>
    <p:sldId id="333" r:id="rId18"/>
    <p:sldId id="334" r:id="rId19"/>
    <p:sldId id="327" r:id="rId20"/>
    <p:sldId id="329" r:id="rId21"/>
    <p:sldId id="330" r:id="rId22"/>
    <p:sldId id="644" r:id="rId23"/>
    <p:sldId id="645" r:id="rId24"/>
    <p:sldId id="309" r:id="rId25"/>
    <p:sldId id="331" r:id="rId26"/>
    <p:sldId id="332" r:id="rId27"/>
    <p:sldId id="646" r:id="rId28"/>
    <p:sldId id="335" r:id="rId29"/>
    <p:sldId id="276" r:id="rId30"/>
    <p:sldId id="643" r:id="rId31"/>
    <p:sldId id="336" r:id="rId32"/>
    <p:sldId id="317" r:id="rId33"/>
    <p:sldId id="295" r:id="rId34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F3F03-F497-4CC1-B130-AC1D06C7828E}" v="31" dt="2025-11-12T12:33:10.757"/>
    <p1510:client id="{A481E1B0-3390-4169-B93F-68891A3E658B}" v="2" dt="2025-11-11T23:09:47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96" autoAdjust="0"/>
  </p:normalViewPr>
  <p:slideViewPr>
    <p:cSldViewPr snapToGrid="0">
      <p:cViewPr varScale="1">
        <p:scale>
          <a:sx n="95" d="100"/>
          <a:sy n="95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dixon\AppData\Local\Microsoft\Windows\INetCache\Content.Outlook\QVNXU73W\6%20year%20HERD%20survey%20totals%20with%20College%20breakout%20int%20vs%20ext%20m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dixon\AppData\Local\Microsoft\Windows\INetCache\Content.Outlook\QVNXU73W\6%20year%20HERD%20survey%20totals%20with%20College%20breakout%20int%20vs%20ext%20mts%20(00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tedu-my.sharepoint.com/personal/mstephenson_ut_edu/Documents/Documents/Strategic%20Priorities/6%20year%20HERD%20survey%20totals%20with%20College%20breakout%20int%20vs%20ext%20mt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R&amp;D with Projected FY25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Sheet1!$A$73:$A$79</c:f>
              <c:strCache>
                <c:ptCount val="7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  <c:pt idx="5">
                  <c:v>FY24</c:v>
                </c:pt>
                <c:pt idx="6">
                  <c:v>FY25*</c:v>
                </c:pt>
              </c:strCache>
            </c:strRef>
          </c:cat>
          <c:val>
            <c:numRef>
              <c:f>Sheet1!$E$73:$E$79</c:f>
              <c:numCache>
                <c:formatCode>"$"#,##0</c:formatCode>
                <c:ptCount val="7"/>
                <c:pt idx="0">
                  <c:v>489000</c:v>
                </c:pt>
                <c:pt idx="1">
                  <c:v>559000</c:v>
                </c:pt>
                <c:pt idx="2">
                  <c:v>551000</c:v>
                </c:pt>
                <c:pt idx="3">
                  <c:v>886000</c:v>
                </c:pt>
                <c:pt idx="4">
                  <c:v>883000</c:v>
                </c:pt>
                <c:pt idx="5">
                  <c:v>994000</c:v>
                </c:pt>
                <c:pt idx="6" formatCode="#,##0">
                  <c:v>1600000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C7-448A-A906-6EDD792C4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3448704"/>
        <c:axId val="23461184"/>
      </c:barChart>
      <c:catAx>
        <c:axId val="2344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61184"/>
        <c:crosses val="autoZero"/>
        <c:auto val="1"/>
        <c:lblAlgn val="ctr"/>
        <c:lblOffset val="100"/>
        <c:noMultiLvlLbl val="0"/>
      </c:catAx>
      <c:valAx>
        <c:axId val="2346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1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4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/>
              <a:t>R&amp;D Expenditures by Internal/External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Sheet1!$B$72</c:f>
              <c:strCache>
                <c:ptCount val="1"/>
                <c:pt idx="0">
                  <c:v>External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Sheet1!$A$73:$A$79</c:f>
              <c:strCache>
                <c:ptCount val="7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  <c:pt idx="5">
                  <c:v>FY24</c:v>
                </c:pt>
                <c:pt idx="6">
                  <c:v>FY25*</c:v>
                </c:pt>
              </c:strCache>
            </c:strRef>
          </c:cat>
          <c:val>
            <c:numRef>
              <c:f>Sheet1!$B$73:$B$79</c:f>
              <c:numCache>
                <c:formatCode>General</c:formatCode>
                <c:ptCount val="7"/>
                <c:pt idx="0">
                  <c:v>136000</c:v>
                </c:pt>
                <c:pt idx="1">
                  <c:v>242000</c:v>
                </c:pt>
                <c:pt idx="2">
                  <c:v>172000</c:v>
                </c:pt>
                <c:pt idx="3">
                  <c:v>460000</c:v>
                </c:pt>
                <c:pt idx="4">
                  <c:v>327000</c:v>
                </c:pt>
                <c:pt idx="5">
                  <c:v>433000</c:v>
                </c:pt>
                <c:pt idx="6">
                  <c:v>472000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17-4015-B3CC-123F1FD386CE}"/>
            </c:ext>
          </c:extLst>
        </c:ser>
        <c:ser>
          <c:idx val="1"/>
          <c:order val="1"/>
          <c:tx>
            <c:strRef>
              <c:f>Sheet1!$C$72</c:f>
              <c:strCache>
                <c:ptCount val="1"/>
                <c:pt idx="0">
                  <c:v>Internal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Sheet1!$A$73:$A$79</c:f>
              <c:strCache>
                <c:ptCount val="7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  <c:pt idx="5">
                  <c:v>FY24</c:v>
                </c:pt>
                <c:pt idx="6">
                  <c:v>FY25*</c:v>
                </c:pt>
              </c:strCache>
            </c:strRef>
          </c:cat>
          <c:val>
            <c:numRef>
              <c:f>Sheet1!$C$73:$C$79</c:f>
              <c:numCache>
                <c:formatCode>General</c:formatCode>
                <c:ptCount val="7"/>
                <c:pt idx="0">
                  <c:v>363000</c:v>
                </c:pt>
                <c:pt idx="1">
                  <c:v>279000</c:v>
                </c:pt>
                <c:pt idx="2">
                  <c:v>349000</c:v>
                </c:pt>
                <c:pt idx="3">
                  <c:v>422000</c:v>
                </c:pt>
                <c:pt idx="4">
                  <c:v>547000</c:v>
                </c:pt>
                <c:pt idx="5">
                  <c:v>527000</c:v>
                </c:pt>
                <c:pt idx="6">
                  <c:v>1141000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17-4015-B3CC-123F1FD386CE}"/>
            </c:ext>
          </c:extLst>
        </c:ser>
        <c:ser>
          <c:idx val="2"/>
          <c:order val="2"/>
          <c:tx>
            <c:strRef>
              <c:f>Sheet1!$D$72</c:f>
              <c:strCache>
                <c:ptCount val="1"/>
                <c:pt idx="0">
                  <c:v>Cost Share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Sheet1!$A$73:$A$79</c:f>
              <c:strCache>
                <c:ptCount val="7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  <c:pt idx="5">
                  <c:v>FY24</c:v>
                </c:pt>
                <c:pt idx="6">
                  <c:v>FY25*</c:v>
                </c:pt>
              </c:strCache>
            </c:strRef>
          </c:cat>
          <c:val>
            <c:numRef>
              <c:f>Sheet1!$D$73:$D$79</c:f>
              <c:numCache>
                <c:formatCode>General</c:formatCode>
                <c:ptCount val="7"/>
                <c:pt idx="0">
                  <c:v>0</c:v>
                </c:pt>
                <c:pt idx="1">
                  <c:v>38000</c:v>
                </c:pt>
                <c:pt idx="2">
                  <c:v>30000</c:v>
                </c:pt>
                <c:pt idx="3">
                  <c:v>4000</c:v>
                </c:pt>
                <c:pt idx="4">
                  <c:v>9000</c:v>
                </c:pt>
                <c:pt idx="5">
                  <c:v>34000</c:v>
                </c:pt>
                <c:pt idx="6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17-4015-B3CC-123F1FD38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439856"/>
        <c:axId val="27448016"/>
      </c:barChart>
      <c:catAx>
        <c:axId val="2743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48016"/>
        <c:crosses val="autoZero"/>
        <c:auto val="1"/>
        <c:lblAlgn val="ctr"/>
        <c:lblOffset val="100"/>
        <c:noMultiLvlLbl val="0"/>
      </c:catAx>
      <c:valAx>
        <c:axId val="2744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3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056601860873961"/>
          <c:y val="0.9147199485232731"/>
          <c:w val="0.40455261193955194"/>
          <c:h val="6.2911628879101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baseline="0" dirty="0"/>
              <a:t>Total R&amp;D by Unit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Sheet1!$G$98:$H$98</c:f>
              <c:strCache>
                <c:ptCount val="2"/>
                <c:pt idx="0">
                  <c:v>FY19</c:v>
                </c:pt>
                <c:pt idx="1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Sheet1!$I$97:$O$97</c:f>
              <c:strCache>
                <c:ptCount val="7"/>
                <c:pt idx="0">
                  <c:v>CNHS</c:v>
                </c:pt>
                <c:pt idx="1">
                  <c:v>CSSME</c:v>
                </c:pt>
                <c:pt idx="2">
                  <c:v>CAL</c:v>
                </c:pt>
                <c:pt idx="3">
                  <c:v>Sykes COB</c:v>
                </c:pt>
                <c:pt idx="4">
                  <c:v>Provost</c:v>
                </c:pt>
                <c:pt idx="5">
                  <c:v>StdntEmploy</c:v>
                </c:pt>
                <c:pt idx="6">
                  <c:v>Ad &amp; Fin</c:v>
                </c:pt>
              </c:strCache>
            </c:strRef>
          </c:cat>
          <c:val>
            <c:numRef>
              <c:f>Sheet1!$I$98:$O$98</c:f>
              <c:numCache>
                <c:formatCode>_("$"* #,##0_);_("$"* \(#,##0\);_("$"* "-"??_);_(@_)</c:formatCode>
                <c:ptCount val="7"/>
                <c:pt idx="0">
                  <c:v>273000</c:v>
                </c:pt>
                <c:pt idx="1">
                  <c:v>65000</c:v>
                </c:pt>
                <c:pt idx="2">
                  <c:v>69000</c:v>
                </c:pt>
                <c:pt idx="3">
                  <c:v>31000</c:v>
                </c:pt>
                <c:pt idx="5">
                  <c:v>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CE-4BC5-937E-593862008A28}"/>
            </c:ext>
          </c:extLst>
        </c:ser>
        <c:ser>
          <c:idx val="1"/>
          <c:order val="1"/>
          <c:tx>
            <c:strRef>
              <c:f>Sheet1!$G$101:$H$101</c:f>
              <c:strCache>
                <c:ptCount val="2"/>
                <c:pt idx="0">
                  <c:v>FY20</c:v>
                </c:pt>
                <c:pt idx="1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Sheet1!$I$97:$O$97</c:f>
              <c:strCache>
                <c:ptCount val="7"/>
                <c:pt idx="0">
                  <c:v>CNHS</c:v>
                </c:pt>
                <c:pt idx="1">
                  <c:v>CSSME</c:v>
                </c:pt>
                <c:pt idx="2">
                  <c:v>CAL</c:v>
                </c:pt>
                <c:pt idx="3">
                  <c:v>Sykes COB</c:v>
                </c:pt>
                <c:pt idx="4">
                  <c:v>Provost</c:v>
                </c:pt>
                <c:pt idx="5">
                  <c:v>StdntEmploy</c:v>
                </c:pt>
                <c:pt idx="6">
                  <c:v>Ad &amp; Fin</c:v>
                </c:pt>
              </c:strCache>
            </c:strRef>
          </c:cat>
          <c:val>
            <c:numRef>
              <c:f>Sheet1!$I$101:$O$101</c:f>
              <c:numCache>
                <c:formatCode>_("$"* #,##0_);_("$"* \(#,##0\);_("$"* "-"??_);_(@_)</c:formatCode>
                <c:ptCount val="7"/>
                <c:pt idx="0">
                  <c:v>415500</c:v>
                </c:pt>
                <c:pt idx="1">
                  <c:v>37000</c:v>
                </c:pt>
                <c:pt idx="2">
                  <c:v>61000</c:v>
                </c:pt>
                <c:pt idx="3">
                  <c:v>36000</c:v>
                </c:pt>
                <c:pt idx="5">
                  <c:v>13000</c:v>
                </c:pt>
                <c:pt idx="6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CE-4BC5-937E-593862008A28}"/>
            </c:ext>
          </c:extLst>
        </c:ser>
        <c:ser>
          <c:idx val="2"/>
          <c:order val="2"/>
          <c:tx>
            <c:strRef>
              <c:f>Sheet1!$G$104:$H$104</c:f>
              <c:strCache>
                <c:ptCount val="2"/>
                <c:pt idx="0">
                  <c:v>FY21</c:v>
                </c:pt>
                <c:pt idx="1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Sheet1!$I$97:$O$97</c:f>
              <c:strCache>
                <c:ptCount val="7"/>
                <c:pt idx="0">
                  <c:v>CNHS</c:v>
                </c:pt>
                <c:pt idx="1">
                  <c:v>CSSME</c:v>
                </c:pt>
                <c:pt idx="2">
                  <c:v>CAL</c:v>
                </c:pt>
                <c:pt idx="3">
                  <c:v>Sykes COB</c:v>
                </c:pt>
                <c:pt idx="4">
                  <c:v>Provost</c:v>
                </c:pt>
                <c:pt idx="5">
                  <c:v>StdntEmploy</c:v>
                </c:pt>
                <c:pt idx="6">
                  <c:v>Ad &amp; Fin</c:v>
                </c:pt>
              </c:strCache>
            </c:strRef>
          </c:cat>
          <c:val>
            <c:numRef>
              <c:f>Sheet1!$I$104:$O$104</c:f>
              <c:numCache>
                <c:formatCode>_("$"* #,##0_);_("$"* \(#,##0\);_("$"* "-"??_);_(@_)</c:formatCode>
                <c:ptCount val="7"/>
                <c:pt idx="0">
                  <c:v>386000</c:v>
                </c:pt>
                <c:pt idx="1">
                  <c:v>96000</c:v>
                </c:pt>
                <c:pt idx="2">
                  <c:v>83000</c:v>
                </c:pt>
                <c:pt idx="3">
                  <c:v>26000</c:v>
                </c:pt>
                <c:pt idx="4">
                  <c:v>10000</c:v>
                </c:pt>
                <c:pt idx="5">
                  <c:v>21000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CE-4BC5-937E-593862008A28}"/>
            </c:ext>
          </c:extLst>
        </c:ser>
        <c:ser>
          <c:idx val="3"/>
          <c:order val="3"/>
          <c:tx>
            <c:strRef>
              <c:f>Sheet1!$G$107:$H$107</c:f>
              <c:strCache>
                <c:ptCount val="2"/>
                <c:pt idx="0">
                  <c:v>FY22</c:v>
                </c:pt>
                <c:pt idx="1">
                  <c:v>Total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Sheet1!$I$97:$O$97</c:f>
              <c:strCache>
                <c:ptCount val="7"/>
                <c:pt idx="0">
                  <c:v>CNHS</c:v>
                </c:pt>
                <c:pt idx="1">
                  <c:v>CSSME</c:v>
                </c:pt>
                <c:pt idx="2">
                  <c:v>CAL</c:v>
                </c:pt>
                <c:pt idx="3">
                  <c:v>Sykes COB</c:v>
                </c:pt>
                <c:pt idx="4">
                  <c:v>Provost</c:v>
                </c:pt>
                <c:pt idx="5">
                  <c:v>StdntEmploy</c:v>
                </c:pt>
                <c:pt idx="6">
                  <c:v>Ad &amp; Fin</c:v>
                </c:pt>
              </c:strCache>
            </c:strRef>
          </c:cat>
          <c:val>
            <c:numRef>
              <c:f>Sheet1!$I$107:$O$107</c:f>
              <c:numCache>
                <c:formatCode>_("$"* #,##0_);_("$"* \(#,##0\);_("$"* "-"??_);_(@_)</c:formatCode>
                <c:ptCount val="7"/>
                <c:pt idx="0">
                  <c:v>619000</c:v>
                </c:pt>
                <c:pt idx="1">
                  <c:v>77000</c:v>
                </c:pt>
                <c:pt idx="2">
                  <c:v>109000</c:v>
                </c:pt>
                <c:pt idx="3">
                  <c:v>36000</c:v>
                </c:pt>
                <c:pt idx="4">
                  <c:v>7000</c:v>
                </c:pt>
                <c:pt idx="5">
                  <c:v>45000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CE-4BC5-937E-593862008A28}"/>
            </c:ext>
          </c:extLst>
        </c:ser>
        <c:ser>
          <c:idx val="4"/>
          <c:order val="4"/>
          <c:tx>
            <c:strRef>
              <c:f>Sheet1!$G$110:$H$110</c:f>
              <c:strCache>
                <c:ptCount val="2"/>
                <c:pt idx="0">
                  <c:v>FY23</c:v>
                </c:pt>
                <c:pt idx="1">
                  <c:v>Total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Sheet1!$I$97:$O$97</c:f>
              <c:strCache>
                <c:ptCount val="7"/>
                <c:pt idx="0">
                  <c:v>CNHS</c:v>
                </c:pt>
                <c:pt idx="1">
                  <c:v>CSSME</c:v>
                </c:pt>
                <c:pt idx="2">
                  <c:v>CAL</c:v>
                </c:pt>
                <c:pt idx="3">
                  <c:v>Sykes COB</c:v>
                </c:pt>
                <c:pt idx="4">
                  <c:v>Provost</c:v>
                </c:pt>
                <c:pt idx="5">
                  <c:v>StdntEmploy</c:v>
                </c:pt>
                <c:pt idx="6">
                  <c:v>Ad &amp; Fin</c:v>
                </c:pt>
              </c:strCache>
            </c:strRef>
          </c:cat>
          <c:val>
            <c:numRef>
              <c:f>Sheet1!$I$110:$O$110</c:f>
              <c:numCache>
                <c:formatCode>_("$"* #,##0_);_("$"* \(#,##0\);_("$"* "-"??_);_(@_)</c:formatCode>
                <c:ptCount val="7"/>
                <c:pt idx="0">
                  <c:v>460000</c:v>
                </c:pt>
                <c:pt idx="1">
                  <c:v>180000</c:v>
                </c:pt>
                <c:pt idx="2">
                  <c:v>98000</c:v>
                </c:pt>
                <c:pt idx="3">
                  <c:v>43000</c:v>
                </c:pt>
                <c:pt idx="4">
                  <c:v>4000</c:v>
                </c:pt>
                <c:pt idx="5">
                  <c:v>103000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CE-4BC5-937E-593862008A28}"/>
            </c:ext>
          </c:extLst>
        </c:ser>
        <c:ser>
          <c:idx val="5"/>
          <c:order val="5"/>
          <c:tx>
            <c:strRef>
              <c:f>Sheet1!$G$113:$H$113</c:f>
              <c:strCache>
                <c:ptCount val="2"/>
                <c:pt idx="0">
                  <c:v>FY24</c:v>
                </c:pt>
                <c:pt idx="1">
                  <c:v>Total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Sheet1!$I$97:$O$97</c:f>
              <c:strCache>
                <c:ptCount val="7"/>
                <c:pt idx="0">
                  <c:v>CNHS</c:v>
                </c:pt>
                <c:pt idx="1">
                  <c:v>CSSME</c:v>
                </c:pt>
                <c:pt idx="2">
                  <c:v>CAL</c:v>
                </c:pt>
                <c:pt idx="3">
                  <c:v>Sykes COB</c:v>
                </c:pt>
                <c:pt idx="4">
                  <c:v>Provost</c:v>
                </c:pt>
                <c:pt idx="5">
                  <c:v>StdntEmploy</c:v>
                </c:pt>
                <c:pt idx="6">
                  <c:v>Ad &amp; Fin</c:v>
                </c:pt>
              </c:strCache>
            </c:strRef>
          </c:cat>
          <c:val>
            <c:numRef>
              <c:f>Sheet1!$I$113:$O$113</c:f>
              <c:numCache>
                <c:formatCode>_("$"* #,##0_);_("$"* \(#,##0\);_("$"* "-"??_);_(@_)</c:formatCode>
                <c:ptCount val="7"/>
                <c:pt idx="0">
                  <c:v>649000</c:v>
                </c:pt>
                <c:pt idx="1">
                  <c:v>145000</c:v>
                </c:pt>
                <c:pt idx="2">
                  <c:v>105000</c:v>
                </c:pt>
                <c:pt idx="3">
                  <c:v>48000</c:v>
                </c:pt>
                <c:pt idx="4">
                  <c:v>0</c:v>
                </c:pt>
                <c:pt idx="5">
                  <c:v>51000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CE-4BC5-937E-593862008A28}"/>
            </c:ext>
          </c:extLst>
        </c:ser>
        <c:ser>
          <c:idx val="6"/>
          <c:order val="6"/>
          <c:tx>
            <c:strRef>
              <c:f>Sheet1!$G$116:$H$116</c:f>
              <c:strCache>
                <c:ptCount val="2"/>
                <c:pt idx="0">
                  <c:v>FY25*</c:v>
                </c:pt>
                <c:pt idx="1">
                  <c:v>Total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Sheet1!$I$97:$O$97</c:f>
              <c:strCache>
                <c:ptCount val="7"/>
                <c:pt idx="0">
                  <c:v>CNHS</c:v>
                </c:pt>
                <c:pt idx="1">
                  <c:v>CSSME</c:v>
                </c:pt>
                <c:pt idx="2">
                  <c:v>CAL</c:v>
                </c:pt>
                <c:pt idx="3">
                  <c:v>Sykes COB</c:v>
                </c:pt>
                <c:pt idx="4">
                  <c:v>Provost</c:v>
                </c:pt>
                <c:pt idx="5">
                  <c:v>StdntEmploy</c:v>
                </c:pt>
                <c:pt idx="6">
                  <c:v>Ad &amp; Fin</c:v>
                </c:pt>
              </c:strCache>
            </c:strRef>
          </c:cat>
          <c:val>
            <c:numRef>
              <c:f>Sheet1!$I$116:$N$116</c:f>
              <c:numCache>
                <c:formatCode>_("$"* #,##0_);_("$"* \(#,##0\);_("$"* "-"??_);_(@_)</c:formatCode>
                <c:ptCount val="6"/>
                <c:pt idx="0">
                  <c:v>767000</c:v>
                </c:pt>
                <c:pt idx="1">
                  <c:v>226000</c:v>
                </c:pt>
                <c:pt idx="2">
                  <c:v>132000</c:v>
                </c:pt>
                <c:pt idx="3">
                  <c:v>77000</c:v>
                </c:pt>
                <c:pt idx="4">
                  <c:v>357000</c:v>
                </c:pt>
                <c:pt idx="5">
                  <c:v>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CE-4BC5-937E-593862008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802160"/>
        <c:axId val="36808400"/>
      </c:barChart>
      <c:catAx>
        <c:axId val="3680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08400"/>
        <c:crosses val="autoZero"/>
        <c:auto val="1"/>
        <c:lblAlgn val="ctr"/>
        <c:lblOffset val="100"/>
        <c:noMultiLvlLbl val="0"/>
      </c:catAx>
      <c:valAx>
        <c:axId val="36808400"/>
        <c:scaling>
          <c:orientation val="minMax"/>
          <c:max val="8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0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Univers Condensed" panose="020B050602020205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  <c:pt idx="5">
                  <c:v>2019-20</c:v>
                </c:pt>
                <c:pt idx="6">
                  <c:v>2020-21</c:v>
                </c:pt>
                <c:pt idx="7">
                  <c:v>2021-22</c:v>
                </c:pt>
                <c:pt idx="8">
                  <c:v>2022-23</c:v>
                </c:pt>
                <c:pt idx="9">
                  <c:v>2023-24</c:v>
                </c:pt>
                <c:pt idx="10">
                  <c:v>2024-25</c:v>
                </c:pt>
                <c:pt idx="11">
                  <c:v>2025-26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860</c:v>
                </c:pt>
                <c:pt idx="1">
                  <c:v>880</c:v>
                </c:pt>
                <c:pt idx="2">
                  <c:v>853</c:v>
                </c:pt>
                <c:pt idx="3">
                  <c:v>865</c:v>
                </c:pt>
                <c:pt idx="4">
                  <c:v>892</c:v>
                </c:pt>
                <c:pt idx="5">
                  <c:v>931</c:v>
                </c:pt>
                <c:pt idx="6">
                  <c:v>948</c:v>
                </c:pt>
                <c:pt idx="7">
                  <c:v>956</c:v>
                </c:pt>
                <c:pt idx="8">
                  <c:v>964</c:v>
                </c:pt>
                <c:pt idx="9">
                  <c:v>943</c:v>
                </c:pt>
                <c:pt idx="10">
                  <c:v>835</c:v>
                </c:pt>
                <c:pt idx="11">
                  <c:v>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38-4B5E-AB58-492A89D306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11295567"/>
        <c:axId val="2015224735"/>
        <c:axId val="0"/>
      </c:bar3DChart>
      <c:catAx>
        <c:axId val="1811295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62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ea typeface="+mn-ea"/>
                <a:cs typeface="+mn-cs"/>
              </a:defRPr>
            </a:pPr>
            <a:endParaRPr lang="en-US"/>
          </a:p>
        </c:txPr>
        <c:crossAx val="2015224735"/>
        <c:crosses val="autoZero"/>
        <c:auto val="1"/>
        <c:lblAlgn val="ctr"/>
        <c:lblOffset val="100"/>
        <c:noMultiLvlLbl val="0"/>
      </c:catAx>
      <c:valAx>
        <c:axId val="2015224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ea typeface="+mn-ea"/>
                <a:cs typeface="+mn-cs"/>
              </a:defRPr>
            </a:pPr>
            <a:endParaRPr lang="en-US"/>
          </a:p>
        </c:txPr>
        <c:crossAx val="1811295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FTE Grad Enrollment</a:t>
            </a:r>
          </a:p>
        </c:rich>
      </c:tx>
      <c:layout>
        <c:manualLayout>
          <c:xMode val="edge"/>
          <c:yMode val="edge"/>
          <c:x val="0.3847337328844988"/>
          <c:y val="3.53067042118303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FTE UG Enrollment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A9-4600-8A3C-377532D87759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A9-4600-8A3C-377532D8775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BA9-4600-8A3C-377532D877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Elon University</c:v>
                </c:pt>
                <c:pt idx="1">
                  <c:v>Belmont University</c:v>
                </c:pt>
                <c:pt idx="2">
                  <c:v>The University of Tampa</c:v>
                </c:pt>
                <c:pt idx="3">
                  <c:v>Texas Christian University</c:v>
                </c:pt>
                <c:pt idx="4">
                  <c:v>Loyola Marymount University</c:v>
                </c:pt>
                <c:pt idx="5">
                  <c:v>Quinnipiac University</c:v>
                </c:pt>
                <c:pt idx="6">
                  <c:v>University of St. Thomas (MN)</c:v>
                </c:pt>
                <c:pt idx="7">
                  <c:v>St. John's University-New York</c:v>
                </c:pt>
                <c:pt idx="8">
                  <c:v>Marquette University</c:v>
                </c:pt>
                <c:pt idx="9">
                  <c:v>Loyola University Chicago</c:v>
                </c:pt>
                <c:pt idx="10">
                  <c:v>Tulane University of Louisiana</c:v>
                </c:pt>
                <c:pt idx="11">
                  <c:v>University of Dayton</c:v>
                </c:pt>
                <c:pt idx="12">
                  <c:v>Saint Louis University</c:v>
                </c:pt>
                <c:pt idx="13">
                  <c:v>Sacred Heart University</c:v>
                </c:pt>
                <c:pt idx="14">
                  <c:v>University of Miami</c:v>
                </c:pt>
                <c:pt idx="15">
                  <c:v>American University</c:v>
                </c:pt>
                <c:pt idx="16">
                  <c:v>Drexel University</c:v>
                </c:pt>
                <c:pt idx="17">
                  <c:v>University of Denver</c:v>
                </c:pt>
                <c:pt idx="18">
                  <c:v>DePaul University</c:v>
                </c:pt>
                <c:pt idx="19">
                  <c:v>Fordham University</c:v>
                </c:pt>
                <c:pt idx="20">
                  <c:v>Syracuse University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121</c:v>
                </c:pt>
                <c:pt idx="1">
                  <c:v>512</c:v>
                </c:pt>
                <c:pt idx="2">
                  <c:v>735</c:v>
                </c:pt>
                <c:pt idx="3">
                  <c:v>916</c:v>
                </c:pt>
                <c:pt idx="4">
                  <c:v>1394</c:v>
                </c:pt>
                <c:pt idx="5">
                  <c:v>1623</c:v>
                </c:pt>
                <c:pt idx="6">
                  <c:v>1658</c:v>
                </c:pt>
                <c:pt idx="7">
                  <c:v>1982</c:v>
                </c:pt>
                <c:pt idx="8">
                  <c:v>2184</c:v>
                </c:pt>
                <c:pt idx="9">
                  <c:v>2345</c:v>
                </c:pt>
                <c:pt idx="10">
                  <c:v>2492</c:v>
                </c:pt>
                <c:pt idx="11">
                  <c:v>2520</c:v>
                </c:pt>
                <c:pt idx="12">
                  <c:v>2915</c:v>
                </c:pt>
                <c:pt idx="13">
                  <c:v>3488</c:v>
                </c:pt>
                <c:pt idx="14">
                  <c:v>3531</c:v>
                </c:pt>
                <c:pt idx="15">
                  <c:v>3697</c:v>
                </c:pt>
                <c:pt idx="16">
                  <c:v>4140</c:v>
                </c:pt>
                <c:pt idx="17">
                  <c:v>4297</c:v>
                </c:pt>
                <c:pt idx="18">
                  <c:v>4452</c:v>
                </c:pt>
                <c:pt idx="19">
                  <c:v>4598</c:v>
                </c:pt>
                <c:pt idx="20">
                  <c:v>4627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A9-4600-8A3C-377532D877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60754719"/>
        <c:axId val="960748959"/>
      </c:barChart>
      <c:catAx>
        <c:axId val="9607547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0748959"/>
        <c:crosses val="autoZero"/>
        <c:auto val="1"/>
        <c:lblAlgn val="ctr"/>
        <c:lblOffset val="100"/>
        <c:noMultiLvlLbl val="0"/>
      </c:catAx>
      <c:valAx>
        <c:axId val="9607489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60754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0.08164</cdr:x>
      <cdr:y>0.93234</cdr:y>
    </cdr:from>
    <cdr:to>
      <cdr:x>0.09017</cdr:x>
      <cdr:y>0.94715</cdr:y>
    </cdr:to>
    <cdr:sp macro="" textlink="">
      <cdr:nvSpPr>
        <cdr:cNvPr id="2" name="Star: 5 Points 1">
          <a:extLst xmlns:a="http://schemas.openxmlformats.org/drawingml/2006/main">
            <a:ext uri="{FF2B5EF4-FFF2-40B4-BE49-F238E27FC236}">
              <a16:creationId xmlns:a16="http://schemas.microsoft.com/office/drawing/2014/main" id="{7FEE5AF3-08EE-0FEC-A527-21B3281F0424}"/>
            </a:ext>
          </a:extLst>
        </cdr:cNvPr>
        <cdr:cNvSpPr/>
      </cdr:nvSpPr>
      <cdr:spPr>
        <a:xfrm xmlns:a="http://schemas.openxmlformats.org/drawingml/2006/main" flipH="1">
          <a:off x="864941" y="5692779"/>
          <a:ext cx="90435" cy="90435"/>
        </a:xfrm>
        <a:prstGeom xmlns:a="http://schemas.openxmlformats.org/drawingml/2006/main" prst="star5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0.12043</cdr:x>
      <cdr:y>0.58067</cdr:y>
    </cdr:from>
    <cdr:to>
      <cdr:x>0.12896</cdr:x>
      <cdr:y>0.59548</cdr:y>
    </cdr:to>
    <cdr:sp macro="" textlink="">
      <cdr:nvSpPr>
        <cdr:cNvPr id="3" name="Star: 5 Points 2">
          <a:extLst xmlns:a="http://schemas.openxmlformats.org/drawingml/2006/main">
            <a:ext uri="{FF2B5EF4-FFF2-40B4-BE49-F238E27FC236}">
              <a16:creationId xmlns:a16="http://schemas.microsoft.com/office/drawing/2014/main" id="{7FEE5AF3-08EE-0FEC-A527-21B3281F0424}"/>
            </a:ext>
          </a:extLst>
        </cdr:cNvPr>
        <cdr:cNvSpPr/>
      </cdr:nvSpPr>
      <cdr:spPr>
        <a:xfrm xmlns:a="http://schemas.openxmlformats.org/drawingml/2006/main" flipH="1">
          <a:off x="1275908" y="3545481"/>
          <a:ext cx="90435" cy="90435"/>
        </a:xfrm>
        <a:prstGeom xmlns:a="http://schemas.openxmlformats.org/drawingml/2006/main" prst="star5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0.24649</cdr:x>
      <cdr:y>0.78259</cdr:y>
    </cdr:from>
    <cdr:to>
      <cdr:x>0.25503</cdr:x>
      <cdr:y>0.7974</cdr:y>
    </cdr:to>
    <cdr:sp macro="" textlink="">
      <cdr:nvSpPr>
        <cdr:cNvPr id="4" name="Star: 5 Points 3">
          <a:extLst xmlns:a="http://schemas.openxmlformats.org/drawingml/2006/main">
            <a:ext uri="{FF2B5EF4-FFF2-40B4-BE49-F238E27FC236}">
              <a16:creationId xmlns:a16="http://schemas.microsoft.com/office/drawing/2014/main" id="{7FEE5AF3-08EE-0FEC-A527-21B3281F0424}"/>
            </a:ext>
          </a:extLst>
        </cdr:cNvPr>
        <cdr:cNvSpPr/>
      </cdr:nvSpPr>
      <cdr:spPr>
        <a:xfrm xmlns:a="http://schemas.openxmlformats.org/drawingml/2006/main" flipH="1">
          <a:off x="2611548" y="4778379"/>
          <a:ext cx="90435" cy="90435"/>
        </a:xfrm>
        <a:prstGeom xmlns:a="http://schemas.openxmlformats.org/drawingml/2006/main" prst="star5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0.37159</cdr:x>
      <cdr:y>0.77754</cdr:y>
    </cdr:from>
    <cdr:to>
      <cdr:x>0.38012</cdr:x>
      <cdr:y>0.79235</cdr:y>
    </cdr:to>
    <cdr:sp macro="" textlink="">
      <cdr:nvSpPr>
        <cdr:cNvPr id="5" name="Star: 5 Points 4">
          <a:extLst xmlns:a="http://schemas.openxmlformats.org/drawingml/2006/main">
            <a:ext uri="{FF2B5EF4-FFF2-40B4-BE49-F238E27FC236}">
              <a16:creationId xmlns:a16="http://schemas.microsoft.com/office/drawing/2014/main" id="{7FEE5AF3-08EE-0FEC-A527-21B3281F0424}"/>
            </a:ext>
          </a:extLst>
        </cdr:cNvPr>
        <cdr:cNvSpPr/>
      </cdr:nvSpPr>
      <cdr:spPr>
        <a:xfrm xmlns:a="http://schemas.openxmlformats.org/drawingml/2006/main" flipH="1">
          <a:off x="3936914" y="4747557"/>
          <a:ext cx="90435" cy="90435"/>
        </a:xfrm>
        <a:prstGeom xmlns:a="http://schemas.openxmlformats.org/drawingml/2006/main" prst="star5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0.49761</cdr:x>
      <cdr:y>0.81456</cdr:y>
    </cdr:from>
    <cdr:to>
      <cdr:x>0.50615</cdr:x>
      <cdr:y>0.82937</cdr:y>
    </cdr:to>
    <cdr:sp macro="" textlink="">
      <cdr:nvSpPr>
        <cdr:cNvPr id="6" name="Star: 5 Points 5">
          <a:extLst xmlns:a="http://schemas.openxmlformats.org/drawingml/2006/main">
            <a:ext uri="{FF2B5EF4-FFF2-40B4-BE49-F238E27FC236}">
              <a16:creationId xmlns:a16="http://schemas.microsoft.com/office/drawing/2014/main" id="{7FEE5AF3-08EE-0FEC-A527-21B3281F0424}"/>
            </a:ext>
          </a:extLst>
        </cdr:cNvPr>
        <cdr:cNvSpPr/>
      </cdr:nvSpPr>
      <cdr:spPr>
        <a:xfrm xmlns:a="http://schemas.openxmlformats.org/drawingml/2006/main" flipH="1">
          <a:off x="5272149" y="4973589"/>
          <a:ext cx="90435" cy="90435"/>
        </a:xfrm>
        <a:prstGeom xmlns:a="http://schemas.openxmlformats.org/drawingml/2006/main" prst="star5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0.74881</cdr:x>
      <cdr:y>0.83475</cdr:y>
    </cdr:from>
    <cdr:to>
      <cdr:x>0.75735</cdr:x>
      <cdr:y>0.84956</cdr:y>
    </cdr:to>
    <cdr:sp macro="" textlink="">
      <cdr:nvSpPr>
        <cdr:cNvPr id="7" name="Star: 5 Points 6">
          <a:extLst xmlns:a="http://schemas.openxmlformats.org/drawingml/2006/main">
            <a:ext uri="{FF2B5EF4-FFF2-40B4-BE49-F238E27FC236}">
              <a16:creationId xmlns:a16="http://schemas.microsoft.com/office/drawing/2014/main" id="{7FEE5AF3-08EE-0FEC-A527-21B3281F0424}"/>
            </a:ext>
          </a:extLst>
        </cdr:cNvPr>
        <cdr:cNvSpPr/>
      </cdr:nvSpPr>
      <cdr:spPr>
        <a:xfrm xmlns:a="http://schemas.openxmlformats.org/drawingml/2006/main" flipH="1">
          <a:off x="7933562" y="5096878"/>
          <a:ext cx="90435" cy="90435"/>
        </a:xfrm>
        <a:prstGeom xmlns:a="http://schemas.openxmlformats.org/drawingml/2006/main" prst="star5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0.20414</cdr:x>
      <cdr:y>0.93066</cdr:y>
    </cdr:from>
    <cdr:to>
      <cdr:x>0.21404</cdr:x>
      <cdr:y>0.94547</cdr:y>
    </cdr:to>
    <cdr:sp macro="" textlink="">
      <cdr:nvSpPr>
        <cdr:cNvPr id="8" name="Isosceles Triangle 7">
          <a:extLst xmlns:a="http://schemas.openxmlformats.org/drawingml/2006/main">
            <a:ext uri="{FF2B5EF4-FFF2-40B4-BE49-F238E27FC236}">
              <a16:creationId xmlns:a16="http://schemas.microsoft.com/office/drawing/2014/main" id="{F4065E9C-0DC2-B1E7-16F0-625EF1059AC2}"/>
            </a:ext>
          </a:extLst>
        </cdr:cNvPr>
        <cdr:cNvSpPr/>
      </cdr:nvSpPr>
      <cdr:spPr>
        <a:xfrm xmlns:a="http://schemas.openxmlformats.org/drawingml/2006/main">
          <a:off x="2162845" y="5682505"/>
          <a:ext cx="104904" cy="90435"/>
        </a:xfrm>
        <a:prstGeom xmlns:a="http://schemas.openxmlformats.org/drawingml/2006/main" prst="triangl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0.13432</cdr:x>
      <cdr:y>0.44437</cdr:y>
    </cdr:from>
    <cdr:to>
      <cdr:x>0.14422</cdr:x>
      <cdr:y>0.45918</cdr:y>
    </cdr:to>
    <cdr:sp macro="" textlink="">
      <cdr:nvSpPr>
        <cdr:cNvPr id="9" name="Isosceles Triangle 8">
          <a:extLst xmlns:a="http://schemas.openxmlformats.org/drawingml/2006/main">
            <a:ext uri="{FF2B5EF4-FFF2-40B4-BE49-F238E27FC236}">
              <a16:creationId xmlns:a16="http://schemas.microsoft.com/office/drawing/2014/main" id="{F4065E9C-0DC2-B1E7-16F0-625EF1059AC2}"/>
            </a:ext>
          </a:extLst>
        </cdr:cNvPr>
        <cdr:cNvSpPr/>
      </cdr:nvSpPr>
      <cdr:spPr>
        <a:xfrm xmlns:a="http://schemas.openxmlformats.org/drawingml/2006/main">
          <a:off x="1423105" y="2713274"/>
          <a:ext cx="104904" cy="90435"/>
        </a:xfrm>
        <a:prstGeom xmlns:a="http://schemas.openxmlformats.org/drawingml/2006/main" prst="triangl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0.26136</cdr:x>
      <cdr:y>0.81119</cdr:y>
    </cdr:from>
    <cdr:to>
      <cdr:x>0.27126</cdr:x>
      <cdr:y>0.826</cdr:y>
    </cdr:to>
    <cdr:sp macro="" textlink="">
      <cdr:nvSpPr>
        <cdr:cNvPr id="10" name="Isosceles Triangle 9">
          <a:extLst xmlns:a="http://schemas.openxmlformats.org/drawingml/2006/main">
            <a:ext uri="{FF2B5EF4-FFF2-40B4-BE49-F238E27FC236}">
              <a16:creationId xmlns:a16="http://schemas.microsoft.com/office/drawing/2014/main" id="{F4065E9C-0DC2-B1E7-16F0-625EF1059AC2}"/>
            </a:ext>
          </a:extLst>
        </cdr:cNvPr>
        <cdr:cNvSpPr/>
      </cdr:nvSpPr>
      <cdr:spPr>
        <a:xfrm xmlns:a="http://schemas.openxmlformats.org/drawingml/2006/main">
          <a:off x="2769019" y="4953040"/>
          <a:ext cx="104904" cy="90435"/>
        </a:xfrm>
        <a:prstGeom xmlns:a="http://schemas.openxmlformats.org/drawingml/2006/main" prst="triangl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0.38645</cdr:x>
      <cdr:y>0.78763</cdr:y>
    </cdr:from>
    <cdr:to>
      <cdr:x>0.39635</cdr:x>
      <cdr:y>0.80245</cdr:y>
    </cdr:to>
    <cdr:sp macro="" textlink="">
      <cdr:nvSpPr>
        <cdr:cNvPr id="11" name="Isosceles Triangle 10">
          <a:extLst xmlns:a="http://schemas.openxmlformats.org/drawingml/2006/main">
            <a:ext uri="{FF2B5EF4-FFF2-40B4-BE49-F238E27FC236}">
              <a16:creationId xmlns:a16="http://schemas.microsoft.com/office/drawing/2014/main" id="{F4065E9C-0DC2-B1E7-16F0-625EF1059AC2}"/>
            </a:ext>
          </a:extLst>
        </cdr:cNvPr>
        <cdr:cNvSpPr/>
      </cdr:nvSpPr>
      <cdr:spPr>
        <a:xfrm xmlns:a="http://schemas.openxmlformats.org/drawingml/2006/main">
          <a:off x="4094386" y="4809202"/>
          <a:ext cx="104904" cy="90435"/>
        </a:xfrm>
        <a:prstGeom xmlns:a="http://schemas.openxmlformats.org/drawingml/2006/main" prst="triangl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0.51252</cdr:x>
      <cdr:y>0.81119</cdr:y>
    </cdr:from>
    <cdr:to>
      <cdr:x>0.52242</cdr:x>
      <cdr:y>0.826</cdr:y>
    </cdr:to>
    <cdr:sp macro="" textlink="">
      <cdr:nvSpPr>
        <cdr:cNvPr id="12" name="Isosceles Triangle 11">
          <a:extLst xmlns:a="http://schemas.openxmlformats.org/drawingml/2006/main">
            <a:ext uri="{FF2B5EF4-FFF2-40B4-BE49-F238E27FC236}">
              <a16:creationId xmlns:a16="http://schemas.microsoft.com/office/drawing/2014/main" id="{F4065E9C-0DC2-B1E7-16F0-625EF1059AC2}"/>
            </a:ext>
          </a:extLst>
        </cdr:cNvPr>
        <cdr:cNvSpPr/>
      </cdr:nvSpPr>
      <cdr:spPr>
        <a:xfrm xmlns:a="http://schemas.openxmlformats.org/drawingml/2006/main">
          <a:off x="5430026" y="4953040"/>
          <a:ext cx="104904" cy="90435"/>
        </a:xfrm>
        <a:prstGeom xmlns:a="http://schemas.openxmlformats.org/drawingml/2006/main" prst="triangl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0.76271</cdr:x>
      <cdr:y>0.83475</cdr:y>
    </cdr:from>
    <cdr:to>
      <cdr:x>0.77261</cdr:x>
      <cdr:y>0.84956</cdr:y>
    </cdr:to>
    <cdr:sp macro="" textlink="">
      <cdr:nvSpPr>
        <cdr:cNvPr id="13" name="Isosceles Triangle 12">
          <a:extLst xmlns:a="http://schemas.openxmlformats.org/drawingml/2006/main">
            <a:ext uri="{FF2B5EF4-FFF2-40B4-BE49-F238E27FC236}">
              <a16:creationId xmlns:a16="http://schemas.microsoft.com/office/drawing/2014/main" id="{F4065E9C-0DC2-B1E7-16F0-625EF1059AC2}"/>
            </a:ext>
          </a:extLst>
        </cdr:cNvPr>
        <cdr:cNvSpPr/>
      </cdr:nvSpPr>
      <cdr:spPr>
        <a:xfrm xmlns:a="http://schemas.openxmlformats.org/drawingml/2006/main">
          <a:off x="8080759" y="5096878"/>
          <a:ext cx="104904" cy="90435"/>
        </a:xfrm>
        <a:prstGeom xmlns:a="http://schemas.openxmlformats.org/drawingml/2006/main" prst="triangl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0.88877</cdr:x>
      <cdr:y>0.8398</cdr:y>
    </cdr:from>
    <cdr:to>
      <cdr:x>0.89867</cdr:x>
      <cdr:y>0.85461</cdr:y>
    </cdr:to>
    <cdr:sp macro="" textlink="">
      <cdr:nvSpPr>
        <cdr:cNvPr id="14" name="Isosceles Triangle 13">
          <a:extLst xmlns:a="http://schemas.openxmlformats.org/drawingml/2006/main">
            <a:ext uri="{FF2B5EF4-FFF2-40B4-BE49-F238E27FC236}">
              <a16:creationId xmlns:a16="http://schemas.microsoft.com/office/drawing/2014/main" id="{F4065E9C-0DC2-B1E7-16F0-625EF1059AC2}"/>
            </a:ext>
          </a:extLst>
        </cdr:cNvPr>
        <cdr:cNvSpPr/>
      </cdr:nvSpPr>
      <cdr:spPr>
        <a:xfrm xmlns:a="http://schemas.openxmlformats.org/drawingml/2006/main">
          <a:off x="9416399" y="5127701"/>
          <a:ext cx="104904" cy="90435"/>
        </a:xfrm>
        <a:prstGeom xmlns:a="http://schemas.openxmlformats.org/drawingml/2006/main" prst="triangl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0.15166</cdr:x>
      <cdr:y>0.47264</cdr:y>
    </cdr:from>
    <cdr:to>
      <cdr:x>0.16039</cdr:x>
      <cdr:y>0.48779</cdr:y>
    </cdr:to>
    <cdr:sp macro="" textlink="">
      <cdr:nvSpPr>
        <cdr:cNvPr id="15" name="Diamond 14">
          <a:extLst xmlns:a="http://schemas.openxmlformats.org/drawingml/2006/main">
            <a:ext uri="{FF2B5EF4-FFF2-40B4-BE49-F238E27FC236}">
              <a16:creationId xmlns:a16="http://schemas.microsoft.com/office/drawing/2014/main" id="{9DC701E4-3B4D-F9BC-62AC-1BE81A0A8D03}"/>
            </a:ext>
          </a:extLst>
        </cdr:cNvPr>
        <cdr:cNvSpPr/>
      </cdr:nvSpPr>
      <cdr:spPr>
        <a:xfrm xmlns:a="http://schemas.openxmlformats.org/drawingml/2006/main" flipV="1">
          <a:off x="1606831" y="2885902"/>
          <a:ext cx="92467" cy="92467"/>
        </a:xfrm>
        <a:prstGeom xmlns:a="http://schemas.openxmlformats.org/drawingml/2006/main" prst="diamond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0.32713</cdr:x>
      <cdr:y>0.93192</cdr:y>
    </cdr:from>
    <cdr:to>
      <cdr:x>0.33586</cdr:x>
      <cdr:y>0.94706</cdr:y>
    </cdr:to>
    <cdr:sp macro="" textlink="">
      <cdr:nvSpPr>
        <cdr:cNvPr id="16" name="Diamond 15">
          <a:extLst xmlns:a="http://schemas.openxmlformats.org/drawingml/2006/main">
            <a:ext uri="{FF2B5EF4-FFF2-40B4-BE49-F238E27FC236}">
              <a16:creationId xmlns:a16="http://schemas.microsoft.com/office/drawing/2014/main" id="{3F223630-B495-ADB7-76C4-8DB259F0E7AF}"/>
            </a:ext>
          </a:extLst>
        </cdr:cNvPr>
        <cdr:cNvSpPr/>
      </cdr:nvSpPr>
      <cdr:spPr>
        <a:xfrm xmlns:a="http://schemas.openxmlformats.org/drawingml/2006/main" flipV="1">
          <a:off x="3465883" y="5690177"/>
          <a:ext cx="92467" cy="92467"/>
        </a:xfrm>
        <a:prstGeom xmlns:a="http://schemas.openxmlformats.org/drawingml/2006/main" prst="diamond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0.2767</cdr:x>
      <cdr:y>0.75355</cdr:y>
    </cdr:from>
    <cdr:to>
      <cdr:x>0.28543</cdr:x>
      <cdr:y>0.7687</cdr:y>
    </cdr:to>
    <cdr:sp macro="" textlink="">
      <cdr:nvSpPr>
        <cdr:cNvPr id="17" name="Diamond 16">
          <a:extLst xmlns:a="http://schemas.openxmlformats.org/drawingml/2006/main">
            <a:ext uri="{FF2B5EF4-FFF2-40B4-BE49-F238E27FC236}">
              <a16:creationId xmlns:a16="http://schemas.microsoft.com/office/drawing/2014/main" id="{3F223630-B495-ADB7-76C4-8DB259F0E7AF}"/>
            </a:ext>
          </a:extLst>
        </cdr:cNvPr>
        <cdr:cNvSpPr/>
      </cdr:nvSpPr>
      <cdr:spPr>
        <a:xfrm xmlns:a="http://schemas.openxmlformats.org/drawingml/2006/main" flipV="1">
          <a:off x="2931626" y="4601116"/>
          <a:ext cx="92467" cy="92467"/>
        </a:xfrm>
        <a:prstGeom xmlns:a="http://schemas.openxmlformats.org/drawingml/2006/main" prst="diamond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0.4018</cdr:x>
      <cdr:y>0.76533</cdr:y>
    </cdr:from>
    <cdr:to>
      <cdr:x>0.41053</cdr:x>
      <cdr:y>0.78048</cdr:y>
    </cdr:to>
    <cdr:sp macro="" textlink="">
      <cdr:nvSpPr>
        <cdr:cNvPr id="18" name="Diamond 17">
          <a:extLst xmlns:a="http://schemas.openxmlformats.org/drawingml/2006/main">
            <a:ext uri="{FF2B5EF4-FFF2-40B4-BE49-F238E27FC236}">
              <a16:creationId xmlns:a16="http://schemas.microsoft.com/office/drawing/2014/main" id="{3F223630-B495-ADB7-76C4-8DB259F0E7AF}"/>
            </a:ext>
          </a:extLst>
        </cdr:cNvPr>
        <cdr:cNvSpPr/>
      </cdr:nvSpPr>
      <cdr:spPr>
        <a:xfrm xmlns:a="http://schemas.openxmlformats.org/drawingml/2006/main" flipV="1">
          <a:off x="4256993" y="4673035"/>
          <a:ext cx="92467" cy="92467"/>
        </a:xfrm>
        <a:prstGeom xmlns:a="http://schemas.openxmlformats.org/drawingml/2006/main" prst="diamond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0.52786</cdr:x>
      <cdr:y>0.82086</cdr:y>
    </cdr:from>
    <cdr:to>
      <cdr:x>0.53659</cdr:x>
      <cdr:y>0.836</cdr:y>
    </cdr:to>
    <cdr:sp macro="" textlink="">
      <cdr:nvSpPr>
        <cdr:cNvPr id="19" name="Diamond 18">
          <a:extLst xmlns:a="http://schemas.openxmlformats.org/drawingml/2006/main">
            <a:ext uri="{FF2B5EF4-FFF2-40B4-BE49-F238E27FC236}">
              <a16:creationId xmlns:a16="http://schemas.microsoft.com/office/drawing/2014/main" id="{3F223630-B495-ADB7-76C4-8DB259F0E7AF}"/>
            </a:ext>
          </a:extLst>
        </cdr:cNvPr>
        <cdr:cNvSpPr/>
      </cdr:nvSpPr>
      <cdr:spPr>
        <a:xfrm xmlns:a="http://schemas.openxmlformats.org/drawingml/2006/main" flipV="1">
          <a:off x="5592633" y="5012082"/>
          <a:ext cx="92467" cy="92467"/>
        </a:xfrm>
        <a:prstGeom xmlns:a="http://schemas.openxmlformats.org/drawingml/2006/main" prst="diamond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0.65296</cdr:x>
      <cdr:y>0.836</cdr:y>
    </cdr:from>
    <cdr:to>
      <cdr:x>0.66169</cdr:x>
      <cdr:y>0.85115</cdr:y>
    </cdr:to>
    <cdr:sp macro="" textlink="">
      <cdr:nvSpPr>
        <cdr:cNvPr id="20" name="Diamond 19">
          <a:extLst xmlns:a="http://schemas.openxmlformats.org/drawingml/2006/main">
            <a:ext uri="{FF2B5EF4-FFF2-40B4-BE49-F238E27FC236}">
              <a16:creationId xmlns:a16="http://schemas.microsoft.com/office/drawing/2014/main" id="{3F223630-B495-ADB7-76C4-8DB259F0E7AF}"/>
            </a:ext>
          </a:extLst>
        </cdr:cNvPr>
        <cdr:cNvSpPr/>
      </cdr:nvSpPr>
      <cdr:spPr>
        <a:xfrm xmlns:a="http://schemas.openxmlformats.org/drawingml/2006/main" flipV="1">
          <a:off x="6917999" y="5104549"/>
          <a:ext cx="92467" cy="92467"/>
        </a:xfrm>
        <a:prstGeom xmlns:a="http://schemas.openxmlformats.org/drawingml/2006/main" prst="diamond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0.77902</cdr:x>
      <cdr:y>0.82759</cdr:y>
    </cdr:from>
    <cdr:to>
      <cdr:x>0.78775</cdr:x>
      <cdr:y>0.84274</cdr:y>
    </cdr:to>
    <cdr:sp macro="" textlink="">
      <cdr:nvSpPr>
        <cdr:cNvPr id="21" name="Diamond 20">
          <a:extLst xmlns:a="http://schemas.openxmlformats.org/drawingml/2006/main">
            <a:ext uri="{FF2B5EF4-FFF2-40B4-BE49-F238E27FC236}">
              <a16:creationId xmlns:a16="http://schemas.microsoft.com/office/drawing/2014/main" id="{3F223630-B495-ADB7-76C4-8DB259F0E7AF}"/>
            </a:ext>
          </a:extLst>
        </cdr:cNvPr>
        <cdr:cNvSpPr/>
      </cdr:nvSpPr>
      <cdr:spPr>
        <a:xfrm xmlns:a="http://schemas.openxmlformats.org/drawingml/2006/main" flipV="1">
          <a:off x="8253640" y="5053178"/>
          <a:ext cx="92467" cy="92467"/>
        </a:xfrm>
        <a:prstGeom xmlns:a="http://schemas.openxmlformats.org/drawingml/2006/main" prst="diamond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0.44949</cdr:x>
      <cdr:y>0.93374</cdr:y>
    </cdr:from>
    <cdr:to>
      <cdr:x>0.45802</cdr:x>
      <cdr:y>0.94784</cdr:y>
    </cdr:to>
    <cdr:sp macro="" textlink="">
      <cdr:nvSpPr>
        <cdr:cNvPr id="22" name="Pentagon 21">
          <a:extLst xmlns:a="http://schemas.openxmlformats.org/drawingml/2006/main">
            <a:ext uri="{FF2B5EF4-FFF2-40B4-BE49-F238E27FC236}">
              <a16:creationId xmlns:a16="http://schemas.microsoft.com/office/drawing/2014/main" id="{3E0E2E52-349F-1201-9E43-4E5C2BD470B0}"/>
            </a:ext>
          </a:extLst>
        </cdr:cNvPr>
        <cdr:cNvSpPr/>
      </cdr:nvSpPr>
      <cdr:spPr>
        <a:xfrm xmlns:a="http://schemas.openxmlformats.org/drawingml/2006/main">
          <a:off x="4762249" y="5701300"/>
          <a:ext cx="90435" cy="86129"/>
        </a:xfrm>
        <a:prstGeom xmlns:a="http://schemas.openxmlformats.org/drawingml/2006/main" prst="pentagon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0.16501</cdr:x>
      <cdr:y>0.24923</cdr:y>
    </cdr:from>
    <cdr:to>
      <cdr:x>0.17355</cdr:x>
      <cdr:y>0.26333</cdr:y>
    </cdr:to>
    <cdr:sp macro="" textlink="">
      <cdr:nvSpPr>
        <cdr:cNvPr id="23" name="Pentagon 22">
          <a:extLst xmlns:a="http://schemas.openxmlformats.org/drawingml/2006/main">
            <a:ext uri="{FF2B5EF4-FFF2-40B4-BE49-F238E27FC236}">
              <a16:creationId xmlns:a16="http://schemas.microsoft.com/office/drawing/2014/main" id="{404ABB1B-BFF0-1CF6-C807-0E51FE7CF4FC}"/>
            </a:ext>
          </a:extLst>
        </cdr:cNvPr>
        <cdr:cNvSpPr/>
      </cdr:nvSpPr>
      <cdr:spPr>
        <a:xfrm xmlns:a="http://schemas.openxmlformats.org/drawingml/2006/main">
          <a:off x="1748301" y="1521744"/>
          <a:ext cx="90435" cy="86129"/>
        </a:xfrm>
        <a:prstGeom xmlns:a="http://schemas.openxmlformats.org/drawingml/2006/main" prst="pentagon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0.29021</cdr:x>
      <cdr:y>0.77255</cdr:y>
    </cdr:from>
    <cdr:to>
      <cdr:x>0.29874</cdr:x>
      <cdr:y>0.78666</cdr:y>
    </cdr:to>
    <cdr:sp macro="" textlink="">
      <cdr:nvSpPr>
        <cdr:cNvPr id="24" name="Pentagon 23">
          <a:extLst xmlns:a="http://schemas.openxmlformats.org/drawingml/2006/main">
            <a:ext uri="{FF2B5EF4-FFF2-40B4-BE49-F238E27FC236}">
              <a16:creationId xmlns:a16="http://schemas.microsoft.com/office/drawing/2014/main" id="{404ABB1B-BFF0-1CF6-C807-0E51FE7CF4FC}"/>
            </a:ext>
          </a:extLst>
        </cdr:cNvPr>
        <cdr:cNvSpPr/>
      </cdr:nvSpPr>
      <cdr:spPr>
        <a:xfrm xmlns:a="http://schemas.openxmlformats.org/drawingml/2006/main">
          <a:off x="3074684" y="4717120"/>
          <a:ext cx="90435" cy="86129"/>
        </a:xfrm>
        <a:prstGeom xmlns:a="http://schemas.openxmlformats.org/drawingml/2006/main" prst="pentagon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0.41635</cdr:x>
      <cdr:y>0.74293</cdr:y>
    </cdr:from>
    <cdr:to>
      <cdr:x>0.42488</cdr:x>
      <cdr:y>0.75704</cdr:y>
    </cdr:to>
    <cdr:sp macro="" textlink="">
      <cdr:nvSpPr>
        <cdr:cNvPr id="25" name="Pentagon 24">
          <a:extLst xmlns:a="http://schemas.openxmlformats.org/drawingml/2006/main">
            <a:ext uri="{FF2B5EF4-FFF2-40B4-BE49-F238E27FC236}">
              <a16:creationId xmlns:a16="http://schemas.microsoft.com/office/drawing/2014/main" id="{404ABB1B-BFF0-1CF6-C807-0E51FE7CF4FC}"/>
            </a:ext>
          </a:extLst>
        </cdr:cNvPr>
        <cdr:cNvSpPr/>
      </cdr:nvSpPr>
      <cdr:spPr>
        <a:xfrm xmlns:a="http://schemas.openxmlformats.org/drawingml/2006/main">
          <a:off x="4411115" y="4536249"/>
          <a:ext cx="90435" cy="86129"/>
        </a:xfrm>
        <a:prstGeom xmlns:a="http://schemas.openxmlformats.org/drawingml/2006/main" prst="pentagon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0.54154</cdr:x>
      <cdr:y>0.8137</cdr:y>
    </cdr:from>
    <cdr:to>
      <cdr:x>0.55007</cdr:x>
      <cdr:y>0.8278</cdr:y>
    </cdr:to>
    <cdr:sp macro="" textlink="">
      <cdr:nvSpPr>
        <cdr:cNvPr id="26" name="Pentagon 25">
          <a:extLst xmlns:a="http://schemas.openxmlformats.org/drawingml/2006/main">
            <a:ext uri="{FF2B5EF4-FFF2-40B4-BE49-F238E27FC236}">
              <a16:creationId xmlns:a16="http://schemas.microsoft.com/office/drawing/2014/main" id="{404ABB1B-BFF0-1CF6-C807-0E51FE7CF4FC}"/>
            </a:ext>
          </a:extLst>
        </cdr:cNvPr>
        <cdr:cNvSpPr/>
      </cdr:nvSpPr>
      <cdr:spPr>
        <a:xfrm xmlns:a="http://schemas.openxmlformats.org/drawingml/2006/main">
          <a:off x="5737497" y="4968329"/>
          <a:ext cx="90435" cy="86129"/>
        </a:xfrm>
        <a:prstGeom xmlns:a="http://schemas.openxmlformats.org/drawingml/2006/main" prst="pentagon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0.66768</cdr:x>
      <cdr:y>0.84003</cdr:y>
    </cdr:from>
    <cdr:to>
      <cdr:x>0.67621</cdr:x>
      <cdr:y>0.85413</cdr:y>
    </cdr:to>
    <cdr:sp macro="" textlink="">
      <cdr:nvSpPr>
        <cdr:cNvPr id="27" name="Pentagon 26">
          <a:extLst xmlns:a="http://schemas.openxmlformats.org/drawingml/2006/main">
            <a:ext uri="{FF2B5EF4-FFF2-40B4-BE49-F238E27FC236}">
              <a16:creationId xmlns:a16="http://schemas.microsoft.com/office/drawing/2014/main" id="{404ABB1B-BFF0-1CF6-C807-0E51FE7CF4FC}"/>
            </a:ext>
          </a:extLst>
        </cdr:cNvPr>
        <cdr:cNvSpPr/>
      </cdr:nvSpPr>
      <cdr:spPr>
        <a:xfrm xmlns:a="http://schemas.openxmlformats.org/drawingml/2006/main">
          <a:off x="7073928" y="5129102"/>
          <a:ext cx="90435" cy="86129"/>
        </a:xfrm>
        <a:prstGeom xmlns:a="http://schemas.openxmlformats.org/drawingml/2006/main" prst="pentagon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0.79287</cdr:x>
      <cdr:y>0.80547</cdr:y>
    </cdr:from>
    <cdr:to>
      <cdr:x>0.8014</cdr:x>
      <cdr:y>0.81957</cdr:y>
    </cdr:to>
    <cdr:sp macro="" textlink="">
      <cdr:nvSpPr>
        <cdr:cNvPr id="28" name="Pentagon 27">
          <a:extLst xmlns:a="http://schemas.openxmlformats.org/drawingml/2006/main">
            <a:ext uri="{FF2B5EF4-FFF2-40B4-BE49-F238E27FC236}">
              <a16:creationId xmlns:a16="http://schemas.microsoft.com/office/drawing/2014/main" id="{404ABB1B-BFF0-1CF6-C807-0E51FE7CF4FC}"/>
            </a:ext>
          </a:extLst>
        </cdr:cNvPr>
        <cdr:cNvSpPr/>
      </cdr:nvSpPr>
      <cdr:spPr>
        <a:xfrm xmlns:a="http://schemas.openxmlformats.org/drawingml/2006/main">
          <a:off x="8400311" y="4918087"/>
          <a:ext cx="90435" cy="86129"/>
        </a:xfrm>
        <a:prstGeom xmlns:a="http://schemas.openxmlformats.org/drawingml/2006/main" prst="pentagon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0.57278</cdr:x>
      <cdr:y>0.93374</cdr:y>
    </cdr:from>
    <cdr:to>
      <cdr:x>0.58132</cdr:x>
      <cdr:y>0.94855</cdr:y>
    </cdr:to>
    <cdr:sp macro="" textlink="">
      <cdr:nvSpPr>
        <cdr:cNvPr id="29" name="Oval 28">
          <a:extLst xmlns:a="http://schemas.openxmlformats.org/drawingml/2006/main">
            <a:ext uri="{FF2B5EF4-FFF2-40B4-BE49-F238E27FC236}">
              <a16:creationId xmlns:a16="http://schemas.microsoft.com/office/drawing/2014/main" id="{7407D713-3F7A-1FD9-23B3-12C3280EBBE3}"/>
            </a:ext>
          </a:extLst>
        </cdr:cNvPr>
        <cdr:cNvSpPr/>
      </cdr:nvSpPr>
      <cdr:spPr>
        <a:xfrm xmlns:a="http://schemas.openxmlformats.org/drawingml/2006/main">
          <a:off x="6068535" y="5701300"/>
          <a:ext cx="90435" cy="90435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0.18019</cdr:x>
      <cdr:y>0.40227</cdr:y>
    </cdr:from>
    <cdr:to>
      <cdr:x>0.18872</cdr:x>
      <cdr:y>0.41709</cdr:y>
    </cdr:to>
    <cdr:sp macro="" textlink="">
      <cdr:nvSpPr>
        <cdr:cNvPr id="30" name="Oval 29">
          <a:extLst xmlns:a="http://schemas.openxmlformats.org/drawingml/2006/main">
            <a:ext uri="{FF2B5EF4-FFF2-40B4-BE49-F238E27FC236}">
              <a16:creationId xmlns:a16="http://schemas.microsoft.com/office/drawing/2014/main" id="{34C69921-FC28-89C5-5BDC-1516B4847D1E}"/>
            </a:ext>
          </a:extLst>
        </cdr:cNvPr>
        <cdr:cNvSpPr/>
      </cdr:nvSpPr>
      <cdr:spPr>
        <a:xfrm xmlns:a="http://schemas.openxmlformats.org/drawingml/2006/main">
          <a:off x="1909076" y="2456240"/>
          <a:ext cx="90435" cy="90435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0.43157</cdr:x>
      <cdr:y>0.7529</cdr:y>
    </cdr:from>
    <cdr:to>
      <cdr:x>0.44011</cdr:x>
      <cdr:y>0.76771</cdr:y>
    </cdr:to>
    <cdr:sp macro="" textlink="">
      <cdr:nvSpPr>
        <cdr:cNvPr id="31" name="Oval 30">
          <a:extLst xmlns:a="http://schemas.openxmlformats.org/drawingml/2006/main">
            <a:ext uri="{FF2B5EF4-FFF2-40B4-BE49-F238E27FC236}">
              <a16:creationId xmlns:a16="http://schemas.microsoft.com/office/drawing/2014/main" id="{27F680A5-ED78-F99A-488F-F88B4409F5D6}"/>
            </a:ext>
          </a:extLst>
        </cdr:cNvPr>
        <cdr:cNvSpPr/>
      </cdr:nvSpPr>
      <cdr:spPr>
        <a:xfrm xmlns:a="http://schemas.openxmlformats.org/drawingml/2006/main">
          <a:off x="4572447" y="4597097"/>
          <a:ext cx="90435" cy="90435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0.30448</cdr:x>
      <cdr:y>0.67555</cdr:y>
    </cdr:from>
    <cdr:to>
      <cdr:x>0.31302</cdr:x>
      <cdr:y>0.69036</cdr:y>
    </cdr:to>
    <cdr:sp macro="" textlink="">
      <cdr:nvSpPr>
        <cdr:cNvPr id="32" name="Oval 31">
          <a:extLst xmlns:a="http://schemas.openxmlformats.org/drawingml/2006/main">
            <a:ext uri="{FF2B5EF4-FFF2-40B4-BE49-F238E27FC236}">
              <a16:creationId xmlns:a16="http://schemas.microsoft.com/office/drawing/2014/main" id="{7CBEEF88-30C2-85E8-7F34-A4F77C01DA77}"/>
            </a:ext>
          </a:extLst>
        </cdr:cNvPr>
        <cdr:cNvSpPr/>
      </cdr:nvSpPr>
      <cdr:spPr>
        <a:xfrm xmlns:a="http://schemas.openxmlformats.org/drawingml/2006/main">
          <a:off x="3225969" y="4124824"/>
          <a:ext cx="90435" cy="90435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0.55777</cdr:x>
      <cdr:y>0.8073</cdr:y>
    </cdr:from>
    <cdr:to>
      <cdr:x>0.5663</cdr:x>
      <cdr:y>0.82211</cdr:y>
    </cdr:to>
    <cdr:sp macro="" textlink="">
      <cdr:nvSpPr>
        <cdr:cNvPr id="33" name="Oval 32">
          <a:extLst xmlns:a="http://schemas.openxmlformats.org/drawingml/2006/main">
            <a:ext uri="{FF2B5EF4-FFF2-40B4-BE49-F238E27FC236}">
              <a16:creationId xmlns:a16="http://schemas.microsoft.com/office/drawing/2014/main" id="{BB89E1FC-65B6-EF9F-BE23-4A31B84640E0}"/>
            </a:ext>
          </a:extLst>
        </cdr:cNvPr>
        <cdr:cNvSpPr/>
      </cdr:nvSpPr>
      <cdr:spPr>
        <a:xfrm xmlns:a="http://schemas.openxmlformats.org/drawingml/2006/main">
          <a:off x="5909436" y="4929251"/>
          <a:ext cx="90435" cy="90435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0.68296</cdr:x>
      <cdr:y>0.84515</cdr:y>
    </cdr:from>
    <cdr:to>
      <cdr:x>0.69149</cdr:x>
      <cdr:y>0.85996</cdr:y>
    </cdr:to>
    <cdr:sp macro="" textlink="">
      <cdr:nvSpPr>
        <cdr:cNvPr id="34" name="Oval 33">
          <a:extLst xmlns:a="http://schemas.openxmlformats.org/drawingml/2006/main">
            <a:ext uri="{FF2B5EF4-FFF2-40B4-BE49-F238E27FC236}">
              <a16:creationId xmlns:a16="http://schemas.microsoft.com/office/drawing/2014/main" id="{BB89E1FC-65B6-EF9F-BE23-4A31B84640E0}"/>
            </a:ext>
          </a:extLst>
        </cdr:cNvPr>
        <cdr:cNvSpPr/>
      </cdr:nvSpPr>
      <cdr:spPr>
        <a:xfrm xmlns:a="http://schemas.openxmlformats.org/drawingml/2006/main">
          <a:off x="7235818" y="5160363"/>
          <a:ext cx="90435" cy="90435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0.80815</cdr:x>
      <cdr:y>0.7464</cdr:y>
    </cdr:from>
    <cdr:to>
      <cdr:x>0.81668</cdr:x>
      <cdr:y>0.76122</cdr:y>
    </cdr:to>
    <cdr:sp macro="" textlink="">
      <cdr:nvSpPr>
        <cdr:cNvPr id="35" name="Oval 34">
          <a:extLst xmlns:a="http://schemas.openxmlformats.org/drawingml/2006/main">
            <a:ext uri="{FF2B5EF4-FFF2-40B4-BE49-F238E27FC236}">
              <a16:creationId xmlns:a16="http://schemas.microsoft.com/office/drawing/2014/main" id="{BB89E1FC-65B6-EF9F-BE23-4A31B84640E0}"/>
            </a:ext>
          </a:extLst>
        </cdr:cNvPr>
        <cdr:cNvSpPr/>
      </cdr:nvSpPr>
      <cdr:spPr>
        <a:xfrm xmlns:a="http://schemas.openxmlformats.org/drawingml/2006/main">
          <a:off x="8562201" y="4557462"/>
          <a:ext cx="90435" cy="90435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0.69513</cdr:x>
      <cdr:y>0.93209</cdr:y>
    </cdr:from>
    <cdr:to>
      <cdr:x>0.70366</cdr:x>
      <cdr:y>0.9469</cdr:y>
    </cdr:to>
    <cdr:sp macro="" textlink="">
      <cdr:nvSpPr>
        <cdr:cNvPr id="36" name="Rectangle 35">
          <a:extLst xmlns:a="http://schemas.openxmlformats.org/drawingml/2006/main">
            <a:ext uri="{FF2B5EF4-FFF2-40B4-BE49-F238E27FC236}">
              <a16:creationId xmlns:a16="http://schemas.microsoft.com/office/drawing/2014/main" id="{5F67FEEA-EC29-253C-D347-70C3550FD1BD}"/>
            </a:ext>
          </a:extLst>
        </cdr:cNvPr>
        <cdr:cNvSpPr/>
      </cdr:nvSpPr>
      <cdr:spPr>
        <a:xfrm xmlns:a="http://schemas.openxmlformats.org/drawingml/2006/main">
          <a:off x="7364771" y="5691250"/>
          <a:ext cx="90435" cy="9043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0.19536</cdr:x>
      <cdr:y>0.2196</cdr:y>
    </cdr:from>
    <cdr:to>
      <cdr:x>0.2039</cdr:x>
      <cdr:y>0.23441</cdr:y>
    </cdr:to>
    <cdr:sp macro="" textlink="">
      <cdr:nvSpPr>
        <cdr:cNvPr id="37" name="Rectangle 36">
          <a:extLst xmlns:a="http://schemas.openxmlformats.org/drawingml/2006/main">
            <a:ext uri="{FF2B5EF4-FFF2-40B4-BE49-F238E27FC236}">
              <a16:creationId xmlns:a16="http://schemas.microsoft.com/office/drawing/2014/main" id="{FB11A91E-E830-69A9-4ED1-A8BD59F0E650}"/>
            </a:ext>
          </a:extLst>
        </cdr:cNvPr>
        <cdr:cNvSpPr/>
      </cdr:nvSpPr>
      <cdr:spPr>
        <a:xfrm xmlns:a="http://schemas.openxmlformats.org/drawingml/2006/main">
          <a:off x="2069848" y="1340872"/>
          <a:ext cx="90435" cy="9043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0.32055</cdr:x>
      <cdr:y>0.70673</cdr:y>
    </cdr:from>
    <cdr:to>
      <cdr:x>0.32909</cdr:x>
      <cdr:y>0.72154</cdr:y>
    </cdr:to>
    <cdr:sp macro="" textlink="">
      <cdr:nvSpPr>
        <cdr:cNvPr id="38" name="Rectangle 37">
          <a:extLst xmlns:a="http://schemas.openxmlformats.org/drawingml/2006/main">
            <a:ext uri="{FF2B5EF4-FFF2-40B4-BE49-F238E27FC236}">
              <a16:creationId xmlns:a16="http://schemas.microsoft.com/office/drawing/2014/main" id="{FB11A91E-E830-69A9-4ED1-A8BD59F0E650}"/>
            </a:ext>
          </a:extLst>
        </cdr:cNvPr>
        <cdr:cNvSpPr/>
      </cdr:nvSpPr>
      <cdr:spPr>
        <a:xfrm xmlns:a="http://schemas.openxmlformats.org/drawingml/2006/main">
          <a:off x="3396231" y="4315184"/>
          <a:ext cx="90435" cy="9043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0.44669</cdr:x>
      <cdr:y>0.74622</cdr:y>
    </cdr:from>
    <cdr:to>
      <cdr:x>0.45523</cdr:x>
      <cdr:y>0.76103</cdr:y>
    </cdr:to>
    <cdr:sp macro="" textlink="">
      <cdr:nvSpPr>
        <cdr:cNvPr id="39" name="Rectangle 38">
          <a:extLst xmlns:a="http://schemas.openxmlformats.org/drawingml/2006/main">
            <a:ext uri="{FF2B5EF4-FFF2-40B4-BE49-F238E27FC236}">
              <a16:creationId xmlns:a16="http://schemas.microsoft.com/office/drawing/2014/main" id="{FB11A91E-E830-69A9-4ED1-A8BD59F0E650}"/>
            </a:ext>
          </a:extLst>
        </cdr:cNvPr>
        <cdr:cNvSpPr/>
      </cdr:nvSpPr>
      <cdr:spPr>
        <a:xfrm xmlns:a="http://schemas.openxmlformats.org/drawingml/2006/main">
          <a:off x="4732661" y="4556345"/>
          <a:ext cx="90435" cy="9043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0.57189</cdr:x>
      <cdr:y>0.80053</cdr:y>
    </cdr:from>
    <cdr:to>
      <cdr:x>0.58042</cdr:x>
      <cdr:y>0.81534</cdr:y>
    </cdr:to>
    <cdr:sp macro="" textlink="">
      <cdr:nvSpPr>
        <cdr:cNvPr id="40" name="Rectangle 39">
          <a:extLst xmlns:a="http://schemas.openxmlformats.org/drawingml/2006/main">
            <a:ext uri="{FF2B5EF4-FFF2-40B4-BE49-F238E27FC236}">
              <a16:creationId xmlns:a16="http://schemas.microsoft.com/office/drawing/2014/main" id="{FB11A91E-E830-69A9-4ED1-A8BD59F0E650}"/>
            </a:ext>
          </a:extLst>
        </cdr:cNvPr>
        <cdr:cNvSpPr/>
      </cdr:nvSpPr>
      <cdr:spPr>
        <a:xfrm xmlns:a="http://schemas.openxmlformats.org/drawingml/2006/main">
          <a:off x="6059044" y="4887940"/>
          <a:ext cx="90435" cy="9043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0.82227</cdr:x>
      <cdr:y>0.79724</cdr:y>
    </cdr:from>
    <cdr:to>
      <cdr:x>0.8308</cdr:x>
      <cdr:y>0.81205</cdr:y>
    </cdr:to>
    <cdr:sp macro="" textlink="">
      <cdr:nvSpPr>
        <cdr:cNvPr id="41" name="Rectangle 40">
          <a:extLst xmlns:a="http://schemas.openxmlformats.org/drawingml/2006/main">
            <a:ext uri="{FF2B5EF4-FFF2-40B4-BE49-F238E27FC236}">
              <a16:creationId xmlns:a16="http://schemas.microsoft.com/office/drawing/2014/main" id="{FB11A91E-E830-69A9-4ED1-A8BD59F0E650}"/>
            </a:ext>
          </a:extLst>
        </cdr:cNvPr>
        <cdr:cNvSpPr/>
      </cdr:nvSpPr>
      <cdr:spPr>
        <a:xfrm xmlns:a="http://schemas.openxmlformats.org/drawingml/2006/main">
          <a:off x="8711808" y="4867844"/>
          <a:ext cx="90435" cy="9043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0.20859</cdr:x>
      <cdr:y>0.10431</cdr:y>
    </cdr:from>
    <cdr:to>
      <cdr:x>0.21902</cdr:x>
      <cdr:y>0.12242</cdr:y>
    </cdr:to>
    <cdr:sp macro="" textlink="">
      <cdr:nvSpPr>
        <cdr:cNvPr id="42" name="Cross 41">
          <a:extLst xmlns:a="http://schemas.openxmlformats.org/drawingml/2006/main">
            <a:ext uri="{FF2B5EF4-FFF2-40B4-BE49-F238E27FC236}">
              <a16:creationId xmlns:a16="http://schemas.microsoft.com/office/drawing/2014/main" id="{2E615348-A0B1-404C-6F83-A35C6D81B733}"/>
            </a:ext>
          </a:extLst>
        </cdr:cNvPr>
        <cdr:cNvSpPr/>
      </cdr:nvSpPr>
      <cdr:spPr>
        <a:xfrm xmlns:a="http://schemas.openxmlformats.org/drawingml/2006/main">
          <a:off x="2209967" y="636930"/>
          <a:ext cx="110532" cy="110532"/>
        </a:xfrm>
        <a:prstGeom xmlns:a="http://schemas.openxmlformats.org/drawingml/2006/main" prst="plus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0.33383</cdr:x>
      <cdr:y>0.62609</cdr:y>
    </cdr:from>
    <cdr:to>
      <cdr:x>0.34427</cdr:x>
      <cdr:y>0.64419</cdr:y>
    </cdr:to>
    <cdr:sp macro="" textlink="">
      <cdr:nvSpPr>
        <cdr:cNvPr id="43" name="Cross 42">
          <a:extLst xmlns:a="http://schemas.openxmlformats.org/drawingml/2006/main">
            <a:ext uri="{FF2B5EF4-FFF2-40B4-BE49-F238E27FC236}">
              <a16:creationId xmlns:a16="http://schemas.microsoft.com/office/drawing/2014/main" id="{BAB7317D-6FF4-DF4C-2981-790523D7002A}"/>
            </a:ext>
          </a:extLst>
        </cdr:cNvPr>
        <cdr:cNvSpPr/>
      </cdr:nvSpPr>
      <cdr:spPr>
        <a:xfrm xmlns:a="http://schemas.openxmlformats.org/drawingml/2006/main">
          <a:off x="3536908" y="3822815"/>
          <a:ext cx="110532" cy="110532"/>
        </a:xfrm>
        <a:prstGeom xmlns:a="http://schemas.openxmlformats.org/drawingml/2006/main" prst="plus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0.45997</cdr:x>
      <cdr:y>0.7166</cdr:y>
    </cdr:from>
    <cdr:to>
      <cdr:x>0.47041</cdr:x>
      <cdr:y>0.7347</cdr:y>
    </cdr:to>
    <cdr:sp macro="" textlink="">
      <cdr:nvSpPr>
        <cdr:cNvPr id="44" name="Cross 43">
          <a:extLst xmlns:a="http://schemas.openxmlformats.org/drawingml/2006/main">
            <a:ext uri="{FF2B5EF4-FFF2-40B4-BE49-F238E27FC236}">
              <a16:creationId xmlns:a16="http://schemas.microsoft.com/office/drawing/2014/main" id="{BAB7317D-6FF4-DF4C-2981-790523D7002A}"/>
            </a:ext>
          </a:extLst>
        </cdr:cNvPr>
        <cdr:cNvSpPr/>
      </cdr:nvSpPr>
      <cdr:spPr>
        <a:xfrm xmlns:a="http://schemas.openxmlformats.org/drawingml/2006/main">
          <a:off x="4873339" y="4375475"/>
          <a:ext cx="110532" cy="110532"/>
        </a:xfrm>
        <a:prstGeom xmlns:a="http://schemas.openxmlformats.org/drawingml/2006/main" prst="plus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0.58516</cdr:x>
      <cdr:y>0.76926</cdr:y>
    </cdr:from>
    <cdr:to>
      <cdr:x>0.5956</cdr:x>
      <cdr:y>0.78736</cdr:y>
    </cdr:to>
    <cdr:sp macro="" textlink="">
      <cdr:nvSpPr>
        <cdr:cNvPr id="45" name="Cross 44">
          <a:extLst xmlns:a="http://schemas.openxmlformats.org/drawingml/2006/main">
            <a:ext uri="{FF2B5EF4-FFF2-40B4-BE49-F238E27FC236}">
              <a16:creationId xmlns:a16="http://schemas.microsoft.com/office/drawing/2014/main" id="{BAB7317D-6FF4-DF4C-2981-790523D7002A}"/>
            </a:ext>
          </a:extLst>
        </cdr:cNvPr>
        <cdr:cNvSpPr/>
      </cdr:nvSpPr>
      <cdr:spPr>
        <a:xfrm xmlns:a="http://schemas.openxmlformats.org/drawingml/2006/main">
          <a:off x="6199721" y="4697022"/>
          <a:ext cx="110532" cy="110532"/>
        </a:xfrm>
        <a:prstGeom xmlns:a="http://schemas.openxmlformats.org/drawingml/2006/main" prst="plus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0.7113</cdr:x>
      <cdr:y>0.49969</cdr:y>
    </cdr:from>
    <cdr:to>
      <cdr:x>0.72174</cdr:x>
      <cdr:y>0.51779</cdr:y>
    </cdr:to>
    <cdr:sp macro="" textlink="">
      <cdr:nvSpPr>
        <cdr:cNvPr id="46" name="Cross 45">
          <a:extLst xmlns:a="http://schemas.openxmlformats.org/drawingml/2006/main">
            <a:ext uri="{FF2B5EF4-FFF2-40B4-BE49-F238E27FC236}">
              <a16:creationId xmlns:a16="http://schemas.microsoft.com/office/drawing/2014/main" id="{BAB7317D-6FF4-DF4C-2981-790523D7002A}"/>
            </a:ext>
          </a:extLst>
        </cdr:cNvPr>
        <cdr:cNvSpPr/>
      </cdr:nvSpPr>
      <cdr:spPr>
        <a:xfrm xmlns:a="http://schemas.openxmlformats.org/drawingml/2006/main">
          <a:off x="7536151" y="3051047"/>
          <a:ext cx="110532" cy="110532"/>
        </a:xfrm>
        <a:prstGeom xmlns:a="http://schemas.openxmlformats.org/drawingml/2006/main" prst="plus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0.83649</cdr:x>
      <cdr:y>0.79066</cdr:y>
    </cdr:from>
    <cdr:to>
      <cdr:x>0.84693</cdr:x>
      <cdr:y>0.80876</cdr:y>
    </cdr:to>
    <cdr:sp macro="" textlink="">
      <cdr:nvSpPr>
        <cdr:cNvPr id="47" name="Cross 46">
          <a:extLst xmlns:a="http://schemas.openxmlformats.org/drawingml/2006/main">
            <a:ext uri="{FF2B5EF4-FFF2-40B4-BE49-F238E27FC236}">
              <a16:creationId xmlns:a16="http://schemas.microsoft.com/office/drawing/2014/main" id="{BAB7317D-6FF4-DF4C-2981-790523D7002A}"/>
            </a:ext>
          </a:extLst>
        </cdr:cNvPr>
        <cdr:cNvSpPr/>
      </cdr:nvSpPr>
      <cdr:spPr>
        <a:xfrm xmlns:a="http://schemas.openxmlformats.org/drawingml/2006/main">
          <a:off x="8862534" y="4827650"/>
          <a:ext cx="110532" cy="110532"/>
        </a:xfrm>
        <a:prstGeom xmlns:a="http://schemas.openxmlformats.org/drawingml/2006/main" prst="plus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0.81658</cdr:x>
      <cdr:y>0.93054</cdr:y>
    </cdr:from>
    <cdr:to>
      <cdr:x>0.82701</cdr:x>
      <cdr:y>0.94864</cdr:y>
    </cdr:to>
    <cdr:sp macro="" textlink="">
      <cdr:nvSpPr>
        <cdr:cNvPr id="48" name="Cross 47">
          <a:extLst xmlns:a="http://schemas.openxmlformats.org/drawingml/2006/main">
            <a:ext uri="{FF2B5EF4-FFF2-40B4-BE49-F238E27FC236}">
              <a16:creationId xmlns:a16="http://schemas.microsoft.com/office/drawing/2014/main" id="{BAB7317D-6FF4-DF4C-2981-790523D7002A}"/>
            </a:ext>
          </a:extLst>
        </cdr:cNvPr>
        <cdr:cNvSpPr/>
      </cdr:nvSpPr>
      <cdr:spPr>
        <a:xfrm xmlns:a="http://schemas.openxmlformats.org/drawingml/2006/main">
          <a:off x="8651518" y="5681761"/>
          <a:ext cx="110532" cy="110532"/>
        </a:xfrm>
        <a:prstGeom xmlns:a="http://schemas.openxmlformats.org/drawingml/2006/main" prst="plus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5EECC06-707B-B44E-A91D-8270F474609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7FBD4C5-CEB8-ED40-BBD9-0E9424814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3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BD4C5-CEB8-ED40-BBD9-0E9424814F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BD4C5-CEB8-ED40-BBD9-0E9424814FC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2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3054" y="2421323"/>
            <a:ext cx="9465892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9245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41F37FCE-8A1E-F0C3-3CE2-C7E2736B9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7135" y="1209193"/>
            <a:ext cx="2893523" cy="22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2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4938" y="6483837"/>
            <a:ext cx="452778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28FE5D4F-A43D-8645-94F7-DC8151048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9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4938" y="6483837"/>
            <a:ext cx="452778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28FE5D4F-A43D-8645-94F7-DC8151048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4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54938" y="6483837"/>
            <a:ext cx="452778" cy="365125"/>
          </a:xfrm>
          <a:prstGeom prst="rect">
            <a:avLst/>
          </a:prstGeom>
        </p:spPr>
        <p:txBody>
          <a:bodyPr/>
          <a:lstStyle/>
          <a:p>
            <a:fld id="{28FE5D4F-A43D-8645-94F7-DC8151048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8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54938" y="6483837"/>
            <a:ext cx="452778" cy="365125"/>
          </a:xfrm>
          <a:prstGeom prst="rect">
            <a:avLst/>
          </a:prstGeom>
        </p:spPr>
        <p:txBody>
          <a:bodyPr/>
          <a:lstStyle/>
          <a:p>
            <a:fld id="{28FE5D4F-A43D-8645-94F7-DC8151048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5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34346" y="6483837"/>
            <a:ext cx="873370" cy="365125"/>
          </a:xfrm>
          <a:prstGeom prst="rect">
            <a:avLst/>
          </a:prstGeom>
        </p:spPr>
        <p:txBody>
          <a:bodyPr/>
          <a:lstStyle/>
          <a:p>
            <a:fld id="{28FE5D4F-A43D-8645-94F7-DC8151048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89123-2F95-489C-5D0A-AE81027F35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91BE7-F64E-3A44-A1FB-BB5FC2D1F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8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54938" y="6483837"/>
            <a:ext cx="452778" cy="365125"/>
          </a:xfrm>
          <a:prstGeom prst="rect">
            <a:avLst/>
          </a:prstGeom>
        </p:spPr>
        <p:txBody>
          <a:bodyPr/>
          <a:lstStyle/>
          <a:p>
            <a:fld id="{28FE5D4F-A43D-8645-94F7-DC8151048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54938" y="6483837"/>
            <a:ext cx="452778" cy="365125"/>
          </a:xfrm>
          <a:prstGeom prst="rect">
            <a:avLst/>
          </a:prstGeom>
        </p:spPr>
        <p:txBody>
          <a:bodyPr/>
          <a:lstStyle/>
          <a:p>
            <a:fld id="{28FE5D4F-A43D-8645-94F7-DC8151048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5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C1E0FC-7A6D-87E1-4869-7F354969AE3A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gradFill flip="none" rotWithShape="1">
            <a:gsLst>
              <a:gs pos="39000">
                <a:schemeClr val="bg2">
                  <a:lumMod val="97048"/>
                  <a:lumOff val="2952"/>
                </a:schemeClr>
              </a:gs>
              <a:gs pos="79000">
                <a:schemeClr val="tx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F3BE55-14A7-B118-1902-95CCBCD63C57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gradFill flip="none" rotWithShape="1">
            <a:gsLst>
              <a:gs pos="39000">
                <a:schemeClr val="bg2">
                  <a:lumMod val="97048"/>
                  <a:lumOff val="2952"/>
                </a:schemeClr>
              </a:gs>
              <a:gs pos="79000">
                <a:schemeClr val="tx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red and white logo&#10;&#10;Description automatically generated">
            <a:extLst>
              <a:ext uri="{FF2B5EF4-FFF2-40B4-BE49-F238E27FC236}">
                <a16:creationId xmlns:a16="http://schemas.microsoft.com/office/drawing/2014/main" id="{ECF3950D-A340-D0C5-0116-9EC53CBE316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67052" y="5838090"/>
            <a:ext cx="721950" cy="55385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BD09DB-8A6E-834F-5C58-C6753BA54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0609" y="6492875"/>
            <a:ext cx="2743200" cy="305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Degular Text Light" pitchFamily="82" charset="77"/>
              </a:defRPr>
            </a:lvl1pPr>
          </a:lstStyle>
          <a:p>
            <a:fld id="{0B391BE7-F64E-3A44-A1FB-BB5FC2D1F3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0E5B71-E084-8845-EFEB-E8E988437F4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946650" y="6629917"/>
            <a:ext cx="2149475" cy="1040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740498-8250-98BB-E98E-21C19A8C27F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0502" y="6612070"/>
            <a:ext cx="6985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0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Degular Text" pitchFamily="8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Univers Condensed" panose="020B050602020205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Univers Condensed" panose="020B050602020205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Univers Condensed" panose="020B050602020205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Univers Condensed" panose="020B050602020205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Univers Condensed" panose="020B050602020205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DDB0A-CBCC-6029-4DB2-258A9F128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Unpacking “National Prominence”</a:t>
            </a:r>
          </a:p>
          <a:p>
            <a:pPr marL="0" indent="0" algn="ctr">
              <a:buNone/>
            </a:pPr>
            <a:r>
              <a:rPr lang="en-US" sz="4400" dirty="0"/>
              <a:t>Open Forum 3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A Starting Point…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9E6B0-420D-ABA0-70AF-32F534C2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2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23834-3D00-7A60-84B3-DB5A166DE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A Proposal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7B87B-B9A6-2E10-848A-2BCF095C8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84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8D945-FC01-4491-90F9-23D096987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Priorities Framework (proposal)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6835C-B0A3-F72A-E4D7-D51EEDFC8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/>
              <a:t>A Four Cornerstone Strategic Framework:</a:t>
            </a:r>
          </a:p>
          <a:p>
            <a:pPr lvl="0"/>
            <a:r>
              <a:rPr lang="en-US" sz="3200" dirty="0"/>
              <a:t>National prominence</a:t>
            </a:r>
          </a:p>
          <a:p>
            <a:pPr lvl="0"/>
            <a:r>
              <a:rPr lang="en-US" sz="3200" dirty="0"/>
              <a:t>Community engagement</a:t>
            </a:r>
          </a:p>
          <a:p>
            <a:pPr lvl="0"/>
            <a:r>
              <a:rPr lang="en-US" sz="3200" dirty="0"/>
              <a:t>Technology and digital transformation</a:t>
            </a:r>
          </a:p>
          <a:p>
            <a:pPr lvl="0"/>
            <a:r>
              <a:rPr lang="en-US" sz="3200" dirty="0"/>
              <a:t>Student success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E1C0E-A2C2-F033-0262-2E0F8A56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8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96F4-DE70-47CC-F5BE-2E2446DF2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" name="Picture 9" descr=" Strategic Framework: building excellence through four cornerstones. Mission Driven&#10;1. National Prominence: elevating institutional reputation and recognition &#10;2. Community engagement: strengthening partnerships and regional impact &#10;3. Technological and digital transformation: leveraging innovation to enhance teaching and learning &#10;4. Student success: supporting achievement and holistic development ">
            <a:extLst>
              <a:ext uri="{FF2B5EF4-FFF2-40B4-BE49-F238E27FC236}">
                <a16:creationId xmlns:a16="http://schemas.microsoft.com/office/drawing/2014/main" id="{43819C4E-F206-09A2-FB84-7BE357AF3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447675"/>
            <a:ext cx="75628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45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FAD2D-9BF1-683F-65CE-03A8FC7AD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24E71-A239-97FF-6820-DF91FAF1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Cornerstones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D1552-B57D-063A-CC8D-793762296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50298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200" dirty="0">
                <a:solidFill>
                  <a:srgbClr val="C00000"/>
                </a:solidFill>
              </a:rPr>
              <a:t>Cornerstone #1</a:t>
            </a:r>
          </a:p>
          <a:p>
            <a:r>
              <a:rPr lang="en-US" sz="3800" dirty="0">
                <a:solidFill>
                  <a:srgbClr val="C00000"/>
                </a:solidFill>
              </a:rPr>
              <a:t>National Prominence</a:t>
            </a:r>
          </a:p>
          <a:p>
            <a:pPr lvl="1"/>
            <a:r>
              <a:rPr lang="en-US" sz="3300" dirty="0"/>
              <a:t>Elevate public scholarship (research &amp; scholarship)</a:t>
            </a:r>
          </a:p>
          <a:p>
            <a:pPr lvl="2"/>
            <a:r>
              <a:rPr lang="en-US" sz="3300" dirty="0"/>
              <a:t>Research College and University designation (Carnegie)</a:t>
            </a:r>
          </a:p>
          <a:p>
            <a:pPr lvl="2"/>
            <a:r>
              <a:rPr lang="en-US" sz="3300" dirty="0"/>
              <a:t>Expand OSP (to ORSP)</a:t>
            </a:r>
          </a:p>
          <a:p>
            <a:pPr lvl="2"/>
            <a:endParaRPr lang="en-US" sz="3300" dirty="0"/>
          </a:p>
          <a:p>
            <a:pPr lvl="1"/>
            <a:r>
              <a:rPr lang="en-US" sz="3300" dirty="0"/>
              <a:t>Cultivate faculty success</a:t>
            </a:r>
          </a:p>
          <a:p>
            <a:pPr lvl="2"/>
            <a:r>
              <a:rPr lang="en-US" sz="3300" dirty="0"/>
              <a:t>Nominate faculty for regional and national awards</a:t>
            </a:r>
          </a:p>
          <a:p>
            <a:pPr lvl="2"/>
            <a:r>
              <a:rPr lang="en-US" sz="3300" dirty="0"/>
              <a:t>Mentoring and faculty development</a:t>
            </a:r>
          </a:p>
          <a:p>
            <a:pPr lvl="2"/>
            <a:r>
              <a:rPr lang="en-US" sz="3300" dirty="0"/>
              <a:t>Revisit internal grant funding</a:t>
            </a:r>
          </a:p>
          <a:p>
            <a:pPr marL="457200" lvl="1" indent="0">
              <a:buNone/>
            </a:pPr>
            <a:endParaRPr lang="en-US" sz="3300" dirty="0"/>
          </a:p>
          <a:p>
            <a:pPr lvl="1"/>
            <a:r>
              <a:rPr lang="en-US" sz="3300" dirty="0"/>
              <a:t>Create new graduate programs	</a:t>
            </a:r>
          </a:p>
          <a:p>
            <a:pPr lvl="2"/>
            <a:r>
              <a:rPr lang="en-US" sz="3300" dirty="0"/>
              <a:t>Master’s level professional programs</a:t>
            </a:r>
          </a:p>
          <a:p>
            <a:pPr lvl="2"/>
            <a:r>
              <a:rPr lang="en-US" sz="3300" dirty="0"/>
              <a:t>Doctoral level academic programs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66785-EB50-2B9F-077D-7034E91E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AF749-B77C-880E-D200-2ED9FF8AC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Public Scholarship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3A41F-0E8D-AECA-83E8-1CDA19A2A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300" dirty="0"/>
              <a:t>Elevate public scholarship (research &amp; scholarship)</a:t>
            </a:r>
          </a:p>
          <a:p>
            <a:pPr lvl="2"/>
            <a:r>
              <a:rPr lang="en-US" sz="3300" dirty="0"/>
              <a:t>Research College and University designation (Carnegie)</a:t>
            </a:r>
          </a:p>
          <a:p>
            <a:pPr lvl="2"/>
            <a:r>
              <a:rPr lang="en-US" sz="3300" dirty="0"/>
              <a:t>Expand OSP (to ORSP)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1D9A8-F4E4-85F1-713B-9651CE85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91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258A1-B571-F1A9-0D38-D2FD71C5E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2025 Carnegie Research Classifications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E32F-ED5F-063D-607C-E3C0A3FEA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338" y="1545071"/>
            <a:ext cx="10515600" cy="4947804"/>
          </a:xfrm>
        </p:spPr>
        <p:txBody>
          <a:bodyPr>
            <a:normAutofit/>
          </a:bodyPr>
          <a:lstStyle/>
          <a:p>
            <a:r>
              <a:rPr lang="en-US" dirty="0"/>
              <a:t>Research 1: Very High Spending and Doctorate Production</a:t>
            </a:r>
          </a:p>
          <a:p>
            <a:pPr lvl="1"/>
            <a:r>
              <a:rPr lang="en-US" dirty="0"/>
              <a:t>At least $50 million on R&amp;D</a:t>
            </a:r>
          </a:p>
          <a:p>
            <a:pPr lvl="1"/>
            <a:r>
              <a:rPr lang="en-US" dirty="0"/>
              <a:t>Award at least 70 research doctorates </a:t>
            </a:r>
          </a:p>
          <a:p>
            <a:pPr lvl="1"/>
            <a:endParaRPr lang="en-US" dirty="0"/>
          </a:p>
          <a:p>
            <a:r>
              <a:rPr lang="en-US" dirty="0"/>
              <a:t>Research 2: High Spending and Doctorate Production </a:t>
            </a:r>
          </a:p>
          <a:p>
            <a:pPr lvl="1"/>
            <a:r>
              <a:rPr lang="en-US" dirty="0"/>
              <a:t>At least $5 million on R&amp;D </a:t>
            </a:r>
          </a:p>
          <a:p>
            <a:pPr lvl="1"/>
            <a:r>
              <a:rPr lang="en-US" dirty="0"/>
              <a:t>Award at least 20 research doctorates </a:t>
            </a:r>
          </a:p>
          <a:p>
            <a:pPr lvl="1"/>
            <a:endParaRPr lang="en-US" dirty="0"/>
          </a:p>
          <a:p>
            <a:r>
              <a:rPr lang="en-US" sz="3600" dirty="0">
                <a:solidFill>
                  <a:srgbClr val="0070C0"/>
                </a:solidFill>
              </a:rPr>
              <a:t>Research College and University (RCU)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At least $2.5 million on R&amp;D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9470B-90BE-80BB-14BA-1DA7DF0D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999E9B-5106-45DC-6BD6-42AD3180E5D0}"/>
              </a:ext>
            </a:extLst>
          </p:cNvPr>
          <p:cNvSpPr txBox="1"/>
          <p:nvPr/>
        </p:nvSpPr>
        <p:spPr>
          <a:xfrm>
            <a:off x="694944" y="264911"/>
            <a:ext cx="62910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dirty="0"/>
              <a:t>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611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0A899-D031-9A70-9B0C-624FFF6BA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Ok, so are we close?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32422-7E0D-A033-57EB-5CC7E5AB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44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EE188-F236-B6C3-6659-4692BD2AA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5AF2-393D-52DE-CBED-407453AB2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NSF HERD Survey of R&amp;D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059BF-5121-DF33-C849-A7842BBA5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3" name="Chart 2" descr=" Total R&amp;D with Projected FY25 ">
            <a:extLst>
              <a:ext uri="{FF2B5EF4-FFF2-40B4-BE49-F238E27FC236}">
                <a16:creationId xmlns:a16="http://schemas.microsoft.com/office/drawing/2014/main" id="{CAF1C70D-14B8-13D3-8CD1-4338EE8AF2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211222"/>
              </p:ext>
            </p:extLst>
          </p:nvPr>
        </p:nvGraphicFramePr>
        <p:xfrm>
          <a:off x="1027025" y="1622914"/>
          <a:ext cx="10137949" cy="4390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0494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B01D7-DD5D-379F-B750-FA2AB66F6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A1261-EE7F-FFE8-8121-46C10A14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52C8DF-F9B6-BFDA-8EFA-3C74610F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432" y="182245"/>
            <a:ext cx="10515600" cy="1325563"/>
          </a:xfrm>
        </p:spPr>
        <p:txBody>
          <a:bodyPr/>
          <a:lstStyle/>
          <a:p>
            <a:r>
              <a:rPr lang="en-US" dirty="0"/>
              <a:t>NSF HERD Survey of R&amp;D Expenditures</a:t>
            </a:r>
          </a:p>
        </p:txBody>
      </p:sp>
      <p:graphicFrame>
        <p:nvGraphicFramePr>
          <p:cNvPr id="8" name="Chart 7" descr=" R&amp;D Expenditures by internal/external bar graph ">
            <a:extLst>
              <a:ext uri="{FF2B5EF4-FFF2-40B4-BE49-F238E27FC236}">
                <a16:creationId xmlns:a16="http://schemas.microsoft.com/office/drawing/2014/main" id="{C01AD46B-5619-A7D4-1AB5-255680A60D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446810"/>
              </p:ext>
            </p:extLst>
          </p:nvPr>
        </p:nvGraphicFramePr>
        <p:xfrm>
          <a:off x="1195754" y="1725706"/>
          <a:ext cx="10420141" cy="443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tar: 5 Points 2">
            <a:extLst>
              <a:ext uri="{FF2B5EF4-FFF2-40B4-BE49-F238E27FC236}">
                <a16:creationId xmlns:a16="http://schemas.microsoft.com/office/drawing/2014/main" id="{7FEE5AF3-08EE-0FEC-A527-21B3281F0424}"/>
              </a:ext>
            </a:extLst>
          </p:cNvPr>
          <p:cNvSpPr/>
          <p:nvPr/>
        </p:nvSpPr>
        <p:spPr>
          <a:xfrm flipH="1">
            <a:off x="5509431" y="5744721"/>
            <a:ext cx="90435" cy="90435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ACA6D40C-E19D-A291-CE5F-04A3B2A6B6BB}"/>
              </a:ext>
            </a:extLst>
          </p:cNvPr>
          <p:cNvSpPr/>
          <p:nvPr/>
        </p:nvSpPr>
        <p:spPr>
          <a:xfrm flipH="1">
            <a:off x="2805615" y="5157382"/>
            <a:ext cx="90435" cy="90435"/>
          </a:xfrm>
          <a:prstGeom prst="star5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879F0C29-25C8-6A3C-9D68-CCF8AFA1CA8C}"/>
              </a:ext>
            </a:extLst>
          </p:cNvPr>
          <p:cNvSpPr/>
          <p:nvPr/>
        </p:nvSpPr>
        <p:spPr>
          <a:xfrm flipH="1">
            <a:off x="4139543" y="5066947"/>
            <a:ext cx="90435" cy="90435"/>
          </a:xfrm>
          <a:prstGeom prst="star5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91B3EB0B-1FC3-002A-A80A-03718E64E932}"/>
              </a:ext>
            </a:extLst>
          </p:cNvPr>
          <p:cNvSpPr/>
          <p:nvPr/>
        </p:nvSpPr>
        <p:spPr>
          <a:xfrm flipH="1">
            <a:off x="5464213" y="5117751"/>
            <a:ext cx="90435" cy="90435"/>
          </a:xfrm>
          <a:prstGeom prst="star5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45441ECB-828A-0F0B-33DC-A6733D374915}"/>
              </a:ext>
            </a:extLst>
          </p:cNvPr>
          <p:cNvSpPr/>
          <p:nvPr/>
        </p:nvSpPr>
        <p:spPr>
          <a:xfrm flipH="1">
            <a:off x="6777593" y="4879733"/>
            <a:ext cx="90435" cy="90435"/>
          </a:xfrm>
          <a:prstGeom prst="star5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00798671-C5AA-83A2-6B32-0BC75AC61BED}"/>
              </a:ext>
            </a:extLst>
          </p:cNvPr>
          <p:cNvSpPr/>
          <p:nvPr/>
        </p:nvSpPr>
        <p:spPr>
          <a:xfrm flipH="1">
            <a:off x="8122811" y="5021729"/>
            <a:ext cx="90435" cy="90435"/>
          </a:xfrm>
          <a:prstGeom prst="star5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9865CF6-1451-FA0F-C0B0-A835835CC7DD}"/>
              </a:ext>
            </a:extLst>
          </p:cNvPr>
          <p:cNvSpPr/>
          <p:nvPr/>
        </p:nvSpPr>
        <p:spPr>
          <a:xfrm flipH="1">
            <a:off x="9436191" y="4931294"/>
            <a:ext cx="90435" cy="90435"/>
          </a:xfrm>
          <a:prstGeom prst="star5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F0E9ABEE-B94F-ABEC-90F4-1D34CEB280D4}"/>
              </a:ext>
            </a:extLst>
          </p:cNvPr>
          <p:cNvSpPr/>
          <p:nvPr/>
        </p:nvSpPr>
        <p:spPr>
          <a:xfrm flipH="1">
            <a:off x="10749571" y="4879732"/>
            <a:ext cx="90435" cy="90435"/>
          </a:xfrm>
          <a:prstGeom prst="star5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F4065E9C-0DC2-B1E7-16F0-625EF1059AC2}"/>
              </a:ext>
            </a:extLst>
          </p:cNvPr>
          <p:cNvSpPr/>
          <p:nvPr/>
        </p:nvSpPr>
        <p:spPr>
          <a:xfrm>
            <a:off x="6725141" y="5744721"/>
            <a:ext cx="104904" cy="90435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AB24FD-9B62-3E6C-2F9F-E53E653A8039}"/>
              </a:ext>
            </a:extLst>
          </p:cNvPr>
          <p:cNvSpPr/>
          <p:nvPr/>
        </p:nvSpPr>
        <p:spPr>
          <a:xfrm>
            <a:off x="2805615" y="4742750"/>
            <a:ext cx="104904" cy="90435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C3033119-A5CE-6CA0-308E-5EAFEB865141}"/>
              </a:ext>
            </a:extLst>
          </p:cNvPr>
          <p:cNvSpPr/>
          <p:nvPr/>
        </p:nvSpPr>
        <p:spPr>
          <a:xfrm>
            <a:off x="4132308" y="4652315"/>
            <a:ext cx="104904" cy="90435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1FFC9277-F42B-15A1-C497-CA2BA7990022}"/>
              </a:ext>
            </a:extLst>
          </p:cNvPr>
          <p:cNvSpPr/>
          <p:nvPr/>
        </p:nvSpPr>
        <p:spPr>
          <a:xfrm>
            <a:off x="5459001" y="4697532"/>
            <a:ext cx="104904" cy="90435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642A9328-909B-36C6-1629-79489624EAD5}"/>
              </a:ext>
            </a:extLst>
          </p:cNvPr>
          <p:cNvSpPr/>
          <p:nvPr/>
        </p:nvSpPr>
        <p:spPr>
          <a:xfrm>
            <a:off x="6777593" y="4105180"/>
            <a:ext cx="104904" cy="90435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C4F038AC-78D3-EC70-5E85-94872CE4084B}"/>
              </a:ext>
            </a:extLst>
          </p:cNvPr>
          <p:cNvSpPr/>
          <p:nvPr/>
        </p:nvSpPr>
        <p:spPr>
          <a:xfrm>
            <a:off x="8108342" y="4216373"/>
            <a:ext cx="104904" cy="90435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91AC905-9C8F-1520-FB8F-4B83422694DD}"/>
              </a:ext>
            </a:extLst>
          </p:cNvPr>
          <p:cNvSpPr/>
          <p:nvPr/>
        </p:nvSpPr>
        <p:spPr>
          <a:xfrm>
            <a:off x="9421722" y="4077985"/>
            <a:ext cx="104904" cy="90435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6BBBD52-3E76-AC21-0A85-7694DAC39789}"/>
              </a:ext>
            </a:extLst>
          </p:cNvPr>
          <p:cNvSpPr/>
          <p:nvPr/>
        </p:nvSpPr>
        <p:spPr>
          <a:xfrm>
            <a:off x="10749571" y="3429000"/>
            <a:ext cx="104904" cy="90435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9DC701E4-3B4D-F9BC-62AC-1BE81A0A8D03}"/>
              </a:ext>
            </a:extLst>
          </p:cNvPr>
          <p:cNvSpPr/>
          <p:nvPr/>
        </p:nvSpPr>
        <p:spPr>
          <a:xfrm flipV="1">
            <a:off x="7946557" y="5742689"/>
            <a:ext cx="92467" cy="92467"/>
          </a:xfrm>
          <a:prstGeom prst="diamond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1D7795CF-7487-E12D-6010-E2C81C9C0662}"/>
              </a:ext>
            </a:extLst>
          </p:cNvPr>
          <p:cNvSpPr/>
          <p:nvPr/>
        </p:nvSpPr>
        <p:spPr>
          <a:xfrm flipV="1">
            <a:off x="4132308" y="4281884"/>
            <a:ext cx="92467" cy="92467"/>
          </a:xfrm>
          <a:prstGeom prst="diamond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DE95A701-5F0D-80FF-1142-7D0AEC95EAED}"/>
              </a:ext>
            </a:extLst>
          </p:cNvPr>
          <p:cNvSpPr/>
          <p:nvPr/>
        </p:nvSpPr>
        <p:spPr>
          <a:xfrm flipV="1">
            <a:off x="5459001" y="4290564"/>
            <a:ext cx="92467" cy="92467"/>
          </a:xfrm>
          <a:prstGeom prst="diamond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A102AF24-3E2D-9C20-5557-4BB67018E7B3}"/>
              </a:ext>
            </a:extLst>
          </p:cNvPr>
          <p:cNvSpPr/>
          <p:nvPr/>
        </p:nvSpPr>
        <p:spPr>
          <a:xfrm flipV="1">
            <a:off x="8108342" y="3727883"/>
            <a:ext cx="92467" cy="92467"/>
          </a:xfrm>
          <a:prstGeom prst="diamond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A185E0A7-64BB-A2E4-AA2B-90E4845B1D85}"/>
              </a:ext>
            </a:extLst>
          </p:cNvPr>
          <p:cNvSpPr/>
          <p:nvPr/>
        </p:nvSpPr>
        <p:spPr>
          <a:xfrm flipV="1">
            <a:off x="9434159" y="3525108"/>
            <a:ext cx="92467" cy="92467"/>
          </a:xfrm>
          <a:prstGeom prst="diamond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58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85624-0D76-845F-B276-C18DBD01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16" name="Chart 15" descr=" Total R&amp;D by unit ">
            <a:extLst>
              <a:ext uri="{FF2B5EF4-FFF2-40B4-BE49-F238E27FC236}">
                <a16:creationId xmlns:a16="http://schemas.microsoft.com/office/drawing/2014/main" id="{1434E355-052E-A5F6-6D21-DB606DCC41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102428"/>
              </p:ext>
            </p:extLst>
          </p:nvPr>
        </p:nvGraphicFramePr>
        <p:xfrm>
          <a:off x="975360" y="377953"/>
          <a:ext cx="10594848" cy="610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279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37098-DF81-22E5-D914-C800DB31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Strategic Priority Open Forums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D5AC9-B927-70A8-1EC2-739C70FF4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Thursday, September 18 from 2:30-3:30*</a:t>
            </a:r>
          </a:p>
          <a:p>
            <a:r>
              <a:rPr lang="en-US" sz="3200" dirty="0"/>
              <a:t>Friday, October 17 from 10:30-11:30*</a:t>
            </a:r>
          </a:p>
          <a:p>
            <a:r>
              <a:rPr lang="en-US" sz="3200" dirty="0"/>
              <a:t>Wednesday, November 12 from  9:30-10:30*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2D841-24EF-7070-A6D3-E2C5C7390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54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B9E6A-7BD7-C702-7DFE-0DCC15E17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FAQ: If we pursue an RCU…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6DFC1-D425-2DA1-6603-F107721AB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Q1: Do teaching loads change?</a:t>
            </a:r>
          </a:p>
          <a:p>
            <a:pPr lvl="1"/>
            <a:r>
              <a:rPr lang="en-US" sz="3200" dirty="0"/>
              <a:t>A1: No. But grant funding may be used to buy out teaching a class.</a:t>
            </a:r>
          </a:p>
          <a:p>
            <a:pPr lvl="1"/>
            <a:endParaRPr lang="en-US" sz="3200" dirty="0"/>
          </a:p>
          <a:p>
            <a:r>
              <a:rPr lang="en-US" sz="3600" dirty="0"/>
              <a:t>Q2: For T/TT faculty, will there be a “research track” and a “teaching track”?</a:t>
            </a:r>
          </a:p>
          <a:p>
            <a:pPr lvl="1"/>
            <a:r>
              <a:rPr lang="en-US" sz="3200" dirty="0"/>
              <a:t>A2: No. </a:t>
            </a:r>
          </a:p>
          <a:p>
            <a:pPr lvl="1"/>
            <a:endParaRPr lang="en-US" sz="3200" dirty="0"/>
          </a:p>
          <a:p>
            <a:r>
              <a:rPr lang="en-US" sz="3600" dirty="0"/>
              <a:t>Q3: Are faculty expected to get grants?</a:t>
            </a:r>
          </a:p>
          <a:p>
            <a:pPr lvl="1"/>
            <a:r>
              <a:rPr lang="en-US" sz="3200" dirty="0"/>
              <a:t>A3: No. Even R1s and R2s don’t have uniform expectations for all academic units.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B4F1A-20A8-96C6-27DD-F98ADB06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5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6F657-FBD3-7F19-21E7-B3D801300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/>
              <a:t>Q4: Do tenure and promotion criteria change for research?</a:t>
            </a:r>
          </a:p>
          <a:p>
            <a:pPr lvl="1"/>
            <a:r>
              <a:rPr lang="en-US" sz="3000" dirty="0"/>
              <a:t>A4: Not necessarily. Departments should identify T&amp;P criteria unique to their units.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3500" dirty="0"/>
              <a:t>Q5: What does change?</a:t>
            </a:r>
          </a:p>
          <a:p>
            <a:pPr lvl="1"/>
            <a:r>
              <a:rPr lang="en-US" sz="3000" dirty="0"/>
              <a:t>A5: Existing resources for individual grants </a:t>
            </a:r>
            <a:r>
              <a:rPr lang="en-US" sz="3000" i="1" dirty="0"/>
              <a:t>may</a:t>
            </a:r>
            <a:r>
              <a:rPr lang="en-US" sz="3000" dirty="0"/>
              <a:t> change. The biggest change, however, is that the Provost </a:t>
            </a:r>
            <a:r>
              <a:rPr lang="en-US" sz="3000" i="1" dirty="0"/>
              <a:t>may </a:t>
            </a:r>
            <a:r>
              <a:rPr lang="en-US" sz="3000" dirty="0"/>
              <a:t>request resources for new interdisciplinary seed grants to position groups of faculty to succeed with federal grants.</a:t>
            </a:r>
          </a:p>
          <a:p>
            <a:pPr lvl="2"/>
            <a:r>
              <a:rPr lang="en-US" sz="2600" dirty="0"/>
              <a:t>Example: at my previous institution, a $500,000 investment of one-time funds turned into $3.2M in external grant submissions and $1.8M in federal awards.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4CEE1-AB6A-1F7F-4C58-5934D09D3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F31597-D235-D104-58C2-D466156D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FAQ: If we pursue a RCU…</a:t>
            </a:r>
          </a:p>
        </p:txBody>
      </p:sp>
    </p:spTree>
    <p:extLst>
      <p:ext uri="{BB962C8B-B14F-4D97-AF65-F5344CB8AC3E}">
        <p14:creationId xmlns:p14="http://schemas.microsoft.com/office/powerpoint/2010/main" val="314254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4D38-5F86-BF9E-745D-22E3DF40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4820C-092F-7DE1-61AD-FE11DFB95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University of St. Thomas* (MN)</a:t>
            </a:r>
          </a:p>
          <a:p>
            <a:r>
              <a:rPr lang="en-US" dirty="0"/>
              <a:t>Elon University* (NC)</a:t>
            </a:r>
          </a:p>
          <a:p>
            <a:r>
              <a:rPr lang="en-US" dirty="0"/>
              <a:t>Sacred Heart* (CT)</a:t>
            </a:r>
          </a:p>
          <a:p>
            <a:r>
              <a:rPr lang="en-US" dirty="0"/>
              <a:t>Davidson (NC)</a:t>
            </a:r>
          </a:p>
          <a:p>
            <a:r>
              <a:rPr lang="en-US" dirty="0"/>
              <a:t>Amherst (MA)</a:t>
            </a:r>
          </a:p>
          <a:p>
            <a:r>
              <a:rPr lang="en-US" dirty="0"/>
              <a:t>Trinity Univ (TX)</a:t>
            </a:r>
          </a:p>
          <a:p>
            <a:r>
              <a:rPr lang="en-US" dirty="0"/>
              <a:t>Colorado College (CO)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44B98-2317-E805-AB60-CC1D33D2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21060-6E59-89A1-D929-9748EA636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Thoughts, Comments,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24270-AE43-999A-52D4-73E3F6C1D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42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4D372-2410-AE0C-6EC5-2FBC517F6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B05A0-8023-0B75-DDBB-6C46478E5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Cornerstones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2CC38-E7A7-B5AF-3A7B-BDEF5F96A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584"/>
            <a:ext cx="10515600" cy="52492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600" dirty="0">
                <a:solidFill>
                  <a:srgbClr val="C00000"/>
                </a:solidFill>
              </a:rPr>
              <a:t>Cornerstone #1</a:t>
            </a:r>
          </a:p>
          <a:p>
            <a:r>
              <a:rPr lang="en-US" sz="4000" dirty="0">
                <a:solidFill>
                  <a:srgbClr val="C00000"/>
                </a:solidFill>
              </a:rPr>
              <a:t>National Prominence</a:t>
            </a:r>
          </a:p>
          <a:p>
            <a:pPr lvl="1"/>
            <a:r>
              <a:rPr lang="en-US" sz="3400" dirty="0"/>
              <a:t>Elevate public scholarship (research &amp; scholarship)</a:t>
            </a:r>
          </a:p>
          <a:p>
            <a:pPr lvl="2"/>
            <a:r>
              <a:rPr lang="en-US" sz="3400" dirty="0"/>
              <a:t>Research College and University designation (Carnegie)</a:t>
            </a:r>
          </a:p>
          <a:p>
            <a:pPr lvl="2"/>
            <a:r>
              <a:rPr lang="en-US" sz="3400" dirty="0"/>
              <a:t>Expand OSP (to ORSP)</a:t>
            </a:r>
          </a:p>
          <a:p>
            <a:pPr lvl="2"/>
            <a:endParaRPr lang="en-US" sz="3400" dirty="0"/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Cultivate faculty success</a:t>
            </a:r>
          </a:p>
          <a:p>
            <a:pPr lvl="2"/>
            <a:r>
              <a:rPr lang="en-US" sz="3400" dirty="0">
                <a:solidFill>
                  <a:srgbClr val="C00000"/>
                </a:solidFill>
              </a:rPr>
              <a:t>Nominate faculty for regional and national awards</a:t>
            </a:r>
          </a:p>
          <a:p>
            <a:pPr lvl="2"/>
            <a:r>
              <a:rPr lang="en-US" sz="3400" dirty="0">
                <a:solidFill>
                  <a:srgbClr val="C00000"/>
                </a:solidFill>
              </a:rPr>
              <a:t>Mentoring and faculty development</a:t>
            </a:r>
          </a:p>
          <a:p>
            <a:pPr lvl="2"/>
            <a:r>
              <a:rPr lang="en-US" sz="3400" dirty="0">
                <a:solidFill>
                  <a:srgbClr val="C00000"/>
                </a:solidFill>
              </a:rPr>
              <a:t>Revisit internal grant funding</a:t>
            </a:r>
            <a:endParaRPr lang="en-US" sz="34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sz="3400" dirty="0"/>
          </a:p>
          <a:p>
            <a:pPr lvl="1"/>
            <a:r>
              <a:rPr lang="en-US" sz="3400" dirty="0"/>
              <a:t>Create new graduate programs	</a:t>
            </a:r>
          </a:p>
          <a:p>
            <a:pPr lvl="2"/>
            <a:r>
              <a:rPr lang="en-US" sz="3400" dirty="0"/>
              <a:t>Master’s level professional programs</a:t>
            </a:r>
          </a:p>
          <a:p>
            <a:pPr lvl="2"/>
            <a:r>
              <a:rPr lang="en-US" sz="3400" dirty="0"/>
              <a:t>Doctoral level academic programs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646B6-C7E4-F829-7EA6-B34492819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3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DB1F-8B10-B789-BE55-DACC12E2E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Faculty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7D36D-314A-1ED3-E52E-88C28FF13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05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Cultivate faculty success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Nominate faculty for regional and national awards</a:t>
            </a:r>
          </a:p>
          <a:p>
            <a:pPr lvl="2"/>
            <a:r>
              <a:rPr lang="en-US" sz="3200" dirty="0">
                <a:solidFill>
                  <a:srgbClr val="C00000"/>
                </a:solidFill>
              </a:rPr>
              <a:t>Also addresses national prominence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Mentoring and faculty development</a:t>
            </a:r>
          </a:p>
          <a:p>
            <a:pPr lvl="2"/>
            <a:r>
              <a:rPr lang="en-US" sz="3200" dirty="0">
                <a:solidFill>
                  <a:srgbClr val="C00000"/>
                </a:solidFill>
              </a:rPr>
              <a:t>At different levels and across disciplines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Revisit internal grant funding</a:t>
            </a:r>
          </a:p>
          <a:p>
            <a:pPr lvl="2"/>
            <a:r>
              <a:rPr lang="en-US" sz="3200" dirty="0">
                <a:solidFill>
                  <a:srgbClr val="C00000"/>
                </a:solidFill>
              </a:rPr>
              <a:t>When were amounts last increased? Evaluated?</a:t>
            </a:r>
          </a:p>
          <a:p>
            <a:pPr lvl="2"/>
            <a:endParaRPr lang="en-US" sz="3400" b="1" dirty="0">
              <a:solidFill>
                <a:srgbClr val="C00000"/>
              </a:solidFill>
            </a:endParaRPr>
          </a:p>
          <a:p>
            <a:pPr lvl="1"/>
            <a:endParaRPr lang="en-US" sz="3600" dirty="0">
              <a:solidFill>
                <a:srgbClr val="C00000"/>
              </a:solidFill>
            </a:endParaRPr>
          </a:p>
          <a:p>
            <a:pPr lvl="1"/>
            <a:endParaRPr lang="en-US" sz="3600" dirty="0">
              <a:solidFill>
                <a:srgbClr val="C00000"/>
              </a:solidFill>
            </a:endParaRPr>
          </a:p>
          <a:p>
            <a:pPr lvl="1"/>
            <a:endParaRPr lang="en-US" sz="3600" dirty="0">
              <a:solidFill>
                <a:srgbClr val="C00000"/>
              </a:solidFill>
            </a:endParaRPr>
          </a:p>
          <a:p>
            <a:pPr lvl="1"/>
            <a:endParaRPr lang="en-US" sz="3600" dirty="0">
              <a:solidFill>
                <a:srgbClr val="C00000"/>
              </a:solidFill>
            </a:endParaRPr>
          </a:p>
          <a:p>
            <a:pPr lvl="1"/>
            <a:endParaRPr lang="en-US" sz="3600" dirty="0">
              <a:solidFill>
                <a:srgbClr val="C00000"/>
              </a:solidFill>
            </a:endParaRPr>
          </a:p>
          <a:p>
            <a:pPr lvl="2"/>
            <a:endParaRPr lang="en-US" sz="34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93DBB-93B5-6FA1-F0D1-5C18341EC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1EBF-C322-494F-062A-878D1679A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Provide support for T&amp;P, sabbaticals</a:t>
            </a:r>
          </a:p>
          <a:p>
            <a:r>
              <a:rPr lang="en-US" sz="3600" dirty="0">
                <a:solidFill>
                  <a:srgbClr val="C00000"/>
                </a:solidFill>
              </a:rPr>
              <a:t>Search committee training </a:t>
            </a:r>
          </a:p>
          <a:p>
            <a:r>
              <a:rPr lang="en-US" sz="3600" dirty="0">
                <a:solidFill>
                  <a:srgbClr val="C00000"/>
                </a:solidFill>
              </a:rPr>
              <a:t>Best practices in recruiting and retention</a:t>
            </a:r>
          </a:p>
          <a:p>
            <a:r>
              <a:rPr lang="en-US" sz="3600" dirty="0">
                <a:solidFill>
                  <a:srgbClr val="C00000"/>
                </a:solidFill>
              </a:rPr>
              <a:t>Uniform and consistent mentoring </a:t>
            </a:r>
          </a:p>
          <a:p>
            <a:r>
              <a:rPr lang="en-US" sz="3600" dirty="0">
                <a:solidFill>
                  <a:srgbClr val="C00000"/>
                </a:solidFill>
              </a:rPr>
              <a:t>Faculty expert list, promote to media outlets</a:t>
            </a:r>
          </a:p>
          <a:p>
            <a:endParaRPr lang="en-US" sz="3600" dirty="0">
              <a:solidFill>
                <a:srgbClr val="C00000"/>
              </a:solidFill>
            </a:endParaRPr>
          </a:p>
          <a:p>
            <a:endParaRPr lang="en-US" sz="3600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51EE5-061D-5000-14E1-6C239AAF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6B96CAE-B9F3-3CF3-4B2C-6D07C2FFD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Unpacking Faculty Success</a:t>
            </a:r>
          </a:p>
        </p:txBody>
      </p:sp>
    </p:spTree>
    <p:extLst>
      <p:ext uri="{BB962C8B-B14F-4D97-AF65-F5344CB8AC3E}">
        <p14:creationId xmlns:p14="http://schemas.microsoft.com/office/powerpoint/2010/main" val="291623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F4561-59B5-E0F3-FB7D-C369F3A00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54F1B-A4AB-AD87-13AB-4A30DF4E8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Thoughts, Comments,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AAD55-933F-1511-77FA-D9A3A59A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16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CDA77-07B9-3897-AB8F-DE8E3A6E8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D92C-FF70-2504-EFFD-E1986B9CB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Cornerstones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9BD89-225D-6D63-48CB-EA15D3FD0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584"/>
            <a:ext cx="10515600" cy="52492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600" dirty="0">
                <a:solidFill>
                  <a:srgbClr val="C00000"/>
                </a:solidFill>
              </a:rPr>
              <a:t>Cornerstone #1</a:t>
            </a:r>
          </a:p>
          <a:p>
            <a:r>
              <a:rPr lang="en-US" sz="4000" dirty="0">
                <a:solidFill>
                  <a:srgbClr val="C00000"/>
                </a:solidFill>
              </a:rPr>
              <a:t>National Prominence</a:t>
            </a:r>
          </a:p>
          <a:p>
            <a:pPr lvl="1"/>
            <a:r>
              <a:rPr lang="en-US" sz="3400" dirty="0"/>
              <a:t>Elevate public scholarship (research &amp; scholarship)</a:t>
            </a:r>
          </a:p>
          <a:p>
            <a:pPr lvl="2"/>
            <a:r>
              <a:rPr lang="en-US" sz="3400" dirty="0"/>
              <a:t>Research College and University designation (Carnegie)</a:t>
            </a:r>
          </a:p>
          <a:p>
            <a:pPr lvl="2"/>
            <a:r>
              <a:rPr lang="en-US" sz="3400" dirty="0"/>
              <a:t>Expand OSP (to ORSP)</a:t>
            </a:r>
          </a:p>
          <a:p>
            <a:pPr lvl="2"/>
            <a:endParaRPr lang="en-US" sz="3400" dirty="0"/>
          </a:p>
          <a:p>
            <a:pPr lvl="1"/>
            <a:r>
              <a:rPr lang="en-US" sz="3400" dirty="0"/>
              <a:t>Cultivate faculty success</a:t>
            </a:r>
          </a:p>
          <a:p>
            <a:pPr lvl="2"/>
            <a:r>
              <a:rPr lang="en-US" sz="3400" dirty="0"/>
              <a:t>Nominate faculty for regional and national awards</a:t>
            </a:r>
          </a:p>
          <a:p>
            <a:pPr lvl="2"/>
            <a:r>
              <a:rPr lang="en-US" sz="3400" dirty="0"/>
              <a:t>Mentoring and faculty development</a:t>
            </a:r>
          </a:p>
          <a:p>
            <a:pPr lvl="2"/>
            <a:r>
              <a:rPr lang="en-US" sz="3400" dirty="0"/>
              <a:t>Revisit internal grant funding</a:t>
            </a:r>
            <a:endParaRPr lang="en-US" sz="3400" b="1" dirty="0"/>
          </a:p>
          <a:p>
            <a:pPr marL="457200" lvl="1" indent="0">
              <a:buNone/>
            </a:pPr>
            <a:endParaRPr lang="en-US" sz="3400" dirty="0"/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Create new graduate programs	</a:t>
            </a:r>
          </a:p>
          <a:p>
            <a:pPr lvl="2"/>
            <a:r>
              <a:rPr lang="en-US" sz="3400" dirty="0">
                <a:solidFill>
                  <a:srgbClr val="C00000"/>
                </a:solidFill>
              </a:rPr>
              <a:t>Master’s level professional programs</a:t>
            </a:r>
          </a:p>
          <a:p>
            <a:pPr lvl="2"/>
            <a:r>
              <a:rPr lang="en-US" sz="3400" dirty="0">
                <a:solidFill>
                  <a:srgbClr val="C00000"/>
                </a:solidFill>
              </a:rPr>
              <a:t>Doctoral level academic programs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81DB1-2B2E-1216-1799-93753269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75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757BF-F107-08BD-955C-B1AEB42C4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E25F-E825-2F4E-51ED-1BE7F76E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Grad Enrollment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7B1EE4-4E21-0EDE-7784-C71D2222F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4" name="Chart 3" descr=" Total grad enrollment bar graph ">
            <a:extLst>
              <a:ext uri="{FF2B5EF4-FFF2-40B4-BE49-F238E27FC236}">
                <a16:creationId xmlns:a16="http://schemas.microsoft.com/office/drawing/2014/main" id="{D36DA487-D8CD-1133-3C9D-179CD4EDF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6736133"/>
              </p:ext>
            </p:extLst>
          </p:nvPr>
        </p:nvGraphicFramePr>
        <p:xfrm>
          <a:off x="284284" y="1295400"/>
          <a:ext cx="11623432" cy="4458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405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EE80-B493-D03F-3758-C3A82BD5F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A7F12-2DF1-0BC7-FD4B-5EE18FC59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33333"/>
                </a:solidFill>
                <a:latin typeface="Inter"/>
              </a:rPr>
              <a:t>Sian </a:t>
            </a:r>
            <a:r>
              <a:rPr lang="en-US" dirty="0" err="1">
                <a:solidFill>
                  <a:srgbClr val="333333"/>
                </a:solidFill>
                <a:latin typeface="Inter"/>
              </a:rPr>
              <a:t>Beilock</a:t>
            </a:r>
            <a:r>
              <a:rPr lang="en-US" dirty="0">
                <a:solidFill>
                  <a:srgbClr val="333333"/>
                </a:solidFill>
                <a:latin typeface="Inter"/>
              </a:rPr>
              <a:t>, president, Dartmouth University</a:t>
            </a:r>
          </a:p>
          <a:p>
            <a:pPr marL="0" indent="0">
              <a:buNone/>
            </a:pPr>
            <a:endParaRPr lang="en-US" dirty="0">
              <a:solidFill>
                <a:srgbClr val="333333"/>
              </a:solidFill>
              <a:latin typeface="Inter"/>
            </a:endParaRPr>
          </a:p>
          <a:p>
            <a:r>
              <a:rPr lang="en-US" sz="3200" dirty="0">
                <a:solidFill>
                  <a:srgbClr val="C8102E"/>
                </a:solidFill>
                <a:latin typeface="Inter"/>
              </a:rPr>
              <a:t>“…</a:t>
            </a:r>
            <a:r>
              <a:rPr lang="en-US" sz="3200" u="sng" dirty="0">
                <a:solidFill>
                  <a:srgbClr val="C8102E"/>
                </a:solidFill>
                <a:latin typeface="Inter"/>
              </a:rPr>
              <a:t>the idea of iteration and sort of </a:t>
            </a:r>
            <a:r>
              <a:rPr lang="en-US" sz="3200" b="1" u="sng" dirty="0">
                <a:latin typeface="Inter"/>
              </a:rPr>
              <a:t>putting your mental model</a:t>
            </a:r>
            <a:r>
              <a:rPr lang="en-US" sz="3200" u="sng" dirty="0">
                <a:latin typeface="Inter"/>
              </a:rPr>
              <a:t> </a:t>
            </a:r>
            <a:r>
              <a:rPr lang="en-US" sz="3200" u="sng" dirty="0">
                <a:solidFill>
                  <a:srgbClr val="C8102E"/>
                </a:solidFill>
                <a:latin typeface="Inter"/>
              </a:rPr>
              <a:t>out there and </a:t>
            </a:r>
            <a:r>
              <a:rPr lang="en-US" sz="3200" b="1" u="sng" dirty="0">
                <a:latin typeface="Inter"/>
              </a:rPr>
              <a:t>letting people push back on it </a:t>
            </a:r>
            <a:r>
              <a:rPr lang="en-US" sz="3200" u="sng" dirty="0">
                <a:solidFill>
                  <a:srgbClr val="C8102E"/>
                </a:solidFill>
                <a:latin typeface="Inter"/>
              </a:rPr>
              <a:t>and then </a:t>
            </a:r>
            <a:r>
              <a:rPr lang="en-US" sz="3200" b="1" u="sng" dirty="0">
                <a:latin typeface="Inter"/>
              </a:rPr>
              <a:t>iterating from there.</a:t>
            </a:r>
            <a:r>
              <a:rPr lang="en-US" sz="3200" u="sng" dirty="0">
                <a:latin typeface="Inter"/>
              </a:rPr>
              <a:t>”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9C054-9377-6626-2027-618CE684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7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 descr=" FTE grad enrollment bar graph ">
            <a:extLst>
              <a:ext uri="{FF2B5EF4-FFF2-40B4-BE49-F238E27FC236}">
                <a16:creationId xmlns:a16="http://schemas.microsoft.com/office/drawing/2014/main" id="{DA772024-8E60-BA1C-1363-57C26BB039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8567719"/>
              </p:ext>
            </p:extLst>
          </p:nvPr>
        </p:nvGraphicFramePr>
        <p:xfrm>
          <a:off x="216169" y="137652"/>
          <a:ext cx="11545455" cy="6337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8713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BEF3-E4F6-C168-DFA6-2C9E2E9E4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Graduate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18E21-0795-61CB-D357-B6DB7AF8B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“The process of establishing a new academic degree major, minor, or certificate begins with the establishment of a feasibility committee consisting of the sponsoring department’s faculty and the dean. The committee’s product is a feasibility report, which provides an analysis of: alignment with the university’s mission; student demand; faculty credentials and need; resources, including facilities and Information Technology, library materials, or equipment needs; and a pro forma budget reflecting revenue and costs.”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Faculty Handbook p. 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700A8-32D1-7AD3-D056-13D0C63B2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57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EAF07-88A6-C093-0C60-5057B682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44F23-D23B-62B5-6782-46B861B6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" name="Picture 9" descr=" Strategic Framework: building excellence through four cornerstones. Mission Driven&#10;1. National Prominence: elevating institutional reputation and recognition &#10;2. Community engagement: strengthening partnerships and regional impact &#10;3. Technological and digital transformation: leveraging innovation to enhance teaching and learning &#10;4. Student success: supporting achievement and holistic development ">
            <a:extLst>
              <a:ext uri="{FF2B5EF4-FFF2-40B4-BE49-F238E27FC236}">
                <a16:creationId xmlns:a16="http://schemas.microsoft.com/office/drawing/2014/main" id="{6A3FBCE4-67B5-88F5-B2C0-9DDB5BB2A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447675"/>
            <a:ext cx="75628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84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6F927-0D78-0E28-7AD8-A5895586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From Forum 1: What specific ideas do you have so that </a:t>
            </a:r>
            <a:r>
              <a:rPr lang="en-US" sz="4000" dirty="0" err="1"/>
              <a:t>UTampa</a:t>
            </a:r>
            <a:r>
              <a:rPr lang="en-US" sz="4000" dirty="0"/>
              <a:t> remains relevant, agile, and innovative?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1653-0F54-479A-0255-93F1CA2D8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Strategic growth and program development. </a:t>
            </a:r>
            <a:r>
              <a:rPr lang="en-US" sz="3200" dirty="0">
                <a:solidFill>
                  <a:srgbClr val="C00000"/>
                </a:solidFill>
              </a:rPr>
              <a:t>(Cornerstone 1)</a:t>
            </a:r>
          </a:p>
          <a:p>
            <a:r>
              <a:rPr lang="en-US" sz="3200" dirty="0"/>
              <a:t>Faculty support and competitiveness. </a:t>
            </a:r>
            <a:r>
              <a:rPr lang="en-US" sz="3200" dirty="0">
                <a:solidFill>
                  <a:srgbClr val="C00000"/>
                </a:solidFill>
              </a:rPr>
              <a:t>(Cornerstone 1)</a:t>
            </a:r>
            <a:endParaRPr lang="en-US" sz="3200" dirty="0"/>
          </a:p>
          <a:p>
            <a:r>
              <a:rPr lang="en-US" sz="3200" dirty="0"/>
              <a:t>Research infrastructure and investment. </a:t>
            </a:r>
            <a:r>
              <a:rPr lang="en-US" sz="3200" dirty="0">
                <a:solidFill>
                  <a:srgbClr val="C00000"/>
                </a:solidFill>
              </a:rPr>
              <a:t>(Cornerstone 1)</a:t>
            </a:r>
            <a:endParaRPr lang="en-US" sz="3200" dirty="0"/>
          </a:p>
          <a:p>
            <a:r>
              <a:rPr lang="en-US" sz="3200" dirty="0"/>
              <a:t>Physical and technological resources. </a:t>
            </a:r>
            <a:r>
              <a:rPr lang="en-US" sz="3200" dirty="0">
                <a:solidFill>
                  <a:srgbClr val="C00000"/>
                </a:solidFill>
              </a:rPr>
              <a:t>(Cornerstone 3)</a:t>
            </a:r>
            <a:endParaRPr lang="en-US" sz="3200" dirty="0"/>
          </a:p>
          <a:p>
            <a:r>
              <a:rPr lang="en-US" sz="3200" dirty="0"/>
              <a:t>Cross-campus collaboration and innovation. </a:t>
            </a:r>
            <a:r>
              <a:rPr lang="en-US" sz="3200" dirty="0">
                <a:solidFill>
                  <a:srgbClr val="C00000"/>
                </a:solidFill>
              </a:rPr>
              <a:t>(Cornerstone 4)</a:t>
            </a:r>
          </a:p>
          <a:p>
            <a:r>
              <a:rPr lang="en-US" sz="3200" dirty="0"/>
              <a:t>Student access and success. </a:t>
            </a:r>
            <a:r>
              <a:rPr lang="en-US" sz="3200" dirty="0">
                <a:solidFill>
                  <a:srgbClr val="C00000"/>
                </a:solidFill>
              </a:rPr>
              <a:t>(Cornerstones 2, 4)</a:t>
            </a:r>
            <a:endParaRPr lang="en-US" sz="3200" dirty="0"/>
          </a:p>
          <a:p>
            <a:r>
              <a:rPr lang="en-US" sz="3200" dirty="0"/>
              <a:t>High-touch commitment. </a:t>
            </a:r>
            <a:r>
              <a:rPr lang="en-US" sz="3200" dirty="0">
                <a:solidFill>
                  <a:srgbClr val="C00000"/>
                </a:solidFill>
              </a:rPr>
              <a:t>(Cornerstones 2, 4)</a:t>
            </a:r>
            <a:endParaRPr lang="en-US" sz="3200" dirty="0"/>
          </a:p>
          <a:p>
            <a:r>
              <a:rPr lang="en-US" sz="3200" dirty="0"/>
              <a:t>Agility through resources. </a:t>
            </a:r>
            <a:r>
              <a:rPr lang="en-US" sz="3200" dirty="0">
                <a:solidFill>
                  <a:srgbClr val="C00000"/>
                </a:solidFill>
              </a:rPr>
              <a:t>(Cornerstones 1-4)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B7429-FACC-2276-4A02-931D90363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1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411DA-5375-AD95-6F6C-6447E41E6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gular Text"/>
                <a:ea typeface="Aptos" panose="020B0004020202020204" pitchFamily="34" charset="0"/>
                <a:cs typeface="Times New Roman" panose="02020603050405020304" pitchFamily="18" charset="0"/>
              </a:rPr>
              <a:t>President’s Three Overarching Pillars</a:t>
            </a:r>
            <a:endParaRPr lang="en-US" dirty="0">
              <a:latin typeface="Degular Tex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0E278-262E-378E-9A7D-2AB4DA9F5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ea typeface="Aptos" panose="020B0004020202020204" pitchFamily="34" charset="0"/>
                <a:cs typeface="Times New Roman" panose="02020603050405020304" pitchFamily="18" charset="0"/>
              </a:rPr>
              <a:t>Impact on People and Communities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bg2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Academic and Reputational Excellence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ea typeface="Aptos" panose="020B0004020202020204" pitchFamily="34" charset="0"/>
                <a:cs typeface="Times New Roman" panose="02020603050405020304" pitchFamily="18" charset="0"/>
              </a:rPr>
              <a:t>Endowment and Institutional Sustainability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826F9-2B9A-4941-ABF0-2F3265B7D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5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4878-8D82-35DE-E83E-7F435DB7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6989F-B814-7FC5-DF66-95E671D4C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69516" cy="4351338"/>
          </a:xfrm>
        </p:spPr>
        <p:txBody>
          <a:bodyPr/>
          <a:lstStyle/>
          <a:p>
            <a:r>
              <a:rPr lang="en-US" sz="3600" dirty="0"/>
              <a:t>Consider the division’s strategic priorities</a:t>
            </a:r>
          </a:p>
          <a:p>
            <a:pPr marL="0" indent="0">
              <a:buNone/>
            </a:pPr>
            <a:r>
              <a:rPr lang="en-US" sz="3600" dirty="0"/>
              <a:t> 			</a:t>
            </a:r>
          </a:p>
          <a:p>
            <a:pPr lvl="1"/>
            <a:r>
              <a:rPr lang="en-US" sz="3200" dirty="0"/>
              <a:t>“Four Cornerstone” strategic model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61350-7680-3BF1-1624-7A94E8DFC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EFFB01-079F-DC3A-92D7-F94EFD17CD2F}"/>
              </a:ext>
            </a:extLst>
          </p:cNvPr>
          <p:cNvGrpSpPr/>
          <p:nvPr/>
        </p:nvGrpSpPr>
        <p:grpSpPr>
          <a:xfrm>
            <a:off x="1231392" y="2292097"/>
            <a:ext cx="8705088" cy="523220"/>
            <a:chOff x="1231392" y="2231137"/>
            <a:chExt cx="8705088" cy="52322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7733E85-00C5-98D1-4FCC-36E5289DE0BE}"/>
                </a:ext>
              </a:extLst>
            </p:cNvPr>
            <p:cNvCxnSpPr/>
            <p:nvPr/>
          </p:nvCxnSpPr>
          <p:spPr>
            <a:xfrm>
              <a:off x="1231392" y="2450592"/>
              <a:ext cx="187756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C83173-70FC-5DAE-F001-8B23B032418A}"/>
                </a:ext>
              </a:extLst>
            </p:cNvPr>
            <p:cNvSpPr txBox="1"/>
            <p:nvPr/>
          </p:nvSpPr>
          <p:spPr>
            <a:xfrm>
              <a:off x="3048000" y="2231137"/>
              <a:ext cx="6888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Academic and reputational excellence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962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A316B-FFA3-CF0E-EEF9-F58C35CAE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UTampa</a:t>
            </a:r>
            <a:r>
              <a:rPr lang="en-US" dirty="0"/>
              <a:t> Mission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9F2A9-A009-D641-E609-6A7D4B9FC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432"/>
            <a:ext cx="10515600" cy="5083405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University of Tampa is a comprehensive, independent university that delivers challenging and high-quality educational experiences to a diverse group of learners. Four colleges offer about 200 areas of graduate and undergraduate study. The </a:t>
            </a:r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Spartan Studies general education curriculum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helps to prepare students to be successful, contributing members of the global community. Graduate and continuing studies programs exemplify our </a:t>
            </a:r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commitment to the professions and community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University’s 110-acre residential campus in downtown Tampa provides an exceptional setting for </a:t>
            </a:r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 both on and off campus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Valuing the community’s international heritage, the University attracts students, faculty and staff from around the world with diverse backgrounds to facilitate intercultural learning.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 is committed to the development of each student to become a </a:t>
            </a:r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productive and responsible citizen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University conducts </a:t>
            </a:r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classes in personalized settings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which learning is enhanced through application by balancing </a:t>
            </a:r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“learning by thinking” with “learning by doing.”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are taught by highly qualified faculty members dedicated to teaching, scholarship, advising and continued intellectual growth. </a:t>
            </a:r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participate in learning partnerships with faculty and the community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through clinical and consulting assignments, internships and research experiences. Academic services and co-curricular activities support individual well-being and development, and provide leadership opportunities. </a:t>
            </a:r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 strives to provide a rich and inclusive learning environment for all students to prepare them for careers and lifelong learning.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5EB9F-D5EA-627D-762B-CBAD84901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4D94-2DD7-FB14-09B0-F359770EF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Forum 1: </a:t>
            </a:r>
            <a:br>
              <a:rPr lang="en-US" dirty="0"/>
            </a:br>
            <a:r>
              <a:rPr lang="en-US" dirty="0"/>
              <a:t>Who are we and what inspires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94DB5-E05F-A740-A33A-E1A1EC0D0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Student-centered culture and success.</a:t>
            </a:r>
          </a:p>
          <a:p>
            <a:r>
              <a:rPr lang="en-US" sz="3600" dirty="0"/>
              <a:t>Personalized learning environment.</a:t>
            </a:r>
          </a:p>
          <a:p>
            <a:r>
              <a:rPr lang="en-US" sz="3600" dirty="0"/>
              <a:t>Relationship-based education.</a:t>
            </a:r>
          </a:p>
          <a:p>
            <a:r>
              <a:rPr lang="en-US" sz="3600" dirty="0"/>
              <a:t>Experiential learning (UG research, FYS, internships).</a:t>
            </a:r>
          </a:p>
          <a:p>
            <a:r>
              <a:rPr lang="en-US" sz="3600" dirty="0"/>
              <a:t>Career readiness mindset.</a:t>
            </a:r>
          </a:p>
          <a:p>
            <a:r>
              <a:rPr lang="en-US" sz="3600" dirty="0"/>
              <a:t>Identity and place.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6E7D0-0236-4814-7373-438470B4D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29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716DF-B645-DD96-064D-0762309F7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485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Open Forum 1: </a:t>
            </a:r>
            <a:br>
              <a:rPr lang="en-US" sz="4000" dirty="0"/>
            </a:br>
            <a:r>
              <a:rPr lang="en-US" sz="4000" dirty="0"/>
              <a:t>What aspects of our institutional culture should we preserve as we grow?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3685A-7426-30D8-0DD4-0D839CA2B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50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The “small school” relational culture.</a:t>
            </a:r>
          </a:p>
          <a:p>
            <a:r>
              <a:rPr lang="en-US" sz="3200" dirty="0"/>
              <a:t>Student-centered partnerships.</a:t>
            </a:r>
          </a:p>
          <a:p>
            <a:r>
              <a:rPr lang="en-US" sz="3200" dirty="0"/>
              <a:t>Community collaboration.</a:t>
            </a:r>
          </a:p>
          <a:p>
            <a:r>
              <a:rPr lang="en-US" sz="3200" dirty="0"/>
              <a:t>Empathy &amp; kindness.</a:t>
            </a:r>
          </a:p>
          <a:p>
            <a:r>
              <a:rPr lang="en-US" sz="3200" dirty="0"/>
              <a:t>Academic freedom and educational excellence.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5F516-DDA2-28B0-4654-900863D9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33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8E83-39F3-7FDE-F0D0-9D68620F1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of Strategic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47BB3-2AA7-E575-0746-0B6477DE3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four cornerstones ladder up to the three presidential priorities</a:t>
            </a:r>
          </a:p>
          <a:p>
            <a:pPr lvl="1"/>
            <a:r>
              <a:rPr lang="en-US" sz="2800" dirty="0"/>
              <a:t>Ideally, college plans would ladder up to both</a:t>
            </a:r>
          </a:p>
          <a:p>
            <a:r>
              <a:rPr lang="en-US" sz="3200" dirty="0"/>
              <a:t>Annual reporting follows the cornerstones</a:t>
            </a:r>
          </a:p>
          <a:p>
            <a:r>
              <a:rPr lang="en-US" sz="3200" dirty="0"/>
              <a:t>Resources follow the cornerstones</a:t>
            </a:r>
          </a:p>
          <a:p>
            <a:r>
              <a:rPr lang="en-US" sz="3200" dirty="0"/>
              <a:t>KPIs demonstrate progress for each cornerstone</a:t>
            </a:r>
          </a:p>
          <a:p>
            <a:r>
              <a:rPr lang="en-US" sz="3200" dirty="0"/>
              <a:t>Revisit and recalibrate annually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2E026-85DF-F5E1-0F7F-F14D491A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5D4F-A43D-8645-94F7-DC81510486A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62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Custom 1">
      <a:dk1>
        <a:srgbClr val="000000"/>
      </a:dk1>
      <a:lt1>
        <a:srgbClr val="FFFFFF"/>
      </a:lt1>
      <a:dk2>
        <a:srgbClr val="323232"/>
      </a:dk2>
      <a:lt2>
        <a:srgbClr val="C8102E"/>
      </a:lt2>
      <a:accent1>
        <a:srgbClr val="A2AAAD"/>
      </a:accent1>
      <a:accent2>
        <a:srgbClr val="D0D3D3"/>
      </a:accent2>
      <a:accent3>
        <a:srgbClr val="F8C522"/>
      </a:accent3>
      <a:accent4>
        <a:srgbClr val="DF7F2D"/>
      </a:accent4>
      <a:accent5>
        <a:srgbClr val="28776E"/>
      </a:accent5>
      <a:accent6>
        <a:srgbClr val="005E72"/>
      </a:accent6>
      <a:hlink>
        <a:srgbClr val="6B9F25"/>
      </a:hlink>
      <a:folHlink>
        <a:srgbClr val="B26B0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66063734-239D-C249-9B1A-F2EFF86DD1F1}" vid="{E0B09CAD-520D-9E41-8F4C-4E8CA795A4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UTampa-PPT-Template</Template>
  <TotalTime>22533</TotalTime>
  <Words>1370</Words>
  <Application>Microsoft Office PowerPoint</Application>
  <PresentationFormat>Widescreen</PresentationFormat>
  <Paragraphs>220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Aptos</vt:lpstr>
      <vt:lpstr>Arial</vt:lpstr>
      <vt:lpstr>Calibri</vt:lpstr>
      <vt:lpstr>Degular Text</vt:lpstr>
      <vt:lpstr>Degular Text Light</vt:lpstr>
      <vt:lpstr>Inter</vt:lpstr>
      <vt:lpstr>Univers Condensed</vt:lpstr>
      <vt:lpstr>Office 2013 - 2022 Theme</vt:lpstr>
      <vt:lpstr>PowerPoint Presentation</vt:lpstr>
      <vt:lpstr>Strategic Priority Open Forums</vt:lpstr>
      <vt:lpstr>Where do we start?</vt:lpstr>
      <vt:lpstr>President’s Three Overarching Pillars</vt:lpstr>
      <vt:lpstr>Today</vt:lpstr>
      <vt:lpstr>UTampa Mission Statement</vt:lpstr>
      <vt:lpstr>Open Forum 1:  Who are we and what inspires us?</vt:lpstr>
      <vt:lpstr>Open Forum 1:  What aspects of our institutional culture should we preserve as we grow?</vt:lpstr>
      <vt:lpstr>Assumptions of Strategic Priorities</vt:lpstr>
      <vt:lpstr>PowerPoint Presentation</vt:lpstr>
      <vt:lpstr>Strategic Priorities Framework (proposal)</vt:lpstr>
      <vt:lpstr>PowerPoint Presentation</vt:lpstr>
      <vt:lpstr>Four Cornerstones</vt:lpstr>
      <vt:lpstr>Unpacking Public Scholarship</vt:lpstr>
      <vt:lpstr>2025 Carnegie Research Classifications</vt:lpstr>
      <vt:lpstr>Ok, so are we close? </vt:lpstr>
      <vt:lpstr>NSF HERD Survey of R&amp;D Expenditures</vt:lpstr>
      <vt:lpstr>NSF HERD Survey of R&amp;D Expenditures</vt:lpstr>
      <vt:lpstr>PowerPoint Presentation</vt:lpstr>
      <vt:lpstr>FAQ: If we pursue an RCU…</vt:lpstr>
      <vt:lpstr>FAQ: If we pursue a RCU…</vt:lpstr>
      <vt:lpstr>Other RCUs</vt:lpstr>
      <vt:lpstr>PowerPoint Presentation</vt:lpstr>
      <vt:lpstr>Four Cornerstones</vt:lpstr>
      <vt:lpstr>Unpacking Faculty Success</vt:lpstr>
      <vt:lpstr>Unpacking Faculty Success</vt:lpstr>
      <vt:lpstr>PowerPoint Presentation</vt:lpstr>
      <vt:lpstr>Four Cornerstones</vt:lpstr>
      <vt:lpstr>Total Grad Enrollment</vt:lpstr>
      <vt:lpstr>PowerPoint Presentation</vt:lpstr>
      <vt:lpstr>Unpacking Graduate Education</vt:lpstr>
      <vt:lpstr>PowerPoint Presentation</vt:lpstr>
      <vt:lpstr>From Forum 1: What specific ideas do you have so that UTampa remains relevant, agile, and innovative?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Unpacking "National Prominence"</dc:title>
  <dc:creator>Michael T. Stephenson</dc:creator>
  <cp:keywords>Unpacking, National, Prominence, Michael, Stephenson</cp:keywords>
  <cp:lastModifiedBy>Asia Brown</cp:lastModifiedBy>
  <cp:revision>57</cp:revision>
  <cp:lastPrinted>2025-10-17T14:16:10Z</cp:lastPrinted>
  <dcterms:created xsi:type="dcterms:W3CDTF">2024-12-19T18:27:31Z</dcterms:created>
  <dcterms:modified xsi:type="dcterms:W3CDTF">2025-11-12T20:39:17Z</dcterms:modified>
</cp:coreProperties>
</file>