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31"/>
  </p:notesMasterIdLst>
  <p:sldIdLst>
    <p:sldId id="279" r:id="rId2"/>
    <p:sldId id="260" r:id="rId3"/>
    <p:sldId id="259" r:id="rId4"/>
    <p:sldId id="303" r:id="rId5"/>
    <p:sldId id="321" r:id="rId6"/>
    <p:sldId id="320" r:id="rId7"/>
    <p:sldId id="322" r:id="rId8"/>
    <p:sldId id="323" r:id="rId9"/>
    <p:sldId id="282" r:id="rId10"/>
    <p:sldId id="302" r:id="rId11"/>
    <p:sldId id="297" r:id="rId12"/>
    <p:sldId id="304" r:id="rId13"/>
    <p:sldId id="310" r:id="rId14"/>
    <p:sldId id="324" r:id="rId15"/>
    <p:sldId id="305" r:id="rId16"/>
    <p:sldId id="314" r:id="rId17"/>
    <p:sldId id="316" r:id="rId18"/>
    <p:sldId id="262" r:id="rId19"/>
    <p:sldId id="264" r:id="rId20"/>
    <p:sldId id="309" r:id="rId21"/>
    <p:sldId id="317" r:id="rId22"/>
    <p:sldId id="308" r:id="rId23"/>
    <p:sldId id="325" r:id="rId24"/>
    <p:sldId id="311" r:id="rId25"/>
    <p:sldId id="326" r:id="rId26"/>
    <p:sldId id="312" r:id="rId27"/>
    <p:sldId id="313" r:id="rId28"/>
    <p:sldId id="295" r:id="rId29"/>
    <p:sldId id="301" r:id="rId30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5EECC06-707B-B44E-A91D-8270F4746098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7FBD4C5-CEB8-ED40-BBD9-0E9424814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3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3054" y="2421323"/>
            <a:ext cx="9465892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9245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41F37FCE-8A1E-F0C3-3CE2-C7E2736B98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7135" y="1209193"/>
            <a:ext cx="2893523" cy="22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2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4938" y="6483837"/>
            <a:ext cx="452778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28FE5D4F-A43D-8645-94F7-DC8151048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9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4938" y="6483837"/>
            <a:ext cx="452778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28FE5D4F-A43D-8645-94F7-DC8151048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4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54938" y="6483837"/>
            <a:ext cx="452778" cy="365125"/>
          </a:xfrm>
          <a:prstGeom prst="rect">
            <a:avLst/>
          </a:prstGeom>
        </p:spPr>
        <p:txBody>
          <a:bodyPr/>
          <a:lstStyle/>
          <a:p>
            <a:fld id="{28FE5D4F-A43D-8645-94F7-DC8151048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8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54938" y="6483837"/>
            <a:ext cx="452778" cy="365125"/>
          </a:xfrm>
          <a:prstGeom prst="rect">
            <a:avLst/>
          </a:prstGeom>
        </p:spPr>
        <p:txBody>
          <a:bodyPr/>
          <a:lstStyle/>
          <a:p>
            <a:fld id="{28FE5D4F-A43D-8645-94F7-DC8151048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5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34346" y="6483837"/>
            <a:ext cx="873370" cy="365125"/>
          </a:xfrm>
          <a:prstGeom prst="rect">
            <a:avLst/>
          </a:prstGeom>
        </p:spPr>
        <p:txBody>
          <a:bodyPr/>
          <a:lstStyle/>
          <a:p>
            <a:fld id="{28FE5D4F-A43D-8645-94F7-DC8151048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89123-2F95-489C-5D0A-AE81027F35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91BE7-F64E-3A44-A1FB-BB5FC2D1F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8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54938" y="6483837"/>
            <a:ext cx="452778" cy="365125"/>
          </a:xfrm>
          <a:prstGeom prst="rect">
            <a:avLst/>
          </a:prstGeom>
        </p:spPr>
        <p:txBody>
          <a:bodyPr/>
          <a:lstStyle/>
          <a:p>
            <a:fld id="{28FE5D4F-A43D-8645-94F7-DC8151048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54938" y="6483837"/>
            <a:ext cx="452778" cy="365125"/>
          </a:xfrm>
          <a:prstGeom prst="rect">
            <a:avLst/>
          </a:prstGeom>
        </p:spPr>
        <p:txBody>
          <a:bodyPr/>
          <a:lstStyle/>
          <a:p>
            <a:fld id="{28FE5D4F-A43D-8645-94F7-DC8151048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5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C1E0FC-7A6D-87E1-4869-7F354969AE3A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gradFill flip="none" rotWithShape="1">
            <a:gsLst>
              <a:gs pos="39000">
                <a:schemeClr val="bg2">
                  <a:lumMod val="97048"/>
                  <a:lumOff val="2952"/>
                </a:schemeClr>
              </a:gs>
              <a:gs pos="79000">
                <a:schemeClr val="tx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F3BE55-14A7-B118-1902-95CCBCD63C57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gradFill flip="none" rotWithShape="1">
            <a:gsLst>
              <a:gs pos="39000">
                <a:schemeClr val="bg2">
                  <a:lumMod val="97048"/>
                  <a:lumOff val="2952"/>
                </a:schemeClr>
              </a:gs>
              <a:gs pos="79000">
                <a:schemeClr val="tx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red and white logo&#10;&#10;Description automatically generated">
            <a:extLst>
              <a:ext uri="{FF2B5EF4-FFF2-40B4-BE49-F238E27FC236}">
                <a16:creationId xmlns:a16="http://schemas.microsoft.com/office/drawing/2014/main" id="{ECF3950D-A340-D0C5-0116-9EC53CBE316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67052" y="5838090"/>
            <a:ext cx="721950" cy="55385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BD09DB-8A6E-834F-5C58-C6753BA54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609" y="6492875"/>
            <a:ext cx="2743200" cy="305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Degular Text Light" pitchFamily="82" charset="77"/>
              </a:defRPr>
            </a:lvl1pPr>
          </a:lstStyle>
          <a:p>
            <a:fld id="{0B391BE7-F64E-3A44-A1FB-BB5FC2D1F3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0E5B71-E084-8845-EFEB-E8E988437F4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946650" y="6629917"/>
            <a:ext cx="2149475" cy="1040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740498-8250-98BB-E98E-21C19A8C27F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90502" y="6612070"/>
            <a:ext cx="6985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0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Degular Text" pitchFamily="8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Univers Condensed" panose="020B050602020205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Univers Condensed" panose="020B050602020205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Univers Condensed" panose="020B050602020205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Univers Condensed" panose="020B050602020205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Univers Condensed" panose="020B050602020205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DDB0A-CBCC-6029-4DB2-258A9F128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Strategic Priorities for Academic Affairs</a:t>
            </a:r>
          </a:p>
          <a:p>
            <a:pPr marL="0" indent="0" algn="ctr">
              <a:buNone/>
            </a:pPr>
            <a:r>
              <a:rPr lang="en-US" sz="4400" dirty="0"/>
              <a:t>Open Forum 2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A Starting Point…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9E6B0-420D-ABA0-70AF-32F534C2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2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4D94-2DD7-FB14-09B0-F359770EF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Forum 1: </a:t>
            </a:r>
            <a:br>
              <a:rPr lang="en-US" dirty="0"/>
            </a:br>
            <a:r>
              <a:rPr lang="en-US" dirty="0"/>
              <a:t>Who are we and what inspires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94DB5-E05F-A740-A33A-E1A1EC0D0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Student-centered culture and success.</a:t>
            </a:r>
          </a:p>
          <a:p>
            <a:r>
              <a:rPr lang="en-US" sz="3600" dirty="0"/>
              <a:t>Personalized learning environment.</a:t>
            </a:r>
          </a:p>
          <a:p>
            <a:r>
              <a:rPr lang="en-US" sz="3600" dirty="0"/>
              <a:t>Relationship-based education.</a:t>
            </a:r>
          </a:p>
          <a:p>
            <a:r>
              <a:rPr lang="en-US" sz="3600" dirty="0"/>
              <a:t>Experiential learning (UG research, FYS, internships).</a:t>
            </a:r>
          </a:p>
          <a:p>
            <a:r>
              <a:rPr lang="en-US" sz="3600" dirty="0"/>
              <a:t>Career readiness mindset.</a:t>
            </a:r>
          </a:p>
          <a:p>
            <a:r>
              <a:rPr lang="en-US" sz="3600" dirty="0"/>
              <a:t>Identity and place.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6E7D0-0236-4814-7373-438470B4D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29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716DF-B645-DD96-064D-0762309F7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485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Open Forum 1: </a:t>
            </a:r>
            <a:br>
              <a:rPr lang="en-US" sz="4000" dirty="0"/>
            </a:br>
            <a:r>
              <a:rPr lang="en-US" sz="4000" dirty="0"/>
              <a:t>What aspects of our institutional culture should we preserve as we grow?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3685A-7426-30D8-0DD4-0D839CA2B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850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The “small school” relational culture.</a:t>
            </a:r>
          </a:p>
          <a:p>
            <a:r>
              <a:rPr lang="en-US" sz="3200" dirty="0"/>
              <a:t>Student-centered partnerships.</a:t>
            </a:r>
          </a:p>
          <a:p>
            <a:r>
              <a:rPr lang="en-US" sz="3200" dirty="0"/>
              <a:t>Community collaboration.</a:t>
            </a:r>
          </a:p>
          <a:p>
            <a:r>
              <a:rPr lang="en-US" sz="3200" dirty="0"/>
              <a:t>Empathy &amp; kindness.</a:t>
            </a:r>
          </a:p>
          <a:p>
            <a:r>
              <a:rPr lang="en-US" sz="3200" dirty="0"/>
              <a:t>Academic freedom and educational excellence.</a:t>
            </a:r>
          </a:p>
          <a:p>
            <a:r>
              <a:rPr lang="en-US" sz="3200" dirty="0"/>
              <a:t>Identity and place.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5F516-DDA2-28B0-4654-900863D9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33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7894E-63B4-C221-8423-18BA3B9C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what I’ve heard to date…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9215D-1F5D-DA87-D1A8-52A6332A1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886"/>
            <a:ext cx="10515600" cy="464207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Research &amp; scholarship (Carnegie designation Research College &amp; University)</a:t>
            </a:r>
          </a:p>
          <a:p>
            <a:pPr lvl="0"/>
            <a:r>
              <a:rPr lang="en-US" dirty="0"/>
              <a:t>Community Engaged Campus (Carnegie designation)</a:t>
            </a:r>
          </a:p>
          <a:p>
            <a:pPr lvl="0"/>
            <a:r>
              <a:rPr lang="en-US" dirty="0"/>
              <a:t>Faculty success</a:t>
            </a:r>
          </a:p>
          <a:p>
            <a:pPr lvl="0"/>
            <a:r>
              <a:rPr lang="en-US" dirty="0"/>
              <a:t>Leadership with a Public Purpose (Carnegie designation)</a:t>
            </a:r>
          </a:p>
          <a:p>
            <a:pPr lvl="0"/>
            <a:r>
              <a:rPr lang="en-US" dirty="0"/>
              <a:t>Microcredentials</a:t>
            </a:r>
          </a:p>
          <a:p>
            <a:pPr lvl="0"/>
            <a:r>
              <a:rPr lang="en-US" dirty="0"/>
              <a:t>Regional partnerships</a:t>
            </a:r>
          </a:p>
          <a:p>
            <a:pPr lvl="0"/>
            <a:r>
              <a:rPr lang="en-US" dirty="0"/>
              <a:t>Technology integration</a:t>
            </a:r>
          </a:p>
          <a:p>
            <a:pPr lvl="0"/>
            <a:r>
              <a:rPr lang="en-US" dirty="0"/>
              <a:t>Graduate and professional programs </a:t>
            </a:r>
          </a:p>
          <a:p>
            <a:pPr lvl="0"/>
            <a:r>
              <a:rPr lang="en-US" dirty="0"/>
              <a:t>Interdisciplinary research and academic programs</a:t>
            </a:r>
          </a:p>
          <a:p>
            <a:pPr lvl="0"/>
            <a:r>
              <a:rPr lang="en-US" dirty="0"/>
              <a:t>Office for cultivating students and faculty for national awards</a:t>
            </a:r>
          </a:p>
          <a:p>
            <a:pPr lvl="0"/>
            <a:r>
              <a:rPr lang="en-US" dirty="0"/>
              <a:t>Phi Beta Kappa</a:t>
            </a:r>
          </a:p>
          <a:p>
            <a:pPr lvl="0"/>
            <a:r>
              <a:rPr lang="en-US" dirty="0"/>
              <a:t>Professional staff advising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4E4B0-72FE-5FC9-DAF9-F7F6AA1E4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7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8E83-39F3-7FDE-F0D0-9D68620F1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of Strategic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47BB3-2AA7-E575-0746-0B6477DE3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four cornerstones ladder up to the three presidential priorities</a:t>
            </a:r>
          </a:p>
          <a:p>
            <a:pPr lvl="1"/>
            <a:r>
              <a:rPr lang="en-US" sz="2800" dirty="0"/>
              <a:t>Ideally, college plans would ladder up to both</a:t>
            </a:r>
          </a:p>
          <a:p>
            <a:r>
              <a:rPr lang="en-US" sz="3200" dirty="0"/>
              <a:t>Annual reporting follows the cornerstones</a:t>
            </a:r>
          </a:p>
          <a:p>
            <a:r>
              <a:rPr lang="en-US" sz="3200" dirty="0"/>
              <a:t>Resources follow the cornerstones</a:t>
            </a:r>
          </a:p>
          <a:p>
            <a:r>
              <a:rPr lang="en-US" sz="3200" dirty="0"/>
              <a:t>KPIs demonstrate progress for each cornerstone</a:t>
            </a:r>
          </a:p>
          <a:p>
            <a:r>
              <a:rPr lang="en-US" sz="3200" dirty="0"/>
              <a:t>Revisit and recalibrate annually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2E026-85DF-F5E1-0F7F-F14D491A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62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23834-3D00-7A60-84B3-DB5A166DE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A Proposal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7B87B-B9A6-2E10-848A-2BCF095C8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84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8D945-FC01-4491-90F9-23D096987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Priorities Framework (proposal)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6835C-B0A3-F72A-E4D7-D51EEDFC8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/>
              <a:t>A Four Cornerstone Strategic Framework:</a:t>
            </a:r>
          </a:p>
          <a:p>
            <a:pPr lvl="0"/>
            <a:r>
              <a:rPr lang="en-US" sz="3200" dirty="0"/>
              <a:t>National prominence</a:t>
            </a:r>
          </a:p>
          <a:p>
            <a:pPr lvl="0"/>
            <a:r>
              <a:rPr lang="en-US" sz="3200" dirty="0"/>
              <a:t>Community engagement</a:t>
            </a:r>
          </a:p>
          <a:p>
            <a:pPr lvl="0"/>
            <a:r>
              <a:rPr lang="en-US" sz="3200" dirty="0"/>
              <a:t>Technology and digital transformation</a:t>
            </a:r>
          </a:p>
          <a:p>
            <a:pPr lvl="0"/>
            <a:r>
              <a:rPr lang="en-US" sz="3200" dirty="0"/>
              <a:t>Student success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E1C0E-A2C2-F033-0262-2E0F8A56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8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96F4-DE70-47CC-F5BE-2E2446DF2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Picture 9" descr=" Strategic Framework: Building Excellence Through Four Cornerstones&#10;&#10;Mission Driven&#10;1. National Prominence: Elevating institutional reputation and recognition&#10;2. Community Engagement: Strengthening partnerships and regional impact &#10;3. Technological and Digital Transformation: Leveraging innovation to enhance teaching and learning&#10;4. Student Success: Supporting achievement and holistic development">
            <a:extLst>
              <a:ext uri="{FF2B5EF4-FFF2-40B4-BE49-F238E27FC236}">
                <a16:creationId xmlns:a16="http://schemas.microsoft.com/office/drawing/2014/main" id="{43819C4E-F206-09A2-FB84-7BE357AF3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447675"/>
            <a:ext cx="75628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45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FAD2D-9BF1-683F-65CE-03A8FC7AD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24E71-A239-97FF-6820-DF91FAF1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Cornerstones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D1552-B57D-063A-CC8D-793762296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50298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200" dirty="0">
                <a:solidFill>
                  <a:srgbClr val="C00000"/>
                </a:solidFill>
              </a:rPr>
              <a:t>Cornerstone #1</a:t>
            </a:r>
          </a:p>
          <a:p>
            <a:r>
              <a:rPr lang="en-US" sz="3800" dirty="0">
                <a:solidFill>
                  <a:srgbClr val="C00000"/>
                </a:solidFill>
              </a:rPr>
              <a:t>National Prominence</a:t>
            </a:r>
          </a:p>
          <a:p>
            <a:pPr lvl="1"/>
            <a:r>
              <a:rPr lang="en-US" sz="3300" dirty="0"/>
              <a:t>Elevate public scholarship (research &amp; scholarship)</a:t>
            </a:r>
          </a:p>
          <a:p>
            <a:pPr lvl="2"/>
            <a:r>
              <a:rPr lang="en-US" sz="3300" dirty="0"/>
              <a:t>Research College and University designation (Carnegie)</a:t>
            </a:r>
          </a:p>
          <a:p>
            <a:pPr lvl="2"/>
            <a:r>
              <a:rPr lang="en-US" sz="3300" dirty="0"/>
              <a:t>Expand OSP (to ORSP)</a:t>
            </a:r>
          </a:p>
          <a:p>
            <a:pPr lvl="2"/>
            <a:endParaRPr lang="en-US" sz="3300" dirty="0"/>
          </a:p>
          <a:p>
            <a:pPr lvl="1"/>
            <a:r>
              <a:rPr lang="en-US" sz="3300" dirty="0"/>
              <a:t>Cultivate faculty success</a:t>
            </a:r>
          </a:p>
          <a:p>
            <a:pPr lvl="2"/>
            <a:r>
              <a:rPr lang="en-US" sz="3300" dirty="0"/>
              <a:t>Revisit internal grant funding</a:t>
            </a:r>
          </a:p>
          <a:p>
            <a:pPr lvl="2"/>
            <a:r>
              <a:rPr lang="en-US" sz="3300" dirty="0"/>
              <a:t>Nominate faculty for regional and national awards</a:t>
            </a:r>
          </a:p>
          <a:p>
            <a:pPr lvl="2"/>
            <a:r>
              <a:rPr lang="en-US" sz="3300" dirty="0"/>
              <a:t>Mentoring and faculty development</a:t>
            </a:r>
          </a:p>
          <a:p>
            <a:pPr marL="457200" lvl="1" indent="0">
              <a:buNone/>
            </a:pPr>
            <a:endParaRPr lang="en-US" sz="3300" dirty="0"/>
          </a:p>
          <a:p>
            <a:pPr lvl="1"/>
            <a:r>
              <a:rPr lang="en-US" sz="3300" dirty="0"/>
              <a:t>Create new graduate programs	</a:t>
            </a:r>
          </a:p>
          <a:p>
            <a:pPr lvl="2"/>
            <a:r>
              <a:rPr lang="en-US" sz="3300" dirty="0"/>
              <a:t>Master’s level professional programs</a:t>
            </a:r>
          </a:p>
          <a:p>
            <a:pPr lvl="2"/>
            <a:r>
              <a:rPr lang="en-US" sz="3300" dirty="0"/>
              <a:t>Doctoral level academic programs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66785-EB50-2B9F-077D-7034E91E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B22D-7CDD-FAE4-48F8-D8EB129CB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NSF HERD Survey of R&amp;D Expenditures</a:t>
            </a:r>
          </a:p>
        </p:txBody>
      </p:sp>
      <p:pic>
        <p:nvPicPr>
          <p:cNvPr id="6" name="Content Placeholder 5" descr=" NSRF HERD Survey R&amp;D Expenditures by fiscal year ">
            <a:extLst>
              <a:ext uri="{FF2B5EF4-FFF2-40B4-BE49-F238E27FC236}">
                <a16:creationId xmlns:a16="http://schemas.microsoft.com/office/drawing/2014/main" id="{28EC7132-FD92-B34B-18B9-4938FEAD3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9366" y="1452880"/>
            <a:ext cx="7211833" cy="48397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9CEC6-E8C8-B4AD-CD83-688AEE633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9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258A1-B571-F1A9-0D38-D2FD71C5E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2025 Carnegie Research Classifications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E32F-ED5F-063D-607C-E3C0A3FEA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338" y="154507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Research 1: Very High Spending and Doctorate Production</a:t>
            </a:r>
          </a:p>
          <a:p>
            <a:pPr lvl="1"/>
            <a:r>
              <a:rPr lang="en-US" dirty="0"/>
              <a:t>At least $50 million on R&amp;D</a:t>
            </a:r>
          </a:p>
          <a:p>
            <a:pPr lvl="1"/>
            <a:r>
              <a:rPr lang="en-US" dirty="0"/>
              <a:t>Award at least 70 research doctorates </a:t>
            </a:r>
          </a:p>
          <a:p>
            <a:pPr lvl="1"/>
            <a:endParaRPr lang="en-US" dirty="0"/>
          </a:p>
          <a:p>
            <a:r>
              <a:rPr lang="en-US" dirty="0"/>
              <a:t>Research 2: High Spending and Doctorate Production </a:t>
            </a:r>
          </a:p>
          <a:p>
            <a:pPr lvl="1"/>
            <a:r>
              <a:rPr lang="en-US" dirty="0"/>
              <a:t>At least $5 million on R&amp;D </a:t>
            </a:r>
          </a:p>
          <a:p>
            <a:pPr lvl="1"/>
            <a:r>
              <a:rPr lang="en-US" dirty="0"/>
              <a:t>Award at least 20 research doctorates 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Research College and University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At least $2.5 million on R&amp;D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9470B-90BE-80BB-14BA-1DA7DF0D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1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37098-DF81-22E5-D914-C800DB319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Strategic Priority Open Forums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D5AC9-B927-70A8-1EC2-739C70FF4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Thursday, September 18 from 2:30-3:30*</a:t>
            </a:r>
          </a:p>
          <a:p>
            <a:r>
              <a:rPr lang="en-US" sz="3200" dirty="0"/>
              <a:t>Friday, October 17 from 10:30-11:30*</a:t>
            </a:r>
          </a:p>
          <a:p>
            <a:r>
              <a:rPr lang="en-US" sz="3200" dirty="0"/>
              <a:t>Wednesday, November 12 from  9:30-10:30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2D841-24EF-7070-A6D3-E2C5C7390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54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4D372-2410-AE0C-6EC5-2FBC517F6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B05A0-8023-0B75-DDBB-6C46478E5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Cornerstones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2CC38-E7A7-B5AF-3A7B-BDEF5F96A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584"/>
            <a:ext cx="10515600" cy="52492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600" dirty="0">
                <a:solidFill>
                  <a:srgbClr val="C00000"/>
                </a:solidFill>
              </a:rPr>
              <a:t>Cornerstone #1</a:t>
            </a:r>
          </a:p>
          <a:p>
            <a:r>
              <a:rPr lang="en-US" sz="4000" dirty="0">
                <a:solidFill>
                  <a:srgbClr val="C00000"/>
                </a:solidFill>
              </a:rPr>
              <a:t>National Prominence</a:t>
            </a:r>
          </a:p>
          <a:p>
            <a:pPr lvl="1"/>
            <a:r>
              <a:rPr lang="en-US" sz="3400" dirty="0"/>
              <a:t>Elevate public scholarship (research &amp; scholarship)</a:t>
            </a:r>
          </a:p>
          <a:p>
            <a:pPr lvl="2"/>
            <a:r>
              <a:rPr lang="en-US" sz="3400" dirty="0"/>
              <a:t>Research College and University designation (Carnegie)</a:t>
            </a:r>
          </a:p>
          <a:p>
            <a:pPr lvl="2"/>
            <a:r>
              <a:rPr lang="en-US" sz="3400" dirty="0"/>
              <a:t>Expand OSP (to ORSP)</a:t>
            </a:r>
          </a:p>
          <a:p>
            <a:pPr lvl="2"/>
            <a:endParaRPr lang="en-US" sz="3400" dirty="0"/>
          </a:p>
          <a:p>
            <a:pPr lvl="1"/>
            <a:r>
              <a:rPr lang="en-US" sz="3400" dirty="0"/>
              <a:t>Cultivate faculty success</a:t>
            </a:r>
          </a:p>
          <a:p>
            <a:pPr lvl="2"/>
            <a:r>
              <a:rPr lang="en-US" sz="3400" dirty="0"/>
              <a:t>Revisit internal grant funding</a:t>
            </a:r>
          </a:p>
          <a:p>
            <a:pPr lvl="2"/>
            <a:r>
              <a:rPr lang="en-US" sz="3400" dirty="0"/>
              <a:t>Nominate faculty for regional and national awards</a:t>
            </a:r>
          </a:p>
          <a:p>
            <a:pPr lvl="2"/>
            <a:r>
              <a:rPr lang="en-US" sz="3400" dirty="0"/>
              <a:t>Mentoring and faculty development</a:t>
            </a:r>
          </a:p>
          <a:p>
            <a:pPr marL="457200" lvl="1" indent="0">
              <a:buNone/>
            </a:pPr>
            <a:endParaRPr lang="en-US" sz="3400" dirty="0"/>
          </a:p>
          <a:p>
            <a:pPr lvl="1"/>
            <a:r>
              <a:rPr lang="en-US" sz="3400" dirty="0"/>
              <a:t>Create new graduate programs	</a:t>
            </a:r>
          </a:p>
          <a:p>
            <a:pPr lvl="2"/>
            <a:r>
              <a:rPr lang="en-US" sz="3400" dirty="0"/>
              <a:t>Master’s level professional programs</a:t>
            </a:r>
          </a:p>
          <a:p>
            <a:pPr lvl="2"/>
            <a:r>
              <a:rPr lang="en-US" sz="3400" dirty="0"/>
              <a:t>Doctoral level academic programs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646B6-C7E4-F829-7EA6-B34492819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3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EAF07-88A6-C093-0C60-5057B682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44F23-D23B-62B5-6782-46B861B6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" name="Picture 9" descr=" Strategic Framework: Building Excellence Through Four Cornerstones&#10;&#10;Mission Driven&#10;1. National Prominence: Elevating institutional reputation and recognition&#10;2. Community Engagement: Strengthening partnerships and regional impact &#10;3. Technological and Digital Transformation: Leveraging innovation to enhance teaching and learning&#10;4. Student Success: Supporting achievement and holistic development">
            <a:extLst>
              <a:ext uri="{FF2B5EF4-FFF2-40B4-BE49-F238E27FC236}">
                <a16:creationId xmlns:a16="http://schemas.microsoft.com/office/drawing/2014/main" id="{6A3FBCE4-67B5-88F5-B2C0-9DDB5BB2A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447675"/>
            <a:ext cx="75628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84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EF278-249E-EDF3-9A02-20F2C88BF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EA88A-2472-BEC5-F2E5-C1C5298CE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Cornerstones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AE814-A00D-C757-FEA8-58881E4C8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809"/>
            <a:ext cx="10515600" cy="4587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</a:rPr>
              <a:t>Cornerstone #2</a:t>
            </a:r>
          </a:p>
          <a:p>
            <a:r>
              <a:rPr lang="en-US" sz="3600" dirty="0">
                <a:solidFill>
                  <a:srgbClr val="C00000"/>
                </a:solidFill>
              </a:rPr>
              <a:t>Community Engagement</a:t>
            </a:r>
          </a:p>
          <a:p>
            <a:pPr lvl="1"/>
            <a:r>
              <a:rPr lang="en-US" sz="3200" dirty="0"/>
              <a:t>Regional partnerships</a:t>
            </a:r>
          </a:p>
          <a:p>
            <a:pPr lvl="1"/>
            <a:r>
              <a:rPr lang="en-US" sz="3200" dirty="0"/>
              <a:t>Internships for all</a:t>
            </a:r>
          </a:p>
          <a:p>
            <a:pPr lvl="1"/>
            <a:r>
              <a:rPr lang="en-US" sz="3200" dirty="0"/>
              <a:t>Academic community engagement</a:t>
            </a:r>
          </a:p>
          <a:p>
            <a:pPr lvl="2"/>
            <a:r>
              <a:rPr lang="en-US" sz="2800" dirty="0"/>
              <a:t>Carnegie designation as a Community Engaged campus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38CFE-E3EC-0B1D-DB7B-5D46B3A1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49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AB0C3-350A-B9F8-62ED-7968DE144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AAFE3-3E4A-5CEC-2656-8D3DDC218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" name="Picture 9" descr=" Strategic Framework: Building Excellence Through Four Cornerstones&#10;&#10;Mission Driven&#10;1. National Prominence: Elevating institutional reputation and recognition&#10;2. Community Engagement: Strengthening partnerships and regional impact &#10;3. Technological and Digital Transformation: Leveraging innovation to enhance teaching and learning&#10;4. Student Success: Supporting achievement and holistic development">
            <a:extLst>
              <a:ext uri="{FF2B5EF4-FFF2-40B4-BE49-F238E27FC236}">
                <a16:creationId xmlns:a16="http://schemas.microsoft.com/office/drawing/2014/main" id="{3B554A8B-6B15-000D-E083-66750ACAD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447675"/>
            <a:ext cx="75628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76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E3CAA-FDCB-65D8-DD38-B0A389546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8FCCA-36DC-09C9-3B39-92F24E396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Cornerstones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57812-04E7-62A9-2E48-DCB730146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C00000"/>
                </a:solidFill>
              </a:rPr>
              <a:t>Cornerstone #3</a:t>
            </a:r>
          </a:p>
          <a:p>
            <a:r>
              <a:rPr lang="en-US" sz="3600" dirty="0">
                <a:solidFill>
                  <a:srgbClr val="C00000"/>
                </a:solidFill>
              </a:rPr>
              <a:t>Technology and Digital Transformation</a:t>
            </a:r>
          </a:p>
          <a:p>
            <a:pPr lvl="1"/>
            <a:r>
              <a:rPr lang="en-US" sz="3200" dirty="0"/>
              <a:t>AI/Digital literacy for faculty, staff, and students</a:t>
            </a:r>
          </a:p>
          <a:p>
            <a:pPr lvl="1"/>
            <a:r>
              <a:rPr lang="en-US" sz="3200" dirty="0"/>
              <a:t>Active learning classrooms </a:t>
            </a:r>
          </a:p>
          <a:p>
            <a:pPr lvl="1"/>
            <a:r>
              <a:rPr lang="en-US" sz="3200" dirty="0"/>
              <a:t>LMS centric (accessibility, student success)</a:t>
            </a:r>
          </a:p>
          <a:p>
            <a:pPr lvl="1"/>
            <a:r>
              <a:rPr lang="en-US" sz="3200" dirty="0"/>
              <a:t>Use technology for student support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F3064-73D3-F1F4-6CB0-D80B6573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12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3323A-3E75-E5AC-81E2-B4DF04048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2CCF8-57DA-7767-9AE9-F69434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" name="Picture 9" descr=" Strategic Framework: Building Excellence Through Four Cornerstones&#10;&#10;Mission Driven&#10;1. National Prominence: Elevating institutional reputation and recognition&#10;2. Community Engagement: Strengthening partnerships and regional impact &#10;3. Technological and Digital Transformation: Leveraging innovation to enhance teaching and learning&#10;4. Student Success: Supporting achievement and holistic development">
            <a:extLst>
              <a:ext uri="{FF2B5EF4-FFF2-40B4-BE49-F238E27FC236}">
                <a16:creationId xmlns:a16="http://schemas.microsoft.com/office/drawing/2014/main" id="{3A980F84-745B-ABCD-1C7D-3B5B4DB6F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447675"/>
            <a:ext cx="75628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12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3811C-6204-9940-F57F-B47D5C4EB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A305B-BB15-6976-BF02-B419C736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Cornerstone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50574-B169-DB49-9E82-C9D9445CD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2696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800" dirty="0">
                <a:solidFill>
                  <a:srgbClr val="C00000"/>
                </a:solidFill>
              </a:rPr>
              <a:t>Cornerstone #4</a:t>
            </a:r>
          </a:p>
          <a:p>
            <a:r>
              <a:rPr lang="en-US" sz="5800" dirty="0">
                <a:solidFill>
                  <a:srgbClr val="C00000"/>
                </a:solidFill>
              </a:rPr>
              <a:t>Student Success</a:t>
            </a:r>
          </a:p>
          <a:p>
            <a:pPr lvl="1"/>
            <a:r>
              <a:rPr lang="en-US" sz="5800" dirty="0"/>
              <a:t>Scale up high impact practices (UG research, study abroad, internships)</a:t>
            </a:r>
          </a:p>
          <a:p>
            <a:pPr lvl="1"/>
            <a:r>
              <a:rPr lang="en-US" sz="5800" dirty="0"/>
              <a:t>Expand wrap-around services</a:t>
            </a:r>
          </a:p>
          <a:p>
            <a:pPr lvl="1"/>
            <a:r>
              <a:rPr lang="en-US" sz="5800" dirty="0"/>
              <a:t>Review advising model </a:t>
            </a:r>
          </a:p>
          <a:p>
            <a:pPr lvl="1"/>
            <a:r>
              <a:rPr lang="en-US" sz="5800" dirty="0"/>
              <a:t>Review class scheduling [space issue]</a:t>
            </a:r>
          </a:p>
          <a:p>
            <a:pPr lvl="1"/>
            <a:r>
              <a:rPr lang="en-US" sz="5800" dirty="0"/>
              <a:t>Microcredentials</a:t>
            </a:r>
          </a:p>
          <a:p>
            <a:pPr lvl="1"/>
            <a:r>
              <a:rPr lang="en-US" sz="5800" dirty="0"/>
              <a:t>Interdisciplinary opportunities </a:t>
            </a:r>
            <a:r>
              <a:rPr lang="en-US" sz="1500" dirty="0">
                <a:solidFill>
                  <a:srgbClr val="C00000"/>
                </a:solidFill>
              </a:rPr>
              <a:t>	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373FC-3EE5-785C-3F9C-D502E3D1B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57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5B1C3-733D-EADE-D7B3-EC919C4E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2" name="Picture 11" descr=" Strategic Framework: Building Excellence Through Four Cornerstones&#10;&#10;Mission Driven&#10;1. National Prominence: Elevating institutional reputation and recognition&#10;2. Community Engagement: Strengthening partnerships and regional impact &#10;3. Technological and Digital Transformation: Leveraging innovation to enhance teaching and learning&#10;4. Student Success: Supporting achievement and holistic development">
            <a:extLst>
              <a:ext uri="{FF2B5EF4-FFF2-40B4-BE49-F238E27FC236}">
                <a16:creationId xmlns:a16="http://schemas.microsoft.com/office/drawing/2014/main" id="{D436FDCA-A793-1077-56E8-01DDAD6A9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447675"/>
            <a:ext cx="75628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5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6F927-0D78-0E28-7AD8-A58955862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From Forum 1: What specific ideas do you have so that </a:t>
            </a:r>
            <a:r>
              <a:rPr lang="en-US" sz="4000" dirty="0" err="1"/>
              <a:t>UTampa</a:t>
            </a:r>
            <a:r>
              <a:rPr lang="en-US" sz="4000" dirty="0"/>
              <a:t> remains relevant, agile, and innovative?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1653-0F54-479A-0255-93F1CA2D8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Strategic growth and program development. </a:t>
            </a:r>
            <a:r>
              <a:rPr lang="en-US" sz="3200" dirty="0">
                <a:solidFill>
                  <a:srgbClr val="C00000"/>
                </a:solidFill>
              </a:rPr>
              <a:t>(Cornerstone 1)</a:t>
            </a:r>
          </a:p>
          <a:p>
            <a:r>
              <a:rPr lang="en-US" sz="3200" dirty="0"/>
              <a:t>Faculty support and competitiveness. </a:t>
            </a:r>
            <a:r>
              <a:rPr lang="en-US" sz="3200" dirty="0">
                <a:solidFill>
                  <a:srgbClr val="C00000"/>
                </a:solidFill>
              </a:rPr>
              <a:t>(Cornerstone 1)</a:t>
            </a:r>
            <a:endParaRPr lang="en-US" sz="3200" dirty="0"/>
          </a:p>
          <a:p>
            <a:r>
              <a:rPr lang="en-US" sz="3200" dirty="0"/>
              <a:t>Research infrastructure and investment. </a:t>
            </a:r>
            <a:r>
              <a:rPr lang="en-US" sz="3200" dirty="0">
                <a:solidFill>
                  <a:srgbClr val="C00000"/>
                </a:solidFill>
              </a:rPr>
              <a:t>(Cornerstone 1)</a:t>
            </a:r>
            <a:endParaRPr lang="en-US" sz="3200" dirty="0"/>
          </a:p>
          <a:p>
            <a:r>
              <a:rPr lang="en-US" sz="3200" dirty="0"/>
              <a:t>Physical and technological resources. </a:t>
            </a:r>
            <a:r>
              <a:rPr lang="en-US" sz="3200" dirty="0">
                <a:solidFill>
                  <a:srgbClr val="C00000"/>
                </a:solidFill>
              </a:rPr>
              <a:t>(Cornerstone 3)</a:t>
            </a:r>
            <a:endParaRPr lang="en-US" sz="3200" dirty="0"/>
          </a:p>
          <a:p>
            <a:r>
              <a:rPr lang="en-US" sz="3200" dirty="0"/>
              <a:t>Cross-campus collaboration and innovation. </a:t>
            </a:r>
            <a:r>
              <a:rPr lang="en-US" sz="3200" dirty="0">
                <a:solidFill>
                  <a:srgbClr val="C00000"/>
                </a:solidFill>
              </a:rPr>
              <a:t>(Cornerstone 4)</a:t>
            </a:r>
          </a:p>
          <a:p>
            <a:r>
              <a:rPr lang="en-US" sz="3200" dirty="0"/>
              <a:t>Student access and success. </a:t>
            </a:r>
            <a:r>
              <a:rPr lang="en-US" sz="3200" dirty="0">
                <a:solidFill>
                  <a:srgbClr val="C00000"/>
                </a:solidFill>
              </a:rPr>
              <a:t>(Cornerstones 2, 4)</a:t>
            </a:r>
            <a:endParaRPr lang="en-US" sz="3200" dirty="0"/>
          </a:p>
          <a:p>
            <a:r>
              <a:rPr lang="en-US" sz="3200" dirty="0"/>
              <a:t>High-touch commitment. </a:t>
            </a:r>
            <a:r>
              <a:rPr lang="en-US" sz="3200" dirty="0">
                <a:solidFill>
                  <a:srgbClr val="C00000"/>
                </a:solidFill>
              </a:rPr>
              <a:t>(Cornerstones 2, 4)</a:t>
            </a:r>
            <a:endParaRPr lang="en-US" sz="3200" dirty="0"/>
          </a:p>
          <a:p>
            <a:r>
              <a:rPr lang="en-US" sz="3200" dirty="0"/>
              <a:t>Agility through resources. </a:t>
            </a:r>
            <a:r>
              <a:rPr lang="en-US" sz="3200" dirty="0">
                <a:solidFill>
                  <a:srgbClr val="C00000"/>
                </a:solidFill>
              </a:rPr>
              <a:t>(Cornerstones 1-4)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B7429-FACC-2276-4A02-931D90363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1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B7CF6-6029-03F3-70AE-ECA40ED69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5CD40-EE66-3162-BCA2-39EE21443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Strategic Priority Open Forums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D4B5F-D403-0B6D-544B-18A7D9D22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Next Open Forum</a:t>
            </a:r>
          </a:p>
          <a:p>
            <a:r>
              <a:rPr lang="en-US" sz="3200" dirty="0"/>
              <a:t>Wednesday, November 12 from  9:30-10:30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80CED-D4E7-8BE7-A048-3A45EBE6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4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411DA-5375-AD95-6F6C-6447E41E6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gular Text"/>
                <a:ea typeface="Aptos" panose="020B0004020202020204" pitchFamily="34" charset="0"/>
                <a:cs typeface="Times New Roman" panose="02020603050405020304" pitchFamily="18" charset="0"/>
              </a:rPr>
              <a:t>President’s Three Overarching Pillars</a:t>
            </a:r>
            <a:endParaRPr lang="en-US" dirty="0">
              <a:latin typeface="Degular Tex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0E278-262E-378E-9A7D-2AB4DA9F5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ea typeface="Aptos" panose="020B0004020202020204" pitchFamily="34" charset="0"/>
                <a:cs typeface="Times New Roman" panose="02020603050405020304" pitchFamily="18" charset="0"/>
              </a:rPr>
              <a:t>Impact on People and Communities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bg2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Academic and Reputational Excellence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ea typeface="Aptos" panose="020B0004020202020204" pitchFamily="34" charset="0"/>
                <a:cs typeface="Times New Roman" panose="02020603050405020304" pitchFamily="18" charset="0"/>
              </a:rPr>
              <a:t>Endowment and Institutional Sustainability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826F9-2B9A-4941-ABF0-2F3265B7D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5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6EE80-B493-D03F-3758-C3A82BD5F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A7F12-2DF1-0BC7-FD4B-5EE18FC59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33333"/>
                </a:solidFill>
                <a:latin typeface="Inter"/>
              </a:rPr>
              <a:t>Sian </a:t>
            </a:r>
            <a:r>
              <a:rPr lang="en-US" dirty="0" err="1">
                <a:solidFill>
                  <a:srgbClr val="333333"/>
                </a:solidFill>
                <a:latin typeface="Inter"/>
              </a:rPr>
              <a:t>Beilock</a:t>
            </a:r>
            <a:r>
              <a:rPr lang="en-US" dirty="0">
                <a:solidFill>
                  <a:srgbClr val="333333"/>
                </a:solidFill>
                <a:latin typeface="Inter"/>
              </a:rPr>
              <a:t>, president, Dartmouth University</a:t>
            </a:r>
          </a:p>
          <a:p>
            <a:pPr marL="0" indent="0">
              <a:buNone/>
            </a:pPr>
            <a:endParaRPr lang="en-US" dirty="0">
              <a:solidFill>
                <a:srgbClr val="333333"/>
              </a:solidFill>
              <a:latin typeface="Inter"/>
            </a:endParaRPr>
          </a:p>
          <a:p>
            <a:r>
              <a:rPr lang="en-US" sz="3200" dirty="0">
                <a:solidFill>
                  <a:srgbClr val="C8102E"/>
                </a:solidFill>
                <a:latin typeface="Inter"/>
              </a:rPr>
              <a:t>“…</a:t>
            </a:r>
            <a:r>
              <a:rPr lang="en-US" sz="3200" u="sng" dirty="0">
                <a:solidFill>
                  <a:srgbClr val="C8102E"/>
                </a:solidFill>
                <a:latin typeface="Inter"/>
              </a:rPr>
              <a:t>the idea of iteration and sort of </a:t>
            </a:r>
            <a:r>
              <a:rPr lang="en-US" sz="3200" b="1" u="sng" dirty="0">
                <a:latin typeface="Inter"/>
              </a:rPr>
              <a:t>putting your mental model</a:t>
            </a:r>
            <a:r>
              <a:rPr lang="en-US" sz="3200" u="sng" dirty="0">
                <a:latin typeface="Inter"/>
              </a:rPr>
              <a:t> </a:t>
            </a:r>
            <a:r>
              <a:rPr lang="en-US" sz="3200" u="sng" dirty="0">
                <a:solidFill>
                  <a:srgbClr val="C8102E"/>
                </a:solidFill>
                <a:latin typeface="Inter"/>
              </a:rPr>
              <a:t>out there and </a:t>
            </a:r>
            <a:r>
              <a:rPr lang="en-US" sz="3200" b="1" u="sng" dirty="0">
                <a:latin typeface="Inter"/>
              </a:rPr>
              <a:t>letting people push back on it </a:t>
            </a:r>
            <a:r>
              <a:rPr lang="en-US" sz="3200" u="sng" dirty="0">
                <a:solidFill>
                  <a:srgbClr val="C8102E"/>
                </a:solidFill>
                <a:latin typeface="Inter"/>
              </a:rPr>
              <a:t>and then </a:t>
            </a:r>
            <a:r>
              <a:rPr lang="en-US" sz="3200" b="1" u="sng" dirty="0">
                <a:latin typeface="Inter"/>
              </a:rPr>
              <a:t>iterating from there.</a:t>
            </a:r>
            <a:r>
              <a:rPr lang="en-US" sz="3200" u="sng" dirty="0">
                <a:latin typeface="Inter"/>
              </a:rPr>
              <a:t>”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9C054-9377-6626-2027-618CE684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4878-8D82-35DE-E83E-7F435DB7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6989F-B814-7FC5-DF66-95E671D4C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69516" cy="4351338"/>
          </a:xfrm>
        </p:spPr>
        <p:txBody>
          <a:bodyPr/>
          <a:lstStyle/>
          <a:p>
            <a:r>
              <a:rPr lang="en-US" sz="3600" dirty="0"/>
              <a:t>Consider the division’s strategic priorities</a:t>
            </a:r>
          </a:p>
          <a:p>
            <a:pPr marL="0" indent="0">
              <a:buNone/>
            </a:pPr>
            <a:r>
              <a:rPr lang="en-US" sz="3600" dirty="0"/>
              <a:t> 			</a:t>
            </a:r>
          </a:p>
          <a:p>
            <a:pPr lvl="1"/>
            <a:r>
              <a:rPr lang="en-US" sz="3200" dirty="0"/>
              <a:t>Present a “Four Cornerstone” strategic model</a:t>
            </a:r>
          </a:p>
          <a:p>
            <a:pPr lvl="1"/>
            <a:r>
              <a:rPr lang="en-US" sz="3200" dirty="0"/>
              <a:t>At tables, discuss pros, cons, &amp; other factors for each cornerstone</a:t>
            </a:r>
          </a:p>
          <a:p>
            <a:pPr lvl="1"/>
            <a:r>
              <a:rPr lang="en-US" sz="3200" dirty="0"/>
              <a:t>Report out to large group key points from table discussions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61350-7680-3BF1-1624-7A94E8DFC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EFFB01-079F-DC3A-92D7-F94EFD17CD2F}"/>
              </a:ext>
            </a:extLst>
          </p:cNvPr>
          <p:cNvGrpSpPr/>
          <p:nvPr/>
        </p:nvGrpSpPr>
        <p:grpSpPr>
          <a:xfrm>
            <a:off x="1231392" y="2292097"/>
            <a:ext cx="8705088" cy="523220"/>
            <a:chOff x="1231392" y="2231137"/>
            <a:chExt cx="8705088" cy="52322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7733E85-00C5-98D1-4FCC-36E5289DE0BE}"/>
                </a:ext>
              </a:extLst>
            </p:cNvPr>
            <p:cNvCxnSpPr/>
            <p:nvPr/>
          </p:nvCxnSpPr>
          <p:spPr>
            <a:xfrm>
              <a:off x="1231392" y="2450592"/>
              <a:ext cx="187756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C83173-70FC-5DAE-F001-8B23B032418A}"/>
                </a:ext>
              </a:extLst>
            </p:cNvPr>
            <p:cNvSpPr txBox="1"/>
            <p:nvPr/>
          </p:nvSpPr>
          <p:spPr>
            <a:xfrm>
              <a:off x="3048000" y="2231137"/>
              <a:ext cx="6888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Academic and reputational excellence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962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40D88-6CA0-140A-E3ED-E34989BD4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table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A5D5E-F52A-A4E3-AD4A-61D00D31B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On your notepad:</a:t>
            </a:r>
          </a:p>
          <a:p>
            <a:pPr marL="457200" lvl="1" indent="0">
              <a:buNone/>
            </a:pPr>
            <a:r>
              <a:rPr lang="en-US" sz="3600" dirty="0"/>
              <a:t>CORNERSTONE #1 (2, 3, 4)</a:t>
            </a:r>
          </a:p>
          <a:p>
            <a:pPr lvl="1"/>
            <a:r>
              <a:rPr lang="en-US" sz="3600" dirty="0"/>
              <a:t>Pros</a:t>
            </a:r>
          </a:p>
          <a:p>
            <a:pPr lvl="1"/>
            <a:r>
              <a:rPr lang="en-US" sz="3600" dirty="0"/>
              <a:t>Cons</a:t>
            </a:r>
          </a:p>
          <a:p>
            <a:pPr lvl="1"/>
            <a:r>
              <a:rPr lang="en-US" sz="3600" dirty="0"/>
              <a:t>Other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38B7B-9D29-D063-67B6-8BECEA2C5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34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37BAB-76EF-27CD-7C1C-CCC52AFE7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Context is important.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19B28-90CD-8F0E-875C-06B82B271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17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AF9B5-97C7-E1B8-0B2D-DA717C2F1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D715-E6C0-44FE-E756-EFFAD1ADF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gular Text"/>
                <a:ea typeface="Aptos" panose="020B0004020202020204" pitchFamily="34" charset="0"/>
                <a:cs typeface="Times New Roman" panose="02020603050405020304" pitchFamily="18" charset="0"/>
              </a:rPr>
              <a:t>President’s Three Overarching Pillars</a:t>
            </a:r>
            <a:endParaRPr lang="en-US" dirty="0">
              <a:latin typeface="Degular Tex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5C651-A36E-7147-69E3-F9CEE435B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ea typeface="Aptos" panose="020B0004020202020204" pitchFamily="34" charset="0"/>
                <a:cs typeface="Times New Roman" panose="02020603050405020304" pitchFamily="18" charset="0"/>
              </a:rPr>
              <a:t>Impact on People and Communities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bg2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Academic and Reputational Excellence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ea typeface="Aptos" panose="020B0004020202020204" pitchFamily="34" charset="0"/>
                <a:cs typeface="Times New Roman" panose="02020603050405020304" pitchFamily="18" charset="0"/>
              </a:rPr>
              <a:t>Endowment and Institutional Sustainability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FC1BE-FBCE-AA94-0A4F-DE63BDC9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7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A316B-FFA3-CF0E-EEF9-F58C35CAE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UTampa</a:t>
            </a:r>
            <a:r>
              <a:rPr lang="en-US" dirty="0"/>
              <a:t> Mission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9F2A9-A009-D641-E609-6A7D4B9FC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432"/>
            <a:ext cx="10515600" cy="5083405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University of Tampa is a comprehensive, independent university that delivers challenging and high-quality educational experiences to a diverse group of learners. Four colleges offer about 200 areas of graduate and undergraduate study. The </a:t>
            </a:r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Spartan Studies general education curriculum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helps to prepare students to be successful, contributing members of the global community. Graduate and continuing studies programs exemplify our </a:t>
            </a:r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commitment to the professions and community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University’s 110-acre residential campus in downtown Tampa provides an exceptional setting for </a:t>
            </a:r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learning both on and off campus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Valuing the community’s international heritage, the University attracts students, faculty and staff from around the world with diverse backgrounds to facilitate intercultural learning.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 is committed to the development of each student to become a </a:t>
            </a:r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productive and responsible citizen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University conducts </a:t>
            </a:r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classes in personalized settings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which learning is enhanced through application by balancing </a:t>
            </a:r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“learning by thinking” with “learning by doing.”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are taught by highly qualified faculty members dedicated to teaching, scholarship, advising and continued intellectual growth. </a:t>
            </a:r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participate in learning partnerships with faculty and the community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through clinical and consulting assignments, internships and research experiences. Academic services and co-curricular activities support individual well-being and development, and provide leadership opportunities. </a:t>
            </a:r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 strives to provide a rich and inclusive learning environment for all students to prepare them for careers and lifelong learning.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5EB9F-D5EA-627D-762B-CBAD84901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Custom 1">
      <a:dk1>
        <a:srgbClr val="000000"/>
      </a:dk1>
      <a:lt1>
        <a:srgbClr val="FFFFFF"/>
      </a:lt1>
      <a:dk2>
        <a:srgbClr val="323232"/>
      </a:dk2>
      <a:lt2>
        <a:srgbClr val="C8102E"/>
      </a:lt2>
      <a:accent1>
        <a:srgbClr val="A2AAAD"/>
      </a:accent1>
      <a:accent2>
        <a:srgbClr val="D0D3D3"/>
      </a:accent2>
      <a:accent3>
        <a:srgbClr val="F8C522"/>
      </a:accent3>
      <a:accent4>
        <a:srgbClr val="DF7F2D"/>
      </a:accent4>
      <a:accent5>
        <a:srgbClr val="28776E"/>
      </a:accent5>
      <a:accent6>
        <a:srgbClr val="005E72"/>
      </a:accent6>
      <a:hlink>
        <a:srgbClr val="6B9F25"/>
      </a:hlink>
      <a:folHlink>
        <a:srgbClr val="B26B0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66063734-239D-C249-9B1A-F2EFF86DD1F1}" vid="{E0B09CAD-520D-9E41-8F4C-4E8CA795A4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UTampa-PPT-Template</Template>
  <TotalTime>11431</TotalTime>
  <Words>1069</Words>
  <Application>Microsoft Office PowerPoint</Application>
  <PresentationFormat>Widescreen</PresentationFormat>
  <Paragraphs>189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Aptos</vt:lpstr>
      <vt:lpstr>Arial</vt:lpstr>
      <vt:lpstr>Calibri</vt:lpstr>
      <vt:lpstr>Degular Text</vt:lpstr>
      <vt:lpstr>Degular Text Light</vt:lpstr>
      <vt:lpstr>Inter</vt:lpstr>
      <vt:lpstr>Univers Condensed</vt:lpstr>
      <vt:lpstr>Office 2013 - 2022 Theme</vt:lpstr>
      <vt:lpstr>PowerPoint Presentation</vt:lpstr>
      <vt:lpstr>Strategic Priority Open Forums</vt:lpstr>
      <vt:lpstr>President’s Three Overarching Pillars</vt:lpstr>
      <vt:lpstr>Where do we start?</vt:lpstr>
      <vt:lpstr>Today</vt:lpstr>
      <vt:lpstr>Structured table discussions</vt:lpstr>
      <vt:lpstr>PowerPoint Presentation</vt:lpstr>
      <vt:lpstr>President’s Three Overarching Pillars</vt:lpstr>
      <vt:lpstr>UTampa Mission Statement</vt:lpstr>
      <vt:lpstr>Open Forum 1:  Who are we and what inspires us?</vt:lpstr>
      <vt:lpstr>Open Forum 1:  What aspects of our institutional culture should we preserve as we grow?</vt:lpstr>
      <vt:lpstr>Some of what I’ve heard to date…</vt:lpstr>
      <vt:lpstr>Assumptions of Strategic Priorities</vt:lpstr>
      <vt:lpstr>PowerPoint Presentation</vt:lpstr>
      <vt:lpstr>Strategic Priorities Framework (proposal)</vt:lpstr>
      <vt:lpstr>PowerPoint Presentation</vt:lpstr>
      <vt:lpstr>Four Cornerstones</vt:lpstr>
      <vt:lpstr>NSF HERD Survey of R&amp;D Expenditures</vt:lpstr>
      <vt:lpstr>2025 Carnegie Research Classifications</vt:lpstr>
      <vt:lpstr>Four Cornerstones</vt:lpstr>
      <vt:lpstr>PowerPoint Presentation</vt:lpstr>
      <vt:lpstr>Four Cornerstones</vt:lpstr>
      <vt:lpstr>PowerPoint Presentation</vt:lpstr>
      <vt:lpstr>Four Cornerstones</vt:lpstr>
      <vt:lpstr>PowerPoint Presentation</vt:lpstr>
      <vt:lpstr>Four Cornerstone</vt:lpstr>
      <vt:lpstr>PowerPoint Presentation</vt:lpstr>
      <vt:lpstr>From Forum 1: What specific ideas do you have so that UTampa remains relevant, agile, and innovative? </vt:lpstr>
      <vt:lpstr>Strategic Priority Open Forums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Priorities for Academic Affairs Open Forum 2</dc:title>
  <dc:creator>Michael Stephenson</dc:creator>
  <cp:keywords>Strategic, Priorities, for, Academic, Affairs, Open, Forum, 2, Michael, Stephenson</cp:keywords>
  <cp:lastModifiedBy>Asia Brown</cp:lastModifiedBy>
  <cp:revision>41</cp:revision>
  <cp:lastPrinted>2025-09-30T13:21:56Z</cp:lastPrinted>
  <dcterms:created xsi:type="dcterms:W3CDTF">2024-12-19T18:27:31Z</dcterms:created>
  <dcterms:modified xsi:type="dcterms:W3CDTF">2025-10-17T20:06:27Z</dcterms:modified>
</cp:coreProperties>
</file>