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8"/>
  </p:notesMasterIdLst>
  <p:sldIdLst>
    <p:sldId id="256" r:id="rId2"/>
    <p:sldId id="282" r:id="rId3"/>
    <p:sldId id="284" r:id="rId4"/>
    <p:sldId id="261" r:id="rId5"/>
    <p:sldId id="285" r:id="rId6"/>
    <p:sldId id="260" r:id="rId7"/>
    <p:sldId id="257" r:id="rId8"/>
    <p:sldId id="286" r:id="rId9"/>
    <p:sldId id="258" r:id="rId10"/>
    <p:sldId id="290" r:id="rId11"/>
    <p:sldId id="289" r:id="rId12"/>
    <p:sldId id="291" r:id="rId13"/>
    <p:sldId id="288" r:id="rId14"/>
    <p:sldId id="287" r:id="rId15"/>
    <p:sldId id="259"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E0B5B-379D-4929-97EE-458E596EEE62}" v="189" dt="2025-09-18T17:37:42.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105" d="100"/>
          <a:sy n="105" d="100"/>
        </p:scale>
        <p:origin x="120" y="2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8T17:37:02.439"/>
    </inkml:context>
    <inkml:brush xml:id="br0">
      <inkml:brushProperty name="width" value="0.2" units="cm"/>
      <inkml:brushProperty name="height" value="0.2"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ECC06-707B-B44E-A91D-8270F4746098}"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BD4C5-CEB8-ED40-BBD9-0E9424814FC4}" type="slidenum">
              <a:rPr lang="en-US" smtClean="0"/>
              <a:t>‹#›</a:t>
            </a:fld>
            <a:endParaRPr lang="en-US"/>
          </a:p>
        </p:txBody>
      </p:sp>
    </p:spTree>
    <p:extLst>
      <p:ext uri="{BB962C8B-B14F-4D97-AF65-F5344CB8AC3E}">
        <p14:creationId xmlns:p14="http://schemas.microsoft.com/office/powerpoint/2010/main" val="153203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1808FE-9E33-451C-A9B6-7611D3B861D3}" type="slidenum">
              <a:rPr lang="en-US" smtClean="0"/>
              <a:t>2</a:t>
            </a:fld>
            <a:endParaRPr lang="en-US"/>
          </a:p>
        </p:txBody>
      </p:sp>
    </p:spTree>
    <p:extLst>
      <p:ext uri="{BB962C8B-B14F-4D97-AF65-F5344CB8AC3E}">
        <p14:creationId xmlns:p14="http://schemas.microsoft.com/office/powerpoint/2010/main" val="429239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3054" y="2421323"/>
            <a:ext cx="9465892" cy="2387600"/>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892453"/>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A black and white logo&#10;&#10;Description automatically generated">
            <a:extLst>
              <a:ext uri="{FF2B5EF4-FFF2-40B4-BE49-F238E27FC236}">
                <a16:creationId xmlns:a16="http://schemas.microsoft.com/office/drawing/2014/main" id="{41F37FCE-8A1E-F0C3-3CE2-C7E2736B9863}"/>
              </a:ext>
            </a:extLst>
          </p:cNvPr>
          <p:cNvPicPr>
            <a:picLocks noChangeAspect="1"/>
          </p:cNvPicPr>
          <p:nvPr userDrawn="1"/>
        </p:nvPicPr>
        <p:blipFill>
          <a:blip r:embed="rId2"/>
          <a:stretch>
            <a:fillRect/>
          </a:stretch>
        </p:blipFill>
        <p:spPr>
          <a:xfrm>
            <a:off x="4507135" y="1209193"/>
            <a:ext cx="2893523" cy="2219807"/>
          </a:xfrm>
          <a:prstGeom prst="rect">
            <a:avLst/>
          </a:prstGeom>
        </p:spPr>
      </p:pic>
    </p:spTree>
    <p:extLst>
      <p:ext uri="{BB962C8B-B14F-4D97-AF65-F5344CB8AC3E}">
        <p14:creationId xmlns:p14="http://schemas.microsoft.com/office/powerpoint/2010/main" val="224162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454938" y="6483837"/>
            <a:ext cx="452778" cy="365125"/>
          </a:xfrm>
          <a:prstGeom prst="rect">
            <a:avLst/>
          </a:prstGeom>
        </p:spPr>
        <p:txBody>
          <a:bodyPr/>
          <a:lstStyle>
            <a:lvl1pPr>
              <a:defRPr sz="1000"/>
            </a:lvl1pPr>
          </a:lstStyle>
          <a:p>
            <a:fld id="{28FE5D4F-A43D-8645-94F7-DC81510486AC}" type="slidenum">
              <a:rPr lang="en-US" smtClean="0"/>
              <a:pPr/>
              <a:t>‹#›</a:t>
            </a:fld>
            <a:endParaRPr lang="en-US" dirty="0"/>
          </a:p>
        </p:txBody>
      </p:sp>
    </p:spTree>
    <p:extLst>
      <p:ext uri="{BB962C8B-B14F-4D97-AF65-F5344CB8AC3E}">
        <p14:creationId xmlns:p14="http://schemas.microsoft.com/office/powerpoint/2010/main" val="190029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454938" y="6483837"/>
            <a:ext cx="452778" cy="365125"/>
          </a:xfrm>
          <a:prstGeom prst="rect">
            <a:avLst/>
          </a:prstGeom>
        </p:spPr>
        <p:txBody>
          <a:bodyPr/>
          <a:lstStyle>
            <a:lvl1pPr>
              <a:defRPr sz="1000"/>
            </a:lvl1pPr>
          </a:lstStyle>
          <a:p>
            <a:fld id="{28FE5D4F-A43D-8645-94F7-DC81510486AC}" type="slidenum">
              <a:rPr lang="en-US" smtClean="0"/>
              <a:pPr/>
              <a:t>‹#›</a:t>
            </a:fld>
            <a:endParaRPr lang="en-US" dirty="0"/>
          </a:p>
        </p:txBody>
      </p:sp>
    </p:spTree>
    <p:extLst>
      <p:ext uri="{BB962C8B-B14F-4D97-AF65-F5344CB8AC3E}">
        <p14:creationId xmlns:p14="http://schemas.microsoft.com/office/powerpoint/2010/main" val="307464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454938" y="6483837"/>
            <a:ext cx="452778" cy="365125"/>
          </a:xfrm>
          <a:prstGeom prst="rect">
            <a:avLst/>
          </a:prstGeom>
        </p:spPr>
        <p:txBody>
          <a:bodyPr/>
          <a:lstStyle/>
          <a:p>
            <a:fld id="{28FE5D4F-A43D-8645-94F7-DC81510486AC}" type="slidenum">
              <a:rPr lang="en-US" smtClean="0"/>
              <a:pPr/>
              <a:t>‹#›</a:t>
            </a:fld>
            <a:endParaRPr lang="en-US" dirty="0"/>
          </a:p>
        </p:txBody>
      </p:sp>
    </p:spTree>
    <p:extLst>
      <p:ext uri="{BB962C8B-B14F-4D97-AF65-F5344CB8AC3E}">
        <p14:creationId xmlns:p14="http://schemas.microsoft.com/office/powerpoint/2010/main" val="245978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54938" y="6483837"/>
            <a:ext cx="452778" cy="365125"/>
          </a:xfrm>
          <a:prstGeom prst="rect">
            <a:avLst/>
          </a:prstGeom>
        </p:spPr>
        <p:txBody>
          <a:bodyPr/>
          <a:lstStyle/>
          <a:p>
            <a:fld id="{28FE5D4F-A43D-8645-94F7-DC81510486AC}" type="slidenum">
              <a:rPr lang="en-US" smtClean="0"/>
              <a:pPr/>
              <a:t>‹#›</a:t>
            </a:fld>
            <a:endParaRPr lang="en-US" dirty="0"/>
          </a:p>
        </p:txBody>
      </p:sp>
    </p:spTree>
    <p:extLst>
      <p:ext uri="{BB962C8B-B14F-4D97-AF65-F5344CB8AC3E}">
        <p14:creationId xmlns:p14="http://schemas.microsoft.com/office/powerpoint/2010/main" val="112625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034346" y="6483837"/>
            <a:ext cx="873370" cy="365125"/>
          </a:xfrm>
          <a:prstGeom prst="rect">
            <a:avLst/>
          </a:prstGeom>
        </p:spPr>
        <p:txBody>
          <a:bodyPr/>
          <a:lstStyle/>
          <a:p>
            <a:fld id="{28FE5D4F-A43D-8645-94F7-DC81510486AC}" type="slidenum">
              <a:rPr lang="en-US" smtClean="0"/>
              <a:t>‹#›</a:t>
            </a:fld>
            <a:endParaRPr lang="en-US"/>
          </a:p>
        </p:txBody>
      </p:sp>
    </p:spTree>
    <p:extLst>
      <p:ext uri="{BB962C8B-B14F-4D97-AF65-F5344CB8AC3E}">
        <p14:creationId xmlns:p14="http://schemas.microsoft.com/office/powerpoint/2010/main" val="13578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E89123-2F95-489C-5D0A-AE81027F3587}"/>
              </a:ext>
            </a:extLst>
          </p:cNvPr>
          <p:cNvSpPr>
            <a:spLocks noGrp="1"/>
          </p:cNvSpPr>
          <p:nvPr>
            <p:ph type="sldNum" sz="quarter" idx="11"/>
          </p:nvPr>
        </p:nvSpPr>
        <p:spPr/>
        <p:txBody>
          <a:bodyPr/>
          <a:lstStyle/>
          <a:p>
            <a:fld id="{0B391BE7-F64E-3A44-A1FB-BB5FC2D1F32D}" type="slidenum">
              <a:rPr lang="en-US" smtClean="0"/>
              <a:pPr/>
              <a:t>‹#›</a:t>
            </a:fld>
            <a:endParaRPr lang="en-US" dirty="0"/>
          </a:p>
        </p:txBody>
      </p:sp>
    </p:spTree>
    <p:extLst>
      <p:ext uri="{BB962C8B-B14F-4D97-AF65-F5344CB8AC3E}">
        <p14:creationId xmlns:p14="http://schemas.microsoft.com/office/powerpoint/2010/main" val="343688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1454938" y="6483837"/>
            <a:ext cx="452778" cy="365125"/>
          </a:xfrm>
          <a:prstGeom prst="rect">
            <a:avLst/>
          </a:prstGeom>
        </p:spPr>
        <p:txBody>
          <a:bodyPr/>
          <a:lstStyle/>
          <a:p>
            <a:fld id="{28FE5D4F-A43D-8645-94F7-DC81510486AC}" type="slidenum">
              <a:rPr lang="en-US" smtClean="0"/>
              <a:pPr/>
              <a:t>‹#›</a:t>
            </a:fld>
            <a:endParaRPr lang="en-US" dirty="0"/>
          </a:p>
        </p:txBody>
      </p:sp>
    </p:spTree>
    <p:extLst>
      <p:ext uri="{BB962C8B-B14F-4D97-AF65-F5344CB8AC3E}">
        <p14:creationId xmlns:p14="http://schemas.microsoft.com/office/powerpoint/2010/main" val="19901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1454938" y="6483837"/>
            <a:ext cx="452778" cy="365125"/>
          </a:xfrm>
          <a:prstGeom prst="rect">
            <a:avLst/>
          </a:prstGeom>
        </p:spPr>
        <p:txBody>
          <a:bodyPr/>
          <a:lstStyle/>
          <a:p>
            <a:fld id="{28FE5D4F-A43D-8645-94F7-DC81510486AC}" type="slidenum">
              <a:rPr lang="en-US" smtClean="0"/>
              <a:t>‹#›</a:t>
            </a:fld>
            <a:endParaRPr lang="en-US"/>
          </a:p>
        </p:txBody>
      </p:sp>
    </p:spTree>
    <p:extLst>
      <p:ext uri="{BB962C8B-B14F-4D97-AF65-F5344CB8AC3E}">
        <p14:creationId xmlns:p14="http://schemas.microsoft.com/office/powerpoint/2010/main" val="6124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C1E0FC-7A6D-87E1-4869-7F354969AE3A}"/>
              </a:ext>
            </a:extLst>
          </p:cNvPr>
          <p:cNvSpPr/>
          <p:nvPr userDrawn="1"/>
        </p:nvSpPr>
        <p:spPr>
          <a:xfrm>
            <a:off x="0" y="6492875"/>
            <a:ext cx="12192000" cy="365125"/>
          </a:xfrm>
          <a:prstGeom prst="rect">
            <a:avLst/>
          </a:prstGeom>
          <a:gradFill flip="none" rotWithShape="1">
            <a:gsLst>
              <a:gs pos="39000">
                <a:schemeClr val="bg2">
                  <a:lumMod val="97048"/>
                  <a:lumOff val="2952"/>
                </a:schemeClr>
              </a:gs>
              <a:gs pos="79000">
                <a:schemeClr val="tx1"/>
              </a:gs>
            </a:gsLst>
            <a:lin ang="4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AEF3BE55-14A7-B118-1902-95CCBCD63C57}"/>
              </a:ext>
            </a:extLst>
          </p:cNvPr>
          <p:cNvSpPr/>
          <p:nvPr userDrawn="1"/>
        </p:nvSpPr>
        <p:spPr>
          <a:xfrm>
            <a:off x="0" y="0"/>
            <a:ext cx="12192000" cy="365125"/>
          </a:xfrm>
          <a:prstGeom prst="rect">
            <a:avLst/>
          </a:prstGeom>
          <a:gradFill flip="none" rotWithShape="1">
            <a:gsLst>
              <a:gs pos="39000">
                <a:schemeClr val="bg2">
                  <a:lumMod val="97048"/>
                  <a:lumOff val="2952"/>
                </a:schemeClr>
              </a:gs>
              <a:gs pos="79000">
                <a:schemeClr val="tx1"/>
              </a:gs>
            </a:gsLst>
            <a:lin ang="4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white logo&#10;&#10;Description automatically generated">
            <a:extLst>
              <a:ext uri="{FF2B5EF4-FFF2-40B4-BE49-F238E27FC236}">
                <a16:creationId xmlns:a16="http://schemas.microsoft.com/office/drawing/2014/main" id="{ECF3950D-A340-D0C5-0116-9EC53CBE3165}"/>
              </a:ext>
            </a:extLst>
          </p:cNvPr>
          <p:cNvPicPr>
            <a:picLocks noChangeAspect="1"/>
          </p:cNvPicPr>
          <p:nvPr userDrawn="1"/>
        </p:nvPicPr>
        <p:blipFill>
          <a:blip r:embed="rId11"/>
          <a:stretch>
            <a:fillRect/>
          </a:stretch>
        </p:blipFill>
        <p:spPr>
          <a:xfrm>
            <a:off x="167052" y="5838090"/>
            <a:ext cx="721950" cy="553854"/>
          </a:xfrm>
          <a:prstGeom prst="rect">
            <a:avLst/>
          </a:prstGeom>
        </p:spPr>
      </p:pic>
      <p:sp>
        <p:nvSpPr>
          <p:cNvPr id="9" name="Slide Number Placeholder 8">
            <a:extLst>
              <a:ext uri="{FF2B5EF4-FFF2-40B4-BE49-F238E27FC236}">
                <a16:creationId xmlns:a16="http://schemas.microsoft.com/office/drawing/2014/main" id="{30BD09DB-8A6E-834F-5C58-C6753BA5421E}"/>
              </a:ext>
            </a:extLst>
          </p:cNvPr>
          <p:cNvSpPr>
            <a:spLocks noGrp="1"/>
          </p:cNvSpPr>
          <p:nvPr>
            <p:ph type="sldNum" sz="quarter" idx="4"/>
          </p:nvPr>
        </p:nvSpPr>
        <p:spPr>
          <a:xfrm>
            <a:off x="9390609" y="6492875"/>
            <a:ext cx="2743200" cy="305273"/>
          </a:xfrm>
          <a:prstGeom prst="rect">
            <a:avLst/>
          </a:prstGeom>
        </p:spPr>
        <p:txBody>
          <a:bodyPr vert="horz" lIns="91440" tIns="45720" rIns="91440" bIns="45720" rtlCol="0" anchor="ctr"/>
          <a:lstStyle>
            <a:lvl1pPr algn="r">
              <a:defRPr sz="1000" b="0" i="0">
                <a:solidFill>
                  <a:schemeClr val="bg1"/>
                </a:solidFill>
                <a:latin typeface="Degular Text Light" pitchFamily="82" charset="77"/>
              </a:defRPr>
            </a:lvl1pPr>
          </a:lstStyle>
          <a:p>
            <a:fld id="{0B391BE7-F64E-3A44-A1FB-BB5FC2D1F32D}" type="slidenum">
              <a:rPr lang="en-US" smtClean="0"/>
              <a:pPr/>
              <a:t>‹#›</a:t>
            </a:fld>
            <a:endParaRPr lang="en-US" dirty="0"/>
          </a:p>
        </p:txBody>
      </p:sp>
      <p:pic>
        <p:nvPicPr>
          <p:cNvPr id="18" name="Picture 17">
            <a:extLst>
              <a:ext uri="{FF2B5EF4-FFF2-40B4-BE49-F238E27FC236}">
                <a16:creationId xmlns:a16="http://schemas.microsoft.com/office/drawing/2014/main" id="{C40E5B71-E084-8845-EFEB-E8E988437F4E}"/>
              </a:ext>
            </a:extLst>
          </p:cNvPr>
          <p:cNvPicPr>
            <a:picLocks noChangeAspect="1"/>
          </p:cNvPicPr>
          <p:nvPr userDrawn="1"/>
        </p:nvPicPr>
        <p:blipFill>
          <a:blip r:embed="rId12"/>
          <a:stretch>
            <a:fillRect/>
          </a:stretch>
        </p:blipFill>
        <p:spPr>
          <a:xfrm>
            <a:off x="4946650" y="6629917"/>
            <a:ext cx="2149475" cy="104007"/>
          </a:xfrm>
          <a:prstGeom prst="rect">
            <a:avLst/>
          </a:prstGeom>
        </p:spPr>
      </p:pic>
      <p:pic>
        <p:nvPicPr>
          <p:cNvPr id="21" name="Picture 20">
            <a:extLst>
              <a:ext uri="{FF2B5EF4-FFF2-40B4-BE49-F238E27FC236}">
                <a16:creationId xmlns:a16="http://schemas.microsoft.com/office/drawing/2014/main" id="{1F740498-8250-98BB-E98E-21C19A8C27F6}"/>
              </a:ext>
            </a:extLst>
          </p:cNvPr>
          <p:cNvPicPr>
            <a:picLocks noChangeAspect="1"/>
          </p:cNvPicPr>
          <p:nvPr userDrawn="1"/>
        </p:nvPicPr>
        <p:blipFill>
          <a:blip r:embed="rId13"/>
          <a:stretch>
            <a:fillRect/>
          </a:stretch>
        </p:blipFill>
        <p:spPr>
          <a:xfrm>
            <a:off x="190502" y="6612070"/>
            <a:ext cx="698500" cy="139700"/>
          </a:xfrm>
          <a:prstGeom prst="rect">
            <a:avLst/>
          </a:prstGeom>
        </p:spPr>
      </p:pic>
    </p:spTree>
    <p:extLst>
      <p:ext uri="{BB962C8B-B14F-4D97-AF65-F5344CB8AC3E}">
        <p14:creationId xmlns:p14="http://schemas.microsoft.com/office/powerpoint/2010/main" val="10970053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hdr="0" dt="0"/>
  <p:txStyles>
    <p:titleStyle>
      <a:lvl1pPr algn="l" defTabSz="914400" rtl="0" eaLnBrk="1" latinLnBrk="0" hangingPunct="1">
        <a:lnSpc>
          <a:spcPct val="90000"/>
        </a:lnSpc>
        <a:spcBef>
          <a:spcPct val="0"/>
        </a:spcBef>
        <a:buNone/>
        <a:defRPr sz="4400" b="1" i="0" kern="1200">
          <a:solidFill>
            <a:schemeClr val="tx1"/>
          </a:solidFill>
          <a:latin typeface="Degular Text" pitchFamily="82"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b="0" i="0" kern="1200">
          <a:solidFill>
            <a:schemeClr val="tx1"/>
          </a:solidFill>
          <a:latin typeface="Univers Condensed" panose="020B0506020202050204" pitchFamily="34" charset="0"/>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b="0" i="0" kern="1200">
          <a:solidFill>
            <a:schemeClr val="tx1"/>
          </a:solidFill>
          <a:latin typeface="Univers Condensed" panose="020B0506020202050204" pitchFamily="34" charset="0"/>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b="0" i="0" kern="1200">
          <a:solidFill>
            <a:schemeClr val="tx1"/>
          </a:solidFill>
          <a:latin typeface="Univers Condensed" panose="020B0506020202050204" pitchFamily="34" charset="0"/>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b="0" i="0" kern="1200">
          <a:solidFill>
            <a:schemeClr val="tx1"/>
          </a:solidFill>
          <a:latin typeface="Univers Condensed" panose="020B0506020202050204" pitchFamily="34" charset="0"/>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b="0" i="0" kern="1200">
          <a:solidFill>
            <a:schemeClr val="tx1"/>
          </a:solidFill>
          <a:latin typeface="Univers Condensed" panose="020B050602020205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2085B1-B404-9125-45FE-1B676AE895B2}"/>
              </a:ext>
            </a:extLst>
          </p:cNvPr>
          <p:cNvSpPr>
            <a:spLocks noGrp="1"/>
          </p:cNvSpPr>
          <p:nvPr>
            <p:ph type="ctrTitle"/>
          </p:nvPr>
        </p:nvSpPr>
        <p:spPr>
          <a:prstGeom prst="rect">
            <a:avLst/>
          </a:prstGeom>
        </p:spPr>
        <p:txBody>
          <a:bodyPr anchor="b">
            <a:normAutofit/>
          </a:bodyPr>
          <a:lstStyle>
            <a:lvl1pPr algn="ctr">
              <a:defRPr sz="6000"/>
            </a:lvl1pPr>
          </a:lstStyle>
          <a:p>
            <a:r>
              <a:rPr lang="en-US" sz="4800" b="1" dirty="0">
                <a:latin typeface="Degular Text" pitchFamily="82" charset="77"/>
              </a:rPr>
              <a:t>Strategic Priorities Open Forum 1</a:t>
            </a:r>
          </a:p>
        </p:txBody>
      </p:sp>
      <p:sp>
        <p:nvSpPr>
          <p:cNvPr id="6" name="Subtitle 2">
            <a:extLst>
              <a:ext uri="{FF2B5EF4-FFF2-40B4-BE49-F238E27FC236}">
                <a16:creationId xmlns:a16="http://schemas.microsoft.com/office/drawing/2014/main" id="{B592D6E6-3491-3DF7-F04C-8E0A2E64612D}"/>
              </a:ext>
            </a:extLst>
          </p:cNvPr>
          <p:cNvSpPr>
            <a:spLocks noGrp="1"/>
          </p:cNvSpPr>
          <p:nvPr>
            <p:ph type="subTitle" idx="1"/>
          </p:nvPr>
        </p:nvSpPr>
        <p:spPr>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atin typeface="Degular Text" pitchFamily="82" charset="77"/>
              </a:rPr>
              <a:t>September 18, </a:t>
            </a:r>
            <a:r>
              <a:rPr lang="en-US" dirty="0">
                <a:latin typeface="Degular Text" pitchFamily="82" charset="77"/>
              </a:rPr>
              <a:t>2025</a:t>
            </a:r>
          </a:p>
        </p:txBody>
      </p:sp>
    </p:spTree>
    <p:extLst>
      <p:ext uri="{BB962C8B-B14F-4D97-AF65-F5344CB8AC3E}">
        <p14:creationId xmlns:p14="http://schemas.microsoft.com/office/powerpoint/2010/main" val="63225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18E163-8610-FE96-B91E-AE0EBAFCD440}"/>
              </a:ext>
            </a:extLst>
          </p:cNvPr>
          <p:cNvSpPr>
            <a:spLocks noGrp="1"/>
          </p:cNvSpPr>
          <p:nvPr>
            <p:ph type="sldNum" sz="quarter" idx="12"/>
          </p:nvPr>
        </p:nvSpPr>
        <p:spPr/>
        <p:txBody>
          <a:bodyPr/>
          <a:lstStyle/>
          <a:p>
            <a:fld id="{28FE5D4F-A43D-8645-94F7-DC81510486AC}" type="slidenum">
              <a:rPr lang="en-US" smtClean="0"/>
              <a:pPr/>
              <a:t>10</a:t>
            </a:fld>
            <a:endParaRPr lang="en-US" dirty="0"/>
          </a:p>
        </p:txBody>
      </p:sp>
      <p:pic>
        <p:nvPicPr>
          <p:cNvPr id="3074" name="Picture 2" descr="Think Outside The Box ">
            <a:extLst>
              <a:ext uri="{FF2B5EF4-FFF2-40B4-BE49-F238E27FC236}">
                <a16:creationId xmlns:a16="http://schemas.microsoft.com/office/drawing/2014/main" id="{6F6CA35F-CD7E-F330-E297-5E6BBCC22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329" y="614680"/>
            <a:ext cx="5429293" cy="562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5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EC5BC8-2F53-BA45-5679-2A2C8C8F5ED1}"/>
              </a:ext>
            </a:extLst>
          </p:cNvPr>
          <p:cNvSpPr>
            <a:spLocks noGrp="1"/>
          </p:cNvSpPr>
          <p:nvPr>
            <p:ph type="sldNum" sz="quarter" idx="12"/>
          </p:nvPr>
        </p:nvSpPr>
        <p:spPr/>
        <p:txBody>
          <a:bodyPr/>
          <a:lstStyle/>
          <a:p>
            <a:fld id="{28FE5D4F-A43D-8645-94F7-DC81510486AC}" type="slidenum">
              <a:rPr lang="en-US" smtClean="0"/>
              <a:pPr/>
              <a:t>11</a:t>
            </a:fld>
            <a:endParaRPr lang="en-US" dirty="0"/>
          </a:p>
        </p:txBody>
      </p:sp>
      <p:pic>
        <p:nvPicPr>
          <p:cNvPr id="2054" name="Picture 6" descr=" Don't think outside the box. Think like there is no box! ">
            <a:extLst>
              <a:ext uri="{FF2B5EF4-FFF2-40B4-BE49-F238E27FC236}">
                <a16:creationId xmlns:a16="http://schemas.microsoft.com/office/drawing/2014/main" id="{37E1EAC4-DB95-A1D5-E221-AFC662A03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86" y="472686"/>
            <a:ext cx="5967762" cy="59677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6F8AA582-469A-A8AE-47F7-2D65C9EAB509}"/>
                  </a:ext>
                </a:extLst>
              </p14:cNvPr>
              <p14:cNvContentPartPr/>
              <p14:nvPr/>
            </p14:nvContentPartPr>
            <p14:xfrm>
              <a:off x="8287048" y="4530762"/>
              <a:ext cx="360" cy="360"/>
            </p14:xfrm>
          </p:contentPart>
        </mc:Choice>
        <mc:Fallback xmlns="">
          <p:pic>
            <p:nvPicPr>
              <p:cNvPr id="12" name="Ink 11">
                <a:extLst>
                  <a:ext uri="{FF2B5EF4-FFF2-40B4-BE49-F238E27FC236}">
                    <a16:creationId xmlns:a16="http://schemas.microsoft.com/office/drawing/2014/main" id="{6F8AA582-469A-A8AE-47F7-2D65C9EAB509}"/>
                  </a:ext>
                </a:extLst>
              </p:cNvPr>
              <p:cNvPicPr/>
              <p:nvPr/>
            </p:nvPicPr>
            <p:blipFill>
              <a:blip r:embed="rId4"/>
              <a:stretch>
                <a:fillRect/>
              </a:stretch>
            </p:blipFill>
            <p:spPr>
              <a:xfrm>
                <a:off x="8251048" y="4494762"/>
                <a:ext cx="72000" cy="72000"/>
              </a:xfrm>
              <a:prstGeom prst="rect">
                <a:avLst/>
              </a:prstGeom>
            </p:spPr>
          </p:pic>
        </mc:Fallback>
      </mc:AlternateContent>
    </p:spTree>
    <p:extLst>
      <p:ext uri="{BB962C8B-B14F-4D97-AF65-F5344CB8AC3E}">
        <p14:creationId xmlns:p14="http://schemas.microsoft.com/office/powerpoint/2010/main" val="422587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92600-82C6-BA33-B0EF-F27FFD571749}"/>
              </a:ext>
            </a:extLst>
          </p:cNvPr>
          <p:cNvSpPr>
            <a:spLocks noGrp="1"/>
          </p:cNvSpPr>
          <p:nvPr>
            <p:ph idx="1"/>
          </p:nvPr>
        </p:nvSpPr>
        <p:spPr>
          <a:xfrm>
            <a:off x="772297" y="861798"/>
            <a:ext cx="10515600" cy="4351338"/>
          </a:xfrm>
        </p:spPr>
        <p:txBody>
          <a:bodyPr/>
          <a:lstStyle/>
          <a:p>
            <a:pPr marL="0" indent="0">
              <a:buNone/>
            </a:pPr>
            <a:r>
              <a:rPr lang="en-US" sz="3200" i="1" dirty="0">
                <a:latin typeface="Calibri" panose="020F0502020204030204" pitchFamily="34" charset="0"/>
                <a:ea typeface="Calibri" panose="020F0502020204030204" pitchFamily="34" charset="0"/>
                <a:cs typeface="Calibri" panose="020F0502020204030204" pitchFamily="34" charset="0"/>
              </a:rPr>
              <a:t>“Higher education is always the first to call for change and the last to make it because we have to align authority with responsibility. We have to be committed to change. We can’t avoid crises because there are some people that aren’t interested in making change and are completely satisfied with the status quo.” </a:t>
            </a:r>
          </a:p>
          <a:p>
            <a:pPr marL="0" indent="0">
              <a:buNone/>
            </a:pPr>
            <a:r>
              <a:rPr lang="en-US" sz="3200" i="1" dirty="0">
                <a:latin typeface="Calibri" panose="020F0502020204030204" pitchFamily="34" charset="0"/>
                <a:ea typeface="Calibri" panose="020F0502020204030204" pitchFamily="34" charset="0"/>
                <a:cs typeface="Calibri" panose="020F0502020204030204" pitchFamily="34" charset="0"/>
              </a:rPr>
              <a:t>	– Julian Vasquez Heilig (9/15/25) from “Inside Higher Ed”</a:t>
            </a:r>
          </a:p>
          <a:p>
            <a:endParaRPr lang="en-US" dirty="0"/>
          </a:p>
        </p:txBody>
      </p:sp>
      <p:sp>
        <p:nvSpPr>
          <p:cNvPr id="4" name="Slide Number Placeholder 3">
            <a:extLst>
              <a:ext uri="{FF2B5EF4-FFF2-40B4-BE49-F238E27FC236}">
                <a16:creationId xmlns:a16="http://schemas.microsoft.com/office/drawing/2014/main" id="{2BD0CE91-025E-352E-F1A4-F915D97B9A0F}"/>
              </a:ext>
            </a:extLst>
          </p:cNvPr>
          <p:cNvSpPr>
            <a:spLocks noGrp="1"/>
          </p:cNvSpPr>
          <p:nvPr>
            <p:ph type="sldNum" sz="quarter" idx="12"/>
          </p:nvPr>
        </p:nvSpPr>
        <p:spPr/>
        <p:txBody>
          <a:bodyPr/>
          <a:lstStyle/>
          <a:p>
            <a:fld id="{28FE5D4F-A43D-8645-94F7-DC81510486AC}" type="slidenum">
              <a:rPr lang="en-US" smtClean="0"/>
              <a:pPr/>
              <a:t>12</a:t>
            </a:fld>
            <a:endParaRPr lang="en-US" dirty="0"/>
          </a:p>
        </p:txBody>
      </p:sp>
    </p:spTree>
    <p:extLst>
      <p:ext uri="{BB962C8B-B14F-4D97-AF65-F5344CB8AC3E}">
        <p14:creationId xmlns:p14="http://schemas.microsoft.com/office/powerpoint/2010/main" val="345900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B552-BDD2-053A-2139-A009B33D2F74}"/>
              </a:ext>
            </a:extLst>
          </p:cNvPr>
          <p:cNvSpPr>
            <a:spLocks noGrp="1"/>
          </p:cNvSpPr>
          <p:nvPr>
            <p:ph type="title"/>
          </p:nvPr>
        </p:nvSpPr>
        <p:spPr/>
        <p:txBody>
          <a:bodyPr/>
          <a:lstStyle/>
          <a:p>
            <a:r>
              <a:rPr lang="en-US" dirty="0"/>
              <a:t>Table Work &amp; Report Out</a:t>
            </a:r>
          </a:p>
        </p:txBody>
      </p:sp>
      <p:sp>
        <p:nvSpPr>
          <p:cNvPr id="3" name="Content Placeholder 2">
            <a:extLst>
              <a:ext uri="{FF2B5EF4-FFF2-40B4-BE49-F238E27FC236}">
                <a16:creationId xmlns:a16="http://schemas.microsoft.com/office/drawing/2014/main" id="{B886FC28-4F28-766E-F500-21CBA7119B14}"/>
              </a:ext>
            </a:extLst>
          </p:cNvPr>
          <p:cNvSpPr>
            <a:spLocks noGrp="1"/>
          </p:cNvSpPr>
          <p:nvPr>
            <p:ph idx="1"/>
          </p:nvPr>
        </p:nvSpPr>
        <p:spPr/>
        <p:txBody>
          <a:bodyPr>
            <a:normAutofit/>
          </a:bodyPr>
          <a:lstStyle/>
          <a:p>
            <a:pPr marL="0" indent="0">
              <a:buNone/>
            </a:pPr>
            <a:r>
              <a:rPr lang="en-US" sz="3200" dirty="0">
                <a:latin typeface="+mn-lt"/>
              </a:rPr>
              <a:t>Questions: </a:t>
            </a:r>
          </a:p>
          <a:p>
            <a:r>
              <a:rPr lang="en-US" sz="3200" dirty="0">
                <a:latin typeface="+mn-lt"/>
              </a:rPr>
              <a:t>To be competitive </a:t>
            </a:r>
            <a:r>
              <a:rPr lang="en-US" sz="3200" b="1" i="1" u="sng" dirty="0">
                <a:latin typeface="+mn-lt"/>
              </a:rPr>
              <a:t>and</a:t>
            </a:r>
            <a:r>
              <a:rPr lang="en-US" sz="3200" dirty="0">
                <a:latin typeface="+mn-lt"/>
              </a:rPr>
              <a:t> to increase our academic and reputational excellence, what specific ideas do you have so that </a:t>
            </a:r>
            <a:r>
              <a:rPr lang="en-US" sz="3200" dirty="0" err="1">
                <a:latin typeface="+mn-lt"/>
              </a:rPr>
              <a:t>UTampa</a:t>
            </a:r>
            <a:r>
              <a:rPr lang="en-US" sz="3200" dirty="0">
                <a:latin typeface="+mn-lt"/>
              </a:rPr>
              <a:t> remains relevant, agile, and innovative? </a:t>
            </a:r>
          </a:p>
          <a:p>
            <a:r>
              <a:rPr lang="en-US" sz="3200" dirty="0">
                <a:latin typeface="+mn-lt"/>
              </a:rPr>
              <a:t>What would success look like for our university in 10 years, and what would we be known for nationally?</a:t>
            </a:r>
          </a:p>
          <a:p>
            <a:endParaRPr lang="en-US" dirty="0"/>
          </a:p>
          <a:p>
            <a:pPr lvl="1"/>
            <a:endParaRPr lang="en-US" dirty="0"/>
          </a:p>
        </p:txBody>
      </p:sp>
      <p:sp>
        <p:nvSpPr>
          <p:cNvPr id="4" name="Slide Number Placeholder 3">
            <a:extLst>
              <a:ext uri="{FF2B5EF4-FFF2-40B4-BE49-F238E27FC236}">
                <a16:creationId xmlns:a16="http://schemas.microsoft.com/office/drawing/2014/main" id="{2E49EC26-2D4C-D44F-B7A2-7A87AFB2CB06}"/>
              </a:ext>
            </a:extLst>
          </p:cNvPr>
          <p:cNvSpPr>
            <a:spLocks noGrp="1"/>
          </p:cNvSpPr>
          <p:nvPr>
            <p:ph type="sldNum" sz="quarter" idx="12"/>
          </p:nvPr>
        </p:nvSpPr>
        <p:spPr/>
        <p:txBody>
          <a:bodyPr/>
          <a:lstStyle/>
          <a:p>
            <a:fld id="{28FE5D4F-A43D-8645-94F7-DC81510486AC}" type="slidenum">
              <a:rPr lang="en-US" smtClean="0"/>
              <a:pPr/>
              <a:t>13</a:t>
            </a:fld>
            <a:endParaRPr lang="en-US" dirty="0"/>
          </a:p>
        </p:txBody>
      </p:sp>
    </p:spTree>
    <p:extLst>
      <p:ext uri="{BB962C8B-B14F-4D97-AF65-F5344CB8AC3E}">
        <p14:creationId xmlns:p14="http://schemas.microsoft.com/office/powerpoint/2010/main" val="502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2F4B-A324-1326-B7A8-030337866055}"/>
              </a:ext>
            </a:extLst>
          </p:cNvPr>
          <p:cNvSpPr>
            <a:spLocks noGrp="1"/>
          </p:cNvSpPr>
          <p:nvPr>
            <p:ph type="title"/>
          </p:nvPr>
        </p:nvSpPr>
        <p:spPr/>
        <p:txBody>
          <a:bodyPr/>
          <a:lstStyle/>
          <a:p>
            <a:r>
              <a:rPr lang="en-US" dirty="0"/>
              <a:t>Table Work &amp; Report Out</a:t>
            </a:r>
          </a:p>
        </p:txBody>
      </p:sp>
      <p:sp>
        <p:nvSpPr>
          <p:cNvPr id="3" name="Content Placeholder 2">
            <a:extLst>
              <a:ext uri="{FF2B5EF4-FFF2-40B4-BE49-F238E27FC236}">
                <a16:creationId xmlns:a16="http://schemas.microsoft.com/office/drawing/2014/main" id="{5F3C02DB-B498-5736-0A17-DA5702D8D3A5}"/>
              </a:ext>
            </a:extLst>
          </p:cNvPr>
          <p:cNvSpPr>
            <a:spLocks noGrp="1"/>
          </p:cNvSpPr>
          <p:nvPr>
            <p:ph idx="1"/>
          </p:nvPr>
        </p:nvSpPr>
        <p:spPr/>
        <p:txBody>
          <a:bodyPr/>
          <a:lstStyle/>
          <a:p>
            <a:r>
              <a:rPr lang="en-US" sz="4000" dirty="0">
                <a:latin typeface="+mn-lt"/>
              </a:rPr>
              <a:t>Final Question:</a:t>
            </a:r>
          </a:p>
          <a:p>
            <a:pPr lvl="1"/>
            <a:r>
              <a:rPr lang="en-US" sz="3600" dirty="0">
                <a:latin typeface="+mn-lt"/>
              </a:rPr>
              <a:t>What aspects of our institutional culture should we preserve as we grow?</a:t>
            </a:r>
          </a:p>
          <a:p>
            <a:pPr lvl="1"/>
            <a:endParaRPr lang="en-US" dirty="0"/>
          </a:p>
        </p:txBody>
      </p:sp>
      <p:sp>
        <p:nvSpPr>
          <p:cNvPr id="4" name="Slide Number Placeholder 3">
            <a:extLst>
              <a:ext uri="{FF2B5EF4-FFF2-40B4-BE49-F238E27FC236}">
                <a16:creationId xmlns:a16="http://schemas.microsoft.com/office/drawing/2014/main" id="{8B316C33-4535-167D-6CFF-20084DB249E8}"/>
              </a:ext>
            </a:extLst>
          </p:cNvPr>
          <p:cNvSpPr>
            <a:spLocks noGrp="1"/>
          </p:cNvSpPr>
          <p:nvPr>
            <p:ph type="sldNum" sz="quarter" idx="12"/>
          </p:nvPr>
        </p:nvSpPr>
        <p:spPr/>
        <p:txBody>
          <a:bodyPr/>
          <a:lstStyle/>
          <a:p>
            <a:fld id="{28FE5D4F-A43D-8645-94F7-DC81510486AC}" type="slidenum">
              <a:rPr lang="en-US" smtClean="0"/>
              <a:pPr/>
              <a:t>14</a:t>
            </a:fld>
            <a:endParaRPr lang="en-US" dirty="0"/>
          </a:p>
        </p:txBody>
      </p:sp>
    </p:spTree>
    <p:extLst>
      <p:ext uri="{BB962C8B-B14F-4D97-AF65-F5344CB8AC3E}">
        <p14:creationId xmlns:p14="http://schemas.microsoft.com/office/powerpoint/2010/main" val="145066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40A5-B303-5AB3-E669-BFDE31E9CB06}"/>
              </a:ext>
            </a:extLst>
          </p:cNvPr>
          <p:cNvSpPr>
            <a:spLocks noGrp="1"/>
          </p:cNvSpPr>
          <p:nvPr>
            <p:ph type="title"/>
          </p:nvPr>
        </p:nvSpPr>
        <p:spPr/>
        <p:txBody>
          <a:bodyPr/>
          <a:lstStyle/>
          <a:p>
            <a:r>
              <a:rPr lang="en-US" dirty="0"/>
              <a:t>Upcoming…</a:t>
            </a:r>
          </a:p>
        </p:txBody>
      </p:sp>
      <p:sp>
        <p:nvSpPr>
          <p:cNvPr id="3" name="Content Placeholder 2">
            <a:extLst>
              <a:ext uri="{FF2B5EF4-FFF2-40B4-BE49-F238E27FC236}">
                <a16:creationId xmlns:a16="http://schemas.microsoft.com/office/drawing/2014/main" id="{C4904E0D-8140-7B06-CFE2-A186B2CBE01B}"/>
              </a:ext>
            </a:extLst>
          </p:cNvPr>
          <p:cNvSpPr>
            <a:spLocks noGrp="1"/>
          </p:cNvSpPr>
          <p:nvPr>
            <p:ph idx="1"/>
          </p:nvPr>
        </p:nvSpPr>
        <p:spPr/>
        <p:txBody>
          <a:bodyPr/>
          <a:lstStyle/>
          <a:p>
            <a:r>
              <a:rPr lang="en-US" sz="3600" dirty="0">
                <a:latin typeface="+mn-lt"/>
              </a:rPr>
              <a:t>Friday, October 17 from 10:30-11:30</a:t>
            </a:r>
          </a:p>
          <a:p>
            <a:r>
              <a:rPr lang="en-US" sz="3600" dirty="0">
                <a:latin typeface="+mn-lt"/>
              </a:rPr>
              <a:t>Wednesday, November 12 from  9:30-10:30</a:t>
            </a:r>
          </a:p>
          <a:p>
            <a:endParaRPr lang="en-US" dirty="0"/>
          </a:p>
        </p:txBody>
      </p:sp>
      <p:sp>
        <p:nvSpPr>
          <p:cNvPr id="4" name="Slide Number Placeholder 3">
            <a:extLst>
              <a:ext uri="{FF2B5EF4-FFF2-40B4-BE49-F238E27FC236}">
                <a16:creationId xmlns:a16="http://schemas.microsoft.com/office/drawing/2014/main" id="{E9FD733F-CC65-C38B-812D-4873F81C29E6}"/>
              </a:ext>
            </a:extLst>
          </p:cNvPr>
          <p:cNvSpPr>
            <a:spLocks noGrp="1"/>
          </p:cNvSpPr>
          <p:nvPr>
            <p:ph type="sldNum" sz="quarter" idx="12"/>
          </p:nvPr>
        </p:nvSpPr>
        <p:spPr/>
        <p:txBody>
          <a:bodyPr/>
          <a:lstStyle/>
          <a:p>
            <a:fld id="{28FE5D4F-A43D-8645-94F7-DC81510486AC}" type="slidenum">
              <a:rPr lang="en-US" smtClean="0"/>
              <a:pPr/>
              <a:t>15</a:t>
            </a:fld>
            <a:endParaRPr lang="en-US" dirty="0"/>
          </a:p>
        </p:txBody>
      </p:sp>
    </p:spTree>
    <p:extLst>
      <p:ext uri="{BB962C8B-B14F-4D97-AF65-F5344CB8AC3E}">
        <p14:creationId xmlns:p14="http://schemas.microsoft.com/office/powerpoint/2010/main" val="137200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60080-16DC-0409-BF59-5DB9176321B0}"/>
              </a:ext>
            </a:extLst>
          </p:cNvPr>
          <p:cNvSpPr>
            <a:spLocks noGrp="1"/>
          </p:cNvSpPr>
          <p:nvPr>
            <p:ph idx="1"/>
          </p:nvPr>
        </p:nvSpPr>
        <p:spPr/>
        <p:txBody>
          <a:bodyPr>
            <a:normAutofit/>
          </a:bodyPr>
          <a:lstStyle/>
          <a:p>
            <a:pPr marL="0" indent="0" algn="ctr">
              <a:buNone/>
            </a:pPr>
            <a:r>
              <a:rPr lang="en-US" sz="4000" dirty="0">
                <a:latin typeface="+mn-lt"/>
              </a:rPr>
              <a:t>Thank you SO much for joining today’s discussion.</a:t>
            </a:r>
          </a:p>
        </p:txBody>
      </p:sp>
      <p:sp>
        <p:nvSpPr>
          <p:cNvPr id="4" name="Slide Number Placeholder 3">
            <a:extLst>
              <a:ext uri="{FF2B5EF4-FFF2-40B4-BE49-F238E27FC236}">
                <a16:creationId xmlns:a16="http://schemas.microsoft.com/office/drawing/2014/main" id="{605A37E7-4B1B-ED51-97D0-982BC4092AF2}"/>
              </a:ext>
            </a:extLst>
          </p:cNvPr>
          <p:cNvSpPr>
            <a:spLocks noGrp="1"/>
          </p:cNvSpPr>
          <p:nvPr>
            <p:ph type="sldNum" sz="quarter" idx="12"/>
          </p:nvPr>
        </p:nvSpPr>
        <p:spPr/>
        <p:txBody>
          <a:bodyPr/>
          <a:lstStyle/>
          <a:p>
            <a:fld id="{28FE5D4F-A43D-8645-94F7-DC81510486AC}" type="slidenum">
              <a:rPr lang="en-US" smtClean="0"/>
              <a:pPr/>
              <a:t>16</a:t>
            </a:fld>
            <a:endParaRPr lang="en-US" dirty="0"/>
          </a:p>
        </p:txBody>
      </p:sp>
    </p:spTree>
    <p:extLst>
      <p:ext uri="{BB962C8B-B14F-4D97-AF65-F5344CB8AC3E}">
        <p14:creationId xmlns:p14="http://schemas.microsoft.com/office/powerpoint/2010/main" val="114027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40E771-1747-C6BC-2E24-BEC7F9B1E1D9}"/>
              </a:ext>
            </a:extLst>
          </p:cNvPr>
          <p:cNvSpPr>
            <a:spLocks noGrp="1"/>
          </p:cNvSpPr>
          <p:nvPr>
            <p:ph idx="1"/>
          </p:nvPr>
        </p:nvSpPr>
        <p:spPr/>
        <p:txBody>
          <a:bodyPr>
            <a:normAutofit/>
          </a:bodyPr>
          <a:lstStyle/>
          <a:p>
            <a:pPr marL="0" indent="0">
              <a:buNone/>
            </a:pPr>
            <a:endParaRPr lang="en-US" sz="4000" b="1" i="0" dirty="0">
              <a:solidFill>
                <a:srgbClr val="333333"/>
              </a:solidFill>
              <a:effectLst/>
              <a:latin typeface="Inter"/>
            </a:endParaRPr>
          </a:p>
          <a:p>
            <a:pPr marL="0" indent="0">
              <a:buNone/>
            </a:pPr>
            <a:endParaRPr lang="en-US" sz="4000" b="1" dirty="0">
              <a:solidFill>
                <a:srgbClr val="333333"/>
              </a:solidFill>
              <a:latin typeface="Inter"/>
            </a:endParaRPr>
          </a:p>
          <a:p>
            <a:pPr marL="0" indent="0">
              <a:buNone/>
            </a:pPr>
            <a:endParaRPr lang="en-US" sz="4000" b="1" i="0" dirty="0">
              <a:solidFill>
                <a:srgbClr val="333333"/>
              </a:solidFill>
              <a:effectLst/>
              <a:latin typeface="Inter"/>
            </a:endParaRPr>
          </a:p>
          <a:p>
            <a:pPr marL="0" indent="0">
              <a:buNone/>
            </a:pPr>
            <a:endParaRPr lang="en-US" sz="4000" b="1" i="0" dirty="0">
              <a:solidFill>
                <a:srgbClr val="333333"/>
              </a:solidFill>
              <a:effectLst/>
              <a:latin typeface="Inter"/>
            </a:endParaRPr>
          </a:p>
          <a:p>
            <a:pPr marL="0" indent="0" algn="ctr">
              <a:buNone/>
            </a:pPr>
            <a:r>
              <a:rPr lang="en-US" b="1" i="0" dirty="0">
                <a:solidFill>
                  <a:srgbClr val="333333"/>
                </a:solidFill>
                <a:effectLst/>
                <a:latin typeface="Inter"/>
              </a:rPr>
              <a:t>Sian </a:t>
            </a:r>
            <a:r>
              <a:rPr lang="en-US" b="1" i="0" dirty="0" err="1">
                <a:solidFill>
                  <a:srgbClr val="333333"/>
                </a:solidFill>
                <a:effectLst/>
                <a:latin typeface="Inter"/>
              </a:rPr>
              <a:t>Beilock</a:t>
            </a:r>
            <a:r>
              <a:rPr lang="en-US" b="1" i="0" dirty="0">
                <a:solidFill>
                  <a:srgbClr val="333333"/>
                </a:solidFill>
                <a:effectLst/>
                <a:latin typeface="Inter"/>
              </a:rPr>
              <a:t>: </a:t>
            </a:r>
            <a:r>
              <a:rPr lang="en-US" b="1" i="0" dirty="0">
                <a:solidFill>
                  <a:srgbClr val="C8102E"/>
                </a:solidFill>
                <a:effectLst/>
                <a:latin typeface="Inter"/>
              </a:rPr>
              <a:t>What’s the biggest mistake I could make coming in?</a:t>
            </a:r>
            <a:endParaRPr lang="en-US" dirty="0"/>
          </a:p>
          <a:p>
            <a:pPr marL="0" indent="0">
              <a:buNone/>
            </a:pPr>
            <a:endParaRPr lang="en-US" sz="4000" dirty="0"/>
          </a:p>
        </p:txBody>
      </p:sp>
      <p:pic>
        <p:nvPicPr>
          <p:cNvPr id="5" name="Picture 4" descr=" Screenshot from Sian Beilock TED Talk ">
            <a:extLst>
              <a:ext uri="{FF2B5EF4-FFF2-40B4-BE49-F238E27FC236}">
                <a16:creationId xmlns:a16="http://schemas.microsoft.com/office/drawing/2014/main" id="{2936BDC9-F712-DFF8-3B0F-C4594BFFE83F}"/>
              </a:ext>
            </a:extLst>
          </p:cNvPr>
          <p:cNvPicPr>
            <a:picLocks noChangeAspect="1"/>
          </p:cNvPicPr>
          <p:nvPr/>
        </p:nvPicPr>
        <p:blipFill>
          <a:blip r:embed="rId3"/>
          <a:srcRect l="9045" t="11961" r="79264" b="63202"/>
          <a:stretch/>
        </p:blipFill>
        <p:spPr>
          <a:xfrm>
            <a:off x="3534707" y="1459149"/>
            <a:ext cx="4940621" cy="2951945"/>
          </a:xfrm>
          <a:prstGeom prst="rect">
            <a:avLst/>
          </a:prstGeom>
        </p:spPr>
      </p:pic>
    </p:spTree>
    <p:extLst>
      <p:ext uri="{BB962C8B-B14F-4D97-AF65-F5344CB8AC3E}">
        <p14:creationId xmlns:p14="http://schemas.microsoft.com/office/powerpoint/2010/main" val="400705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23F6F6-1B1C-5DD3-4DDC-29B4FD902899}"/>
              </a:ext>
            </a:extLst>
          </p:cNvPr>
          <p:cNvSpPr txBox="1"/>
          <p:nvPr/>
        </p:nvSpPr>
        <p:spPr>
          <a:xfrm>
            <a:off x="434340" y="365125"/>
            <a:ext cx="11098530" cy="5447645"/>
          </a:xfrm>
          <a:prstGeom prst="rect">
            <a:avLst/>
          </a:prstGeom>
          <a:noFill/>
        </p:spPr>
        <p:txBody>
          <a:bodyPr wrap="square">
            <a:spAutoFit/>
          </a:bodyPr>
          <a:lstStyle/>
          <a:p>
            <a:pPr algn="l"/>
            <a:r>
              <a:rPr lang="en-US" sz="3200" i="0" dirty="0">
                <a:solidFill>
                  <a:srgbClr val="333333"/>
                </a:solidFill>
                <a:effectLst/>
                <a:latin typeface="Inter"/>
              </a:rPr>
              <a:t>Sian </a:t>
            </a:r>
            <a:r>
              <a:rPr lang="en-US" sz="3200" i="0" dirty="0" err="1">
                <a:solidFill>
                  <a:srgbClr val="333333"/>
                </a:solidFill>
                <a:effectLst/>
                <a:latin typeface="Inter"/>
              </a:rPr>
              <a:t>Beilock</a:t>
            </a:r>
            <a:r>
              <a:rPr lang="en-US" sz="3200" i="0" dirty="0">
                <a:solidFill>
                  <a:srgbClr val="333333"/>
                </a:solidFill>
                <a:effectLst/>
                <a:latin typeface="Inter"/>
              </a:rPr>
              <a:t>: </a:t>
            </a:r>
            <a:r>
              <a:rPr lang="en-US" sz="3200" i="0" dirty="0">
                <a:solidFill>
                  <a:srgbClr val="C8102E"/>
                </a:solidFill>
                <a:effectLst/>
                <a:latin typeface="Inter"/>
              </a:rPr>
              <a:t>What’s the biggest mistake I could make coming in?</a:t>
            </a:r>
            <a:br>
              <a:rPr lang="en-US" sz="3200" i="0" dirty="0">
                <a:solidFill>
                  <a:srgbClr val="333333"/>
                </a:solidFill>
                <a:effectLst/>
                <a:latin typeface="Inter"/>
              </a:rPr>
            </a:br>
            <a:endParaRPr lang="en-US" sz="3200" i="0" dirty="0">
              <a:solidFill>
                <a:srgbClr val="333333"/>
              </a:solidFill>
              <a:effectLst/>
              <a:latin typeface="Inter"/>
            </a:endParaRPr>
          </a:p>
          <a:p>
            <a:pPr algn="l"/>
            <a:r>
              <a:rPr lang="en-US" sz="3200" i="0" dirty="0">
                <a:solidFill>
                  <a:srgbClr val="333333"/>
                </a:solidFill>
                <a:effectLst/>
                <a:latin typeface="Inter"/>
              </a:rPr>
              <a:t>Adam Grant:</a:t>
            </a:r>
            <a:r>
              <a:rPr lang="en-US" sz="3200" dirty="0">
                <a:solidFill>
                  <a:srgbClr val="333333"/>
                </a:solidFill>
                <a:latin typeface="Inter"/>
              </a:rPr>
              <a:t> “</a:t>
            </a:r>
            <a:r>
              <a:rPr lang="en-US" sz="3200" dirty="0">
                <a:latin typeface="Inter"/>
              </a:rPr>
              <a:t>…</a:t>
            </a:r>
            <a:r>
              <a:rPr lang="en-US" sz="3200" i="0" dirty="0">
                <a:effectLst/>
                <a:latin typeface="Inter"/>
              </a:rPr>
              <a:t>coming in, assuming that they </a:t>
            </a:r>
            <a:r>
              <a:rPr lang="en-US" sz="3200" i="0" dirty="0">
                <a:solidFill>
                  <a:srgbClr val="C8102E"/>
                </a:solidFill>
                <a:effectLst/>
                <a:latin typeface="Inter"/>
              </a:rPr>
              <a:t>already have all the knowledge </a:t>
            </a:r>
            <a:r>
              <a:rPr lang="en-US" sz="3200" i="0" dirty="0">
                <a:effectLst/>
                <a:latin typeface="Inter"/>
              </a:rPr>
              <a:t>they need to build a vision and a strategy, and </a:t>
            </a:r>
            <a:r>
              <a:rPr lang="en-US" sz="3200" i="0" dirty="0">
                <a:solidFill>
                  <a:srgbClr val="C8102E"/>
                </a:solidFill>
                <a:effectLst/>
                <a:latin typeface="Inter"/>
              </a:rPr>
              <a:t>not taking enough time to understand the culture, the unique challenges, and opportunities</a:t>
            </a:r>
            <a:r>
              <a:rPr lang="en-US" sz="3200" i="0" dirty="0">
                <a:effectLst/>
                <a:latin typeface="Inter"/>
              </a:rPr>
              <a:t> in their organization.”</a:t>
            </a:r>
            <a:br>
              <a:rPr lang="en-US" sz="3200" i="0" dirty="0">
                <a:solidFill>
                  <a:srgbClr val="333333"/>
                </a:solidFill>
                <a:effectLst/>
                <a:latin typeface="Inter"/>
              </a:rPr>
            </a:br>
            <a:endParaRPr lang="en-US" sz="3200" i="0" dirty="0">
              <a:solidFill>
                <a:srgbClr val="333333"/>
              </a:solidFill>
              <a:effectLst/>
              <a:latin typeface="Inter"/>
            </a:endParaRPr>
          </a:p>
          <a:p>
            <a:pPr algn="l"/>
            <a:r>
              <a:rPr lang="en-US" sz="3200" i="0" dirty="0">
                <a:solidFill>
                  <a:srgbClr val="C8102E"/>
                </a:solidFill>
                <a:effectLst/>
                <a:latin typeface="Inter"/>
              </a:rPr>
              <a:t>“…they haven't built the relationships, they haven't earned the trust, they haven't gained the buy-in for other people to want to go along…”</a:t>
            </a:r>
          </a:p>
          <a:p>
            <a:pPr algn="l"/>
            <a:endParaRPr lang="en-US" sz="2800" i="0" dirty="0">
              <a:solidFill>
                <a:srgbClr val="333333"/>
              </a:solidFill>
              <a:effectLst/>
              <a:latin typeface="Inter"/>
            </a:endParaRPr>
          </a:p>
        </p:txBody>
      </p:sp>
    </p:spTree>
    <p:extLst>
      <p:ext uri="{BB962C8B-B14F-4D97-AF65-F5344CB8AC3E}">
        <p14:creationId xmlns:p14="http://schemas.microsoft.com/office/powerpoint/2010/main" val="21135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7098-DF81-22E5-D914-C800DB319686}"/>
              </a:ext>
            </a:extLst>
          </p:cNvPr>
          <p:cNvSpPr>
            <a:spLocks noGrp="1"/>
          </p:cNvSpPr>
          <p:nvPr>
            <p:ph type="title"/>
          </p:nvPr>
        </p:nvSpPr>
        <p:spPr/>
        <p:txBody>
          <a:bodyPr/>
          <a:lstStyle/>
          <a:p>
            <a:r>
              <a:rPr lang="en-US"/>
              <a:t>Strategic Priority Open Forums</a:t>
            </a:r>
          </a:p>
        </p:txBody>
      </p:sp>
      <p:sp>
        <p:nvSpPr>
          <p:cNvPr id="3" name="Content Placeholder 2">
            <a:extLst>
              <a:ext uri="{FF2B5EF4-FFF2-40B4-BE49-F238E27FC236}">
                <a16:creationId xmlns:a16="http://schemas.microsoft.com/office/drawing/2014/main" id="{5AED5AC9-B927-70A8-1EC2-739C70FF409F}"/>
              </a:ext>
            </a:extLst>
          </p:cNvPr>
          <p:cNvSpPr>
            <a:spLocks noGrp="1"/>
          </p:cNvSpPr>
          <p:nvPr>
            <p:ph idx="1"/>
          </p:nvPr>
        </p:nvSpPr>
        <p:spPr/>
        <p:txBody>
          <a:bodyPr/>
          <a:lstStyle/>
          <a:p>
            <a:r>
              <a:rPr lang="en-US" sz="3200" dirty="0">
                <a:latin typeface="+mn-lt"/>
              </a:rPr>
              <a:t>Thursday, September 18 from 2:30-3:30</a:t>
            </a:r>
          </a:p>
          <a:p>
            <a:r>
              <a:rPr lang="en-US" sz="3200" dirty="0">
                <a:latin typeface="+mn-lt"/>
              </a:rPr>
              <a:t>Friday, October 17 from 10:30-11:30</a:t>
            </a:r>
          </a:p>
          <a:p>
            <a:r>
              <a:rPr lang="en-US" sz="3200" dirty="0">
                <a:latin typeface="+mn-lt"/>
              </a:rPr>
              <a:t>Wednesday, November 12 from  9:30-10:30</a:t>
            </a:r>
          </a:p>
          <a:p>
            <a:endParaRPr lang="en-US" dirty="0">
              <a:latin typeface="+mn-lt"/>
            </a:endParaRPr>
          </a:p>
          <a:p>
            <a:r>
              <a:rPr lang="en-US" dirty="0">
                <a:latin typeface="+mn-lt"/>
              </a:rPr>
              <a:t>Music Room (Plant Hall)</a:t>
            </a:r>
          </a:p>
        </p:txBody>
      </p:sp>
      <p:sp>
        <p:nvSpPr>
          <p:cNvPr id="4" name="Slide Number Placeholder 3">
            <a:extLst>
              <a:ext uri="{FF2B5EF4-FFF2-40B4-BE49-F238E27FC236}">
                <a16:creationId xmlns:a16="http://schemas.microsoft.com/office/drawing/2014/main" id="{95B2D841-24EF-7070-A6D3-E2C5C7390C24}"/>
              </a:ext>
            </a:extLst>
          </p:cNvPr>
          <p:cNvSpPr>
            <a:spLocks noGrp="1"/>
          </p:cNvSpPr>
          <p:nvPr>
            <p:ph type="sldNum" sz="quarter" idx="12"/>
          </p:nvPr>
        </p:nvSpPr>
        <p:spPr/>
        <p:txBody>
          <a:bodyPr/>
          <a:lstStyle/>
          <a:p>
            <a:fld id="{28FE5D4F-A43D-8645-94F7-DC81510486AC}" type="slidenum">
              <a:rPr lang="en-US" smtClean="0"/>
              <a:pPr/>
              <a:t>4</a:t>
            </a:fld>
            <a:endParaRPr lang="en-US"/>
          </a:p>
        </p:txBody>
      </p:sp>
    </p:spTree>
    <p:extLst>
      <p:ext uri="{BB962C8B-B14F-4D97-AF65-F5344CB8AC3E}">
        <p14:creationId xmlns:p14="http://schemas.microsoft.com/office/powerpoint/2010/main" val="387945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72131-803B-4CAB-8D71-BF4E6FE6060B}"/>
              </a:ext>
            </a:extLst>
          </p:cNvPr>
          <p:cNvSpPr>
            <a:spLocks noGrp="1"/>
          </p:cNvSpPr>
          <p:nvPr>
            <p:ph type="sldNum" sz="quarter" idx="12"/>
          </p:nvPr>
        </p:nvSpPr>
        <p:spPr/>
        <p:txBody>
          <a:bodyPr/>
          <a:lstStyle/>
          <a:p>
            <a:fld id="{28FE5D4F-A43D-8645-94F7-DC81510486AC}" type="slidenum">
              <a:rPr lang="en-US" smtClean="0"/>
              <a:pPr/>
              <a:t>5</a:t>
            </a:fld>
            <a:endParaRPr lang="en-US" dirty="0"/>
          </a:p>
        </p:txBody>
      </p:sp>
      <p:pic>
        <p:nvPicPr>
          <p:cNvPr id="1028" name="Picture 4" descr=" We want to hear from you ">
            <a:extLst>
              <a:ext uri="{FF2B5EF4-FFF2-40B4-BE49-F238E27FC236}">
                <a16:creationId xmlns:a16="http://schemas.microsoft.com/office/drawing/2014/main" id="{DF73DE6F-CDE4-5D3D-090E-8E9E5163B9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04"/>
          <a:stretch>
            <a:fillRect/>
          </a:stretch>
        </p:blipFill>
        <p:spPr bwMode="auto">
          <a:xfrm>
            <a:off x="1483360" y="1238265"/>
            <a:ext cx="9529700" cy="39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11DA-5375-AD95-6F6C-6447E41E6E8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President’s Three Overarching Pillars</a:t>
            </a:r>
          </a:p>
        </p:txBody>
      </p:sp>
      <p:sp>
        <p:nvSpPr>
          <p:cNvPr id="3" name="Content Placeholder 2">
            <a:extLst>
              <a:ext uri="{FF2B5EF4-FFF2-40B4-BE49-F238E27FC236}">
                <a16:creationId xmlns:a16="http://schemas.microsoft.com/office/drawing/2014/main" id="{7D20E278-262E-378E-9A7D-2AB4DA9F51F9}"/>
              </a:ext>
            </a:extLst>
          </p:cNvPr>
          <p:cNvSpPr>
            <a:spLocks noGrp="1"/>
          </p:cNvSpPr>
          <p:nvPr>
            <p:ph idx="1"/>
          </p:nvPr>
        </p:nvSpPr>
        <p:spPr/>
        <p:txBody>
          <a:bodyPr/>
          <a:lstStyle/>
          <a:p>
            <a:pPr marL="514350" lvl="0" indent="-514350">
              <a:buFont typeface="+mj-lt"/>
              <a:buAutoNum type="arabicPeriod"/>
            </a:pPr>
            <a:r>
              <a:rPr lang="en-US" sz="3600" dirty="0">
                <a:latin typeface="Calibri" panose="020F0502020204030204" pitchFamily="34" charset="0"/>
                <a:ea typeface="Calibri" panose="020F0502020204030204" pitchFamily="34" charset="0"/>
                <a:cs typeface="Calibri" panose="020F0502020204030204" pitchFamily="34" charset="0"/>
              </a:rPr>
              <a:t>Impact on People and Communities</a:t>
            </a:r>
          </a:p>
          <a:p>
            <a:pPr marL="514350" lvl="0" indent="-514350">
              <a:buFont typeface="+mj-lt"/>
              <a:buAutoNum type="arabicPeriod"/>
            </a:pPr>
            <a:r>
              <a:rPr lang="en-US" sz="3600" dirty="0">
                <a:latin typeface="Calibri" panose="020F0502020204030204" pitchFamily="34" charset="0"/>
                <a:ea typeface="Calibri" panose="020F0502020204030204" pitchFamily="34" charset="0"/>
                <a:cs typeface="Calibri" panose="020F0502020204030204" pitchFamily="34" charset="0"/>
              </a:rPr>
              <a:t>Academic and Reputational Excellence</a:t>
            </a:r>
          </a:p>
          <a:p>
            <a:pPr marL="514350" lvl="0" indent="-514350">
              <a:buFont typeface="+mj-lt"/>
              <a:buAutoNum type="arabicPeriod"/>
            </a:pPr>
            <a:r>
              <a:rPr lang="en-US" sz="3600" dirty="0">
                <a:latin typeface="Calibri" panose="020F0502020204030204" pitchFamily="34" charset="0"/>
                <a:ea typeface="Calibri" panose="020F0502020204030204" pitchFamily="34" charset="0"/>
                <a:cs typeface="Calibri" panose="020F0502020204030204" pitchFamily="34" charset="0"/>
              </a:rPr>
              <a:t>Endowment and Institutional Sustainability </a:t>
            </a:r>
          </a:p>
          <a:p>
            <a:endParaRPr lang="en-US" dirty="0"/>
          </a:p>
        </p:txBody>
      </p:sp>
      <p:sp>
        <p:nvSpPr>
          <p:cNvPr id="4" name="Slide Number Placeholder 3">
            <a:extLst>
              <a:ext uri="{FF2B5EF4-FFF2-40B4-BE49-F238E27FC236}">
                <a16:creationId xmlns:a16="http://schemas.microsoft.com/office/drawing/2014/main" id="{ABA826F9-2B9A-4941-ABF0-2F3265B7DF40}"/>
              </a:ext>
            </a:extLst>
          </p:cNvPr>
          <p:cNvSpPr>
            <a:spLocks noGrp="1"/>
          </p:cNvSpPr>
          <p:nvPr>
            <p:ph type="sldNum" sz="quarter" idx="12"/>
          </p:nvPr>
        </p:nvSpPr>
        <p:spPr/>
        <p:txBody>
          <a:bodyPr/>
          <a:lstStyle/>
          <a:p>
            <a:fld id="{28FE5D4F-A43D-8645-94F7-DC81510486AC}" type="slidenum">
              <a:rPr lang="en-US" smtClean="0"/>
              <a:pPr/>
              <a:t>6</a:t>
            </a:fld>
            <a:endParaRPr lang="en-US"/>
          </a:p>
        </p:txBody>
      </p:sp>
    </p:spTree>
    <p:extLst>
      <p:ext uri="{BB962C8B-B14F-4D97-AF65-F5344CB8AC3E}">
        <p14:creationId xmlns:p14="http://schemas.microsoft.com/office/powerpoint/2010/main" val="12989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316B-FFA3-CF0E-EEF9-F58C35CAEAFE}"/>
              </a:ext>
            </a:extLst>
          </p:cNvPr>
          <p:cNvSpPr>
            <a:spLocks noGrp="1"/>
          </p:cNvSpPr>
          <p:nvPr>
            <p:ph type="title"/>
          </p:nvPr>
        </p:nvSpPr>
        <p:spPr/>
        <p:txBody>
          <a:bodyPr/>
          <a:lstStyle/>
          <a:p>
            <a:r>
              <a:rPr lang="en-US" dirty="0" err="1"/>
              <a:t>UTampa</a:t>
            </a:r>
            <a:r>
              <a:rPr lang="en-US" dirty="0"/>
              <a:t> Mission Statement</a:t>
            </a:r>
          </a:p>
        </p:txBody>
      </p:sp>
      <p:sp>
        <p:nvSpPr>
          <p:cNvPr id="3" name="Content Placeholder 2">
            <a:extLst>
              <a:ext uri="{FF2B5EF4-FFF2-40B4-BE49-F238E27FC236}">
                <a16:creationId xmlns:a16="http://schemas.microsoft.com/office/drawing/2014/main" id="{29F9F2A9-A009-D641-E609-6A7D4B9FCAF9}"/>
              </a:ext>
            </a:extLst>
          </p:cNvPr>
          <p:cNvSpPr>
            <a:spLocks noGrp="1"/>
          </p:cNvSpPr>
          <p:nvPr>
            <p:ph idx="1"/>
          </p:nvPr>
        </p:nvSpPr>
        <p:spPr>
          <a:xfrm>
            <a:off x="838200" y="1400432"/>
            <a:ext cx="10515600" cy="5083405"/>
          </a:xfrm>
        </p:spPr>
        <p:txBody>
          <a:bodyPr>
            <a:normAutofit lnSpcReduction="10000"/>
          </a:bodyPr>
          <a:lstStyle/>
          <a:p>
            <a:r>
              <a:rPr lang="en-US" sz="2000" dirty="0">
                <a:latin typeface="Calibri" panose="020F0502020204030204" pitchFamily="34" charset="0"/>
                <a:ea typeface="Calibri" panose="020F0502020204030204" pitchFamily="34" charset="0"/>
                <a:cs typeface="Calibri" panose="020F0502020204030204" pitchFamily="34" charset="0"/>
              </a:rPr>
              <a:t>The University of Tampa is a comprehensive, independent university that delivers challenging and high-quality educational experiences to a diverse group of learners. Four colleges offer about 200 areas of graduate and undergraduate study. The Spartan Studies general education curriculum helps to prepare students to be successful, contributing members of the global community. Graduate and continuing studies programs exemplify our commitment to the professions and community.</a:t>
            </a:r>
          </a:p>
          <a:p>
            <a:r>
              <a:rPr lang="en-US" sz="2000" dirty="0">
                <a:latin typeface="Calibri" panose="020F0502020204030204" pitchFamily="34" charset="0"/>
                <a:ea typeface="Calibri" panose="020F0502020204030204" pitchFamily="34" charset="0"/>
                <a:cs typeface="Calibri" panose="020F0502020204030204" pitchFamily="34" charset="0"/>
              </a:rPr>
              <a:t>The University’s 110-acre residential campus in downtown Tampa provides an exceptional setting for learning both on and off campus. Valuing the community’s international heritage, the University attracts students, faculty and staff from around the world with diverse backgrounds to facilitate intercultural learning.</a:t>
            </a:r>
          </a:p>
          <a:p>
            <a:r>
              <a:rPr lang="en-US" sz="2000" dirty="0">
                <a:latin typeface="Calibri" panose="020F0502020204030204" pitchFamily="34" charset="0"/>
                <a:ea typeface="Calibri" panose="020F0502020204030204" pitchFamily="34" charset="0"/>
                <a:cs typeface="Calibri" panose="020F0502020204030204" pitchFamily="34" charset="0"/>
              </a:rPr>
              <a:t>UT is committed to the development of each student to become a productive and responsible citizen. The University conducts classes in personalized settings in which learning is enhanced through application by balancing “learning by thinking” with “learning by doing.” Students are taught by highly qualified faculty members dedicated to teaching, scholarship, advising and continued intellectual growth. Students participate in learning partnerships with faculty and the community through clinical and consulting assignments, internships and research experiences. Academic services and co-curricular activities support individual well-being and development, and provide leadership opportunities. UT strives to provide a rich and inclusive learning environment for all students to prepare them for careers and lifelong learning. </a:t>
            </a:r>
          </a:p>
        </p:txBody>
      </p:sp>
      <p:sp>
        <p:nvSpPr>
          <p:cNvPr id="4" name="Slide Number Placeholder 3">
            <a:extLst>
              <a:ext uri="{FF2B5EF4-FFF2-40B4-BE49-F238E27FC236}">
                <a16:creationId xmlns:a16="http://schemas.microsoft.com/office/drawing/2014/main" id="{3C35EB9F-D5EA-627D-762B-CBAD8490173C}"/>
              </a:ext>
            </a:extLst>
          </p:cNvPr>
          <p:cNvSpPr>
            <a:spLocks noGrp="1"/>
          </p:cNvSpPr>
          <p:nvPr>
            <p:ph type="sldNum" sz="quarter" idx="12"/>
          </p:nvPr>
        </p:nvSpPr>
        <p:spPr/>
        <p:txBody>
          <a:bodyPr/>
          <a:lstStyle/>
          <a:p>
            <a:fld id="{28FE5D4F-A43D-8645-94F7-DC81510486AC}" type="slidenum">
              <a:rPr lang="en-US" smtClean="0"/>
              <a:pPr/>
              <a:t>7</a:t>
            </a:fld>
            <a:endParaRPr lang="en-US" dirty="0"/>
          </a:p>
        </p:txBody>
      </p:sp>
    </p:spTree>
    <p:extLst>
      <p:ext uri="{BB962C8B-B14F-4D97-AF65-F5344CB8AC3E}">
        <p14:creationId xmlns:p14="http://schemas.microsoft.com/office/powerpoint/2010/main" val="9425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5B72-BB1D-0C39-A71C-8A247720C0F5}"/>
              </a:ext>
            </a:extLst>
          </p:cNvPr>
          <p:cNvSpPr>
            <a:spLocks noGrp="1"/>
          </p:cNvSpPr>
          <p:nvPr>
            <p:ph type="title"/>
          </p:nvPr>
        </p:nvSpPr>
        <p:spPr/>
        <p:txBody>
          <a:bodyPr/>
          <a:lstStyle/>
          <a:p>
            <a:r>
              <a:rPr lang="en-US" dirty="0"/>
              <a:t>3 Overarching Questions</a:t>
            </a:r>
          </a:p>
        </p:txBody>
      </p:sp>
      <p:sp>
        <p:nvSpPr>
          <p:cNvPr id="3" name="Content Placeholder 2">
            <a:extLst>
              <a:ext uri="{FF2B5EF4-FFF2-40B4-BE49-F238E27FC236}">
                <a16:creationId xmlns:a16="http://schemas.microsoft.com/office/drawing/2014/main" id="{6072649C-E43E-04C6-5277-F39862B84F4C}"/>
              </a:ext>
            </a:extLst>
          </p:cNvPr>
          <p:cNvSpPr>
            <a:spLocks noGrp="1"/>
          </p:cNvSpPr>
          <p:nvPr>
            <p:ph idx="1"/>
          </p:nvPr>
        </p:nvSpPr>
        <p:spPr>
          <a:xfrm>
            <a:off x="708453" y="1825625"/>
            <a:ext cx="10939849" cy="4351338"/>
          </a:xfrm>
        </p:spPr>
        <p:txBody>
          <a:bodyPr/>
          <a:lstStyle/>
          <a:p>
            <a:pPr lvl="1"/>
            <a:r>
              <a:rPr lang="en-US" sz="3200" dirty="0">
                <a:latin typeface="+mn-lt"/>
              </a:rPr>
              <a:t>Who are we?</a:t>
            </a:r>
          </a:p>
          <a:p>
            <a:pPr lvl="1"/>
            <a:r>
              <a:rPr lang="en-US" sz="3200" dirty="0">
                <a:latin typeface="+mn-lt"/>
              </a:rPr>
              <a:t>Where do we want to go for academic and reputational excellence?</a:t>
            </a:r>
          </a:p>
          <a:p>
            <a:pPr lvl="1"/>
            <a:r>
              <a:rPr lang="en-US" sz="3200" dirty="0">
                <a:latin typeface="+mn-lt"/>
              </a:rPr>
              <a:t>How do we get there?</a:t>
            </a:r>
          </a:p>
          <a:p>
            <a:pPr lvl="1"/>
            <a:endParaRPr lang="en-US" sz="3200" dirty="0">
              <a:latin typeface="+mn-lt"/>
            </a:endParaRPr>
          </a:p>
          <a:p>
            <a:pPr marL="457200" lvl="1" indent="0">
              <a:buNone/>
            </a:pPr>
            <a:r>
              <a:rPr lang="en-US" sz="3200" dirty="0">
                <a:latin typeface="+mn-lt"/>
              </a:rPr>
              <a:t>Today: questions, table discussions, report out to large group</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2021658-FAF2-288F-8BB7-7426A62D55D7}"/>
              </a:ext>
            </a:extLst>
          </p:cNvPr>
          <p:cNvSpPr>
            <a:spLocks noGrp="1"/>
          </p:cNvSpPr>
          <p:nvPr>
            <p:ph type="sldNum" sz="quarter" idx="12"/>
          </p:nvPr>
        </p:nvSpPr>
        <p:spPr/>
        <p:txBody>
          <a:bodyPr/>
          <a:lstStyle/>
          <a:p>
            <a:fld id="{28FE5D4F-A43D-8645-94F7-DC81510486AC}" type="slidenum">
              <a:rPr lang="en-US" smtClean="0"/>
              <a:pPr/>
              <a:t>8</a:t>
            </a:fld>
            <a:endParaRPr lang="en-US" dirty="0"/>
          </a:p>
        </p:txBody>
      </p:sp>
    </p:spTree>
    <p:extLst>
      <p:ext uri="{BB962C8B-B14F-4D97-AF65-F5344CB8AC3E}">
        <p14:creationId xmlns:p14="http://schemas.microsoft.com/office/powerpoint/2010/main" val="8099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4E62-421D-5A93-2C22-263C40F5AC4F}"/>
              </a:ext>
            </a:extLst>
          </p:cNvPr>
          <p:cNvSpPr>
            <a:spLocks noGrp="1"/>
          </p:cNvSpPr>
          <p:nvPr>
            <p:ph type="title"/>
          </p:nvPr>
        </p:nvSpPr>
        <p:spPr/>
        <p:txBody>
          <a:bodyPr/>
          <a:lstStyle/>
          <a:p>
            <a:r>
              <a:rPr lang="en-US" dirty="0"/>
              <a:t>Table Work &amp; Report Out</a:t>
            </a:r>
          </a:p>
        </p:txBody>
      </p:sp>
      <p:sp>
        <p:nvSpPr>
          <p:cNvPr id="3" name="Content Placeholder 2">
            <a:extLst>
              <a:ext uri="{FF2B5EF4-FFF2-40B4-BE49-F238E27FC236}">
                <a16:creationId xmlns:a16="http://schemas.microsoft.com/office/drawing/2014/main" id="{C98B2B6C-2498-5848-BA8B-D85A0D0BC634}"/>
              </a:ext>
            </a:extLst>
          </p:cNvPr>
          <p:cNvSpPr>
            <a:spLocks noGrp="1"/>
          </p:cNvSpPr>
          <p:nvPr>
            <p:ph idx="1"/>
          </p:nvPr>
        </p:nvSpPr>
        <p:spPr/>
        <p:txBody>
          <a:bodyPr/>
          <a:lstStyle/>
          <a:p>
            <a:pPr marL="0" indent="0">
              <a:buNone/>
            </a:pPr>
            <a:r>
              <a:rPr lang="en-US" sz="4000" dirty="0">
                <a:latin typeface="+mn-lt"/>
              </a:rPr>
              <a:t>Questions:</a:t>
            </a:r>
          </a:p>
          <a:p>
            <a:pPr lvl="1"/>
            <a:r>
              <a:rPr lang="en-US" sz="3600" dirty="0">
                <a:latin typeface="+mn-lt"/>
              </a:rPr>
              <a:t>What at </a:t>
            </a:r>
            <a:r>
              <a:rPr lang="en-US" sz="3600" dirty="0" err="1">
                <a:latin typeface="+mn-lt"/>
              </a:rPr>
              <a:t>UTampa</a:t>
            </a:r>
            <a:r>
              <a:rPr lang="en-US" sz="3600" dirty="0">
                <a:latin typeface="+mn-lt"/>
              </a:rPr>
              <a:t> inspires you the most?</a:t>
            </a:r>
          </a:p>
          <a:p>
            <a:pPr lvl="1"/>
            <a:r>
              <a:rPr lang="en-US" sz="3600" dirty="0">
                <a:latin typeface="+mn-lt"/>
              </a:rPr>
              <a:t>What are we already doing exceptionally well?</a:t>
            </a:r>
          </a:p>
          <a:p>
            <a:pPr lvl="1"/>
            <a:r>
              <a:rPr lang="en-US" sz="3600" dirty="0">
                <a:latin typeface="+mn-lt"/>
              </a:rPr>
              <a:t>Which programs, assets, or capabilities give </a:t>
            </a:r>
            <a:r>
              <a:rPr lang="en-US" sz="3600" dirty="0" err="1">
                <a:latin typeface="+mn-lt"/>
              </a:rPr>
              <a:t>UTampa</a:t>
            </a:r>
            <a:r>
              <a:rPr lang="en-US" sz="3600" dirty="0">
                <a:latin typeface="+mn-lt"/>
              </a:rPr>
              <a:t> competitive advantages? </a:t>
            </a:r>
          </a:p>
          <a:p>
            <a:pPr marL="457200" lvl="1" indent="0">
              <a:buNone/>
            </a:pPr>
            <a:endParaRPr lang="en-US" dirty="0"/>
          </a:p>
        </p:txBody>
      </p:sp>
      <p:sp>
        <p:nvSpPr>
          <p:cNvPr id="4" name="Slide Number Placeholder 3">
            <a:extLst>
              <a:ext uri="{FF2B5EF4-FFF2-40B4-BE49-F238E27FC236}">
                <a16:creationId xmlns:a16="http://schemas.microsoft.com/office/drawing/2014/main" id="{E7F9C53F-4A64-45A4-E46E-C499776ECA9F}"/>
              </a:ext>
            </a:extLst>
          </p:cNvPr>
          <p:cNvSpPr>
            <a:spLocks noGrp="1"/>
          </p:cNvSpPr>
          <p:nvPr>
            <p:ph type="sldNum" sz="quarter" idx="12"/>
          </p:nvPr>
        </p:nvSpPr>
        <p:spPr/>
        <p:txBody>
          <a:bodyPr/>
          <a:lstStyle/>
          <a:p>
            <a:fld id="{28FE5D4F-A43D-8645-94F7-DC81510486AC}" type="slidenum">
              <a:rPr lang="en-US" smtClean="0"/>
              <a:pPr/>
              <a:t>9</a:t>
            </a:fld>
            <a:endParaRPr lang="en-US" dirty="0"/>
          </a:p>
        </p:txBody>
      </p:sp>
    </p:spTree>
    <p:extLst>
      <p:ext uri="{BB962C8B-B14F-4D97-AF65-F5344CB8AC3E}">
        <p14:creationId xmlns:p14="http://schemas.microsoft.com/office/powerpoint/2010/main" val="34880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2013 - 2022 Theme">
  <a:themeElements>
    <a:clrScheme name="Custom 1">
      <a:dk1>
        <a:srgbClr val="000000"/>
      </a:dk1>
      <a:lt1>
        <a:srgbClr val="FFFFFF"/>
      </a:lt1>
      <a:dk2>
        <a:srgbClr val="323232"/>
      </a:dk2>
      <a:lt2>
        <a:srgbClr val="C8102E"/>
      </a:lt2>
      <a:accent1>
        <a:srgbClr val="A2AAAD"/>
      </a:accent1>
      <a:accent2>
        <a:srgbClr val="D0D3D3"/>
      </a:accent2>
      <a:accent3>
        <a:srgbClr val="F8C522"/>
      </a:accent3>
      <a:accent4>
        <a:srgbClr val="DF7F2D"/>
      </a:accent4>
      <a:accent5>
        <a:srgbClr val="28776E"/>
      </a:accent5>
      <a:accent6>
        <a:srgbClr val="005E72"/>
      </a:accent6>
      <a:hlink>
        <a:srgbClr val="6B9F25"/>
      </a:hlink>
      <a:folHlink>
        <a:srgbClr val="B26B0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6063734-239D-C249-9B1A-F2EFF86DD1F1}" vid="{E0B09CAD-520D-9E41-8F4C-4E8CA795A4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UTampa-PPT-Template</Template>
  <TotalTime>1481</TotalTime>
  <Words>656</Words>
  <Application>Microsoft Office PowerPoint</Application>
  <PresentationFormat>Widescreen</PresentationFormat>
  <Paragraphs>62</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Degular Text</vt:lpstr>
      <vt:lpstr>Degular Text Light</vt:lpstr>
      <vt:lpstr>Inter</vt:lpstr>
      <vt:lpstr>Univers Condensed</vt:lpstr>
      <vt:lpstr>Office 2013 - 2022 Theme</vt:lpstr>
      <vt:lpstr>Strategic Priorities Open Forum 1</vt:lpstr>
      <vt:lpstr>PowerPoint Presentation</vt:lpstr>
      <vt:lpstr>PowerPoint Presentation</vt:lpstr>
      <vt:lpstr>Strategic Priority Open Forums</vt:lpstr>
      <vt:lpstr>PowerPoint Presentation</vt:lpstr>
      <vt:lpstr>President’s Three Overarching Pillars</vt:lpstr>
      <vt:lpstr>UTampa Mission Statement</vt:lpstr>
      <vt:lpstr>3 Overarching Questions</vt:lpstr>
      <vt:lpstr>Table Work &amp; Report Out</vt:lpstr>
      <vt:lpstr>PowerPoint Presentation</vt:lpstr>
      <vt:lpstr>PowerPoint Presentation</vt:lpstr>
      <vt:lpstr>PowerPoint Presentation</vt:lpstr>
      <vt:lpstr>Table Work &amp; Report Out</vt:lpstr>
      <vt:lpstr>Table Work &amp; Report Out</vt:lpstr>
      <vt:lpstr>Upcoming…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Priorities Open Forum 1</dc:title>
  <dc:creator>Michael Stephenson</dc:creator>
  <cp:keywords>Strategic, Priorities, Open, Forum, 1, Michael, Stephenson</cp:keywords>
  <cp:lastModifiedBy>Asia Brown</cp:lastModifiedBy>
  <cp:revision>6</cp:revision>
  <dcterms:created xsi:type="dcterms:W3CDTF">2024-12-19T18:27:31Z</dcterms:created>
  <dcterms:modified xsi:type="dcterms:W3CDTF">2025-10-16T15:06:07Z</dcterms:modified>
</cp:coreProperties>
</file>